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61" r:id="rId3"/>
    <p:sldId id="257" r:id="rId4"/>
    <p:sldId id="292" r:id="rId5"/>
    <p:sldId id="258" r:id="rId6"/>
    <p:sldId id="259" r:id="rId7"/>
    <p:sldId id="260" r:id="rId8"/>
    <p:sldId id="265" r:id="rId9"/>
    <p:sldId id="293" r:id="rId10"/>
    <p:sldId id="264" r:id="rId11"/>
    <p:sldId id="263" r:id="rId12"/>
    <p:sldId id="262" r:id="rId13"/>
    <p:sldId id="267" r:id="rId14"/>
    <p:sldId id="268" r:id="rId15"/>
    <p:sldId id="266" r:id="rId16"/>
    <p:sldId id="270" r:id="rId17"/>
    <p:sldId id="269" r:id="rId18"/>
    <p:sldId id="271" r:id="rId19"/>
    <p:sldId id="272" r:id="rId20"/>
    <p:sldId id="274" r:id="rId21"/>
    <p:sldId id="275" r:id="rId22"/>
    <p:sldId id="273" r:id="rId23"/>
    <p:sldId id="277" r:id="rId24"/>
    <p:sldId id="278" r:id="rId25"/>
    <p:sldId id="276" r:id="rId26"/>
    <p:sldId id="280" r:id="rId27"/>
    <p:sldId id="281" r:id="rId28"/>
    <p:sldId id="283" r:id="rId29"/>
    <p:sldId id="284" r:id="rId30"/>
    <p:sldId id="285" r:id="rId31"/>
    <p:sldId id="279" r:id="rId32"/>
    <p:sldId id="282" r:id="rId33"/>
    <p:sldId id="287" r:id="rId34"/>
    <p:sldId id="288" r:id="rId35"/>
    <p:sldId id="290" r:id="rId36"/>
    <p:sldId id="291" r:id="rId37"/>
    <p:sldId id="289" r:id="rId3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0E1CA81D-3771-D94A-978E-67E10B047675}">
          <p14:sldIdLst>
            <p14:sldId id="256"/>
            <p14:sldId id="261"/>
            <p14:sldId id="257"/>
            <p14:sldId id="258"/>
            <p14:sldId id="259"/>
            <p14:sldId id="260"/>
            <p14:sldId id="265"/>
            <p14:sldId id="264"/>
            <p14:sldId id="263"/>
            <p14:sldId id="262"/>
            <p14:sldId id="267"/>
            <p14:sldId id="268"/>
            <p14:sldId id="266"/>
            <p14:sldId id="270"/>
            <p14:sldId id="269"/>
            <p14:sldId id="271"/>
            <p14:sldId id="272"/>
            <p14:sldId id="274"/>
            <p14:sldId id="275"/>
            <p14:sldId id="273"/>
            <p14:sldId id="277"/>
            <p14:sldId id="278"/>
            <p14:sldId id="276"/>
            <p14:sldId id="280"/>
            <p14:sldId id="281"/>
            <p14:sldId id="283"/>
            <p14:sldId id="284"/>
            <p14:sldId id="285"/>
            <p14:sldId id="279"/>
            <p14:sldId id="282"/>
            <p14:sldId id="287"/>
            <p14:sldId id="288"/>
            <p14:sldId id="290"/>
            <p14:sldId id="291"/>
            <p14:sldId id="289"/>
          </p14:sldIdLst>
        </p14:section>
        <p14:section name="Untitled Section" id="{BA3BB570-0DC6-ED41-90EF-9FC912DB29F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80" d="100"/>
          <a:sy n="80" d="100"/>
        </p:scale>
        <p:origin x="-96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E991-D18E-034C-8533-46E3648C2A8D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1B57A-2B94-DD4D-86F3-FC3D064FC1F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44233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1B57A-2B94-DD4D-86F3-FC3D064FC1F4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184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473F8F-2546-254C-A20B-6743835D8E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CED52E1-467B-6A46-BBEC-B0DA8B9A8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B19AD9-FDCB-294F-981C-545309519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5AA95E-52E0-C44C-98F0-13ED5276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6F20FE-157F-8747-84DC-3B161DA1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608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6C96BD-B1ED-A949-AE54-1F5E89235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8C743C-FE1E-E54C-9FA9-C984BB2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5B9FDB-E46D-7543-8698-45CA2A894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A1CA92-DEE6-9C4A-89FF-21680D54B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AAB6CA-4159-704E-84B4-910361F31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7501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E87EBD-A10D-3749-B39C-A5659D705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1F02636-FF61-604C-8235-46D9B6FBB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279926-D157-4249-8EFD-472D7B2B8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58B989-4551-4147-B110-622C77B2D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A8150D-848D-FD47-9B5D-40EF4B62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4905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B612DF-34B8-AC4F-BDB6-7C5D2A265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05CF12-F189-7449-884A-844FEBC46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08DC1F9-F9DE-9848-B37E-59ADE0A7E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3E80EE4-7A0B-0F4D-82B4-E1DD8A69E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44F685C-F2A6-C74C-9A96-6B1ECBCC1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9E10D15-4FBB-F843-A675-1C34897C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7855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851631-FF58-6D45-942F-C10AEBF9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F47EE26-6435-9248-94BB-53B0D3962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6AA96A5-1253-704C-937C-169B3FBBE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19598B8-B6C7-AB4E-A110-02C5B7576B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3C12FA7-D2A4-F74B-B1CF-C169DAD7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7CFEBFC-9134-E14E-8A1A-DCD17597E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EC073A3-ECCD-2147-B9EF-110A1FDFA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3502793-9716-764B-9F5A-BE444B224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609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EFEB11-AEFD-2840-82C2-5936A81E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2E76EEB-A3BD-5E44-8F33-6730A6F16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B1C48EA-5B4D-464E-809A-91F04958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DDB7976-6407-4941-8808-8BFA94F69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4259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C340E0A-5AFB-A34C-AF56-407301DF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DD7035A-8D8C-5042-9084-670127BD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1A9384B-3A28-3245-8010-A2D45D0A0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62564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61C59C-ABD1-B344-AAC7-5D7B144E2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D3C89A-EB6E-1041-9CE0-43FFC3ADE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3F9812A-362F-C145-81A6-EB99A36E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63ADB5-5C41-D944-9BAF-A2803AC95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88CB48-674D-D24A-8C5D-AFE5F1AC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F97845E-1719-EF49-8079-AA8478E97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7285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30129D-3A4A-2140-996C-1ABB76209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AC845C7-9518-504F-AE7B-0E4F361AD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426F00-7E36-234A-99AA-D290AEBD0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B9791D0-D40A-9C4B-850D-C30E1EFE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35CA0D3-CBAE-7743-8237-CD48302B7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5B0E0A1-CB6D-A047-ADC9-EAF477AE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80970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52698C-53E3-FE43-8497-D6BEEA3B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A4CCBB1-DF16-374E-BEB9-7C49037D2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36CB63-0C38-CB45-80DF-9CC7305BE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8A784C-2815-C541-B71C-7C10C618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315A82-6972-5E46-A01C-586E01D97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4879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1DD9760-DCF9-F348-A8CD-929C9F7E0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840712A-712D-644E-9BB2-A720BA607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BE955A-8FD5-4D46-9132-2AB89B84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3F1578-A1E6-7A49-A96D-6F97F77D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6C3B3C-16BB-8142-8CE9-CFC259661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3865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5A33D0D-E6EA-064F-8DF7-233FC6E0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A7687A4-4F3A-5C46-A442-945D13EA0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05FA59-68E1-964A-ABBF-395C66521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B60D9-2BB0-E945-80AD-F4501B574F1A}" type="datetimeFigureOut">
              <a:rPr lang="fr-FR" smtClean="0"/>
              <a:pPr/>
              <a:t>15/11/2018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D30F2-1FCB-7B47-9EA6-0AD392A04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C4237A-B52E-584F-90F5-876894BE60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1AC04-A480-164E-A13C-82E7D25C32B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9957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58130E-2157-6748-9D1B-C8A5A366F3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6600" dirty="0">
                <a:solidFill>
                  <a:srgbClr val="FF0000"/>
                </a:solidFill>
              </a:rPr>
              <a:t>Calcul mental à l'usage du pilote d’avion en VFR</a:t>
            </a:r>
          </a:p>
        </p:txBody>
      </p:sp>
    </p:spTree>
    <p:extLst>
      <p:ext uri="{BB962C8B-B14F-4D97-AF65-F5344CB8AC3E}">
        <p14:creationId xmlns:p14="http://schemas.microsoft.com/office/powerpoint/2010/main" xmlns="" val="2975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2F14A8-5A30-7649-B009-9130776C8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1. Conversions d’unités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98CA1-5FC7-644A-ABAB-1CAFCAEE1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3200" dirty="0">
                <a:solidFill>
                  <a:schemeClr val="accent6"/>
                </a:solidFill>
              </a:rPr>
              <a:t>1.1 Miles Nautiques en Kilomètres ou </a:t>
            </a:r>
            <a:r>
              <a:rPr lang="fr-FR" sz="3200" dirty="0" err="1">
                <a:solidFill>
                  <a:schemeClr val="accent6"/>
                </a:solidFill>
              </a:rPr>
              <a:t>Noeuds</a:t>
            </a:r>
            <a:r>
              <a:rPr lang="fr-FR" sz="3200" dirty="0">
                <a:solidFill>
                  <a:schemeClr val="accent6"/>
                </a:solidFill>
              </a:rPr>
              <a:t> en Kilomètres/Heure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Rappels : </a:t>
            </a:r>
            <a:r>
              <a:rPr lang="fr-FR" dirty="0" smtClean="0"/>
              <a:t>	1 </a:t>
            </a:r>
            <a:r>
              <a:rPr lang="fr-FR" dirty="0" smtClean="0"/>
              <a:t>mile nautique = 1,852 kilomètres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	</a:t>
            </a:r>
            <a:r>
              <a:rPr lang="fr-FR" dirty="0" smtClean="0"/>
              <a:t>	1 </a:t>
            </a:r>
            <a:r>
              <a:rPr lang="fr-FR" dirty="0" err="1" smtClean="0"/>
              <a:t>noeud</a:t>
            </a:r>
            <a:r>
              <a:rPr lang="fr-FR" dirty="0" smtClean="0"/>
              <a:t> = 1 mile nautique par </a:t>
            </a:r>
            <a:r>
              <a:rPr lang="fr-FR" dirty="0" smtClean="0"/>
              <a:t>heure 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Règle : </a:t>
            </a:r>
            <a:r>
              <a:rPr lang="fr-FR" dirty="0" smtClean="0"/>
              <a:t>multiplier </a:t>
            </a:r>
            <a:r>
              <a:rPr lang="fr-FR" dirty="0"/>
              <a:t>par 2 la valeur en Miles Nautiques (NM) ou </a:t>
            </a:r>
            <a:r>
              <a:rPr lang="fr-FR" dirty="0" err="1"/>
              <a:t>Noeuds</a:t>
            </a:r>
            <a:r>
              <a:rPr lang="fr-FR" dirty="0"/>
              <a:t> (</a:t>
            </a:r>
            <a:r>
              <a:rPr lang="fr-FR" dirty="0" err="1"/>
              <a:t>kt</a:t>
            </a:r>
            <a:r>
              <a:rPr lang="fr-FR" dirty="0"/>
              <a:t>) et retrancher au résultat un dixième des trois quarts de la multiplication.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447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E35885-6712-B940-9F54-0F891DEEF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5A121D-5E55-9B4E-A22C-7C4A6CB11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/>
              <a:t>• </a:t>
            </a:r>
            <a:r>
              <a:rPr lang="fr-FR" dirty="0" smtClean="0"/>
              <a:t>convertir 170 </a:t>
            </a:r>
            <a:r>
              <a:rPr lang="fr-FR" dirty="0"/>
              <a:t>NM </a:t>
            </a:r>
            <a:r>
              <a:rPr lang="fr-FR" dirty="0" smtClean="0"/>
              <a:t>en km: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				170 </a:t>
            </a:r>
            <a:r>
              <a:rPr lang="fr-FR" dirty="0"/>
              <a:t>x 2 - (340 x 0,1 x 3 ÷ 4</a:t>
            </a:r>
            <a:r>
              <a:rPr lang="fr-FR" dirty="0" smtClean="0"/>
              <a:t>)</a:t>
            </a:r>
          </a:p>
          <a:p>
            <a:pPr marL="0" indent="0">
              <a:buNone/>
            </a:pPr>
            <a:r>
              <a:rPr lang="fr-FR" dirty="0" smtClean="0"/>
              <a:t> 				340-(34/4  x 3)</a:t>
            </a:r>
          </a:p>
          <a:p>
            <a:pPr marL="0" indent="0">
              <a:buNone/>
            </a:pPr>
            <a:r>
              <a:rPr lang="fr-FR" dirty="0" smtClean="0"/>
              <a:t>		soit		340 </a:t>
            </a:r>
            <a:r>
              <a:rPr lang="fr-FR" dirty="0"/>
              <a:t>- (25) = 315 km 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	</a:t>
            </a:r>
            <a:r>
              <a:rPr lang="fr-FR" dirty="0" smtClean="0"/>
              <a:t> </a:t>
            </a:r>
            <a:r>
              <a:rPr lang="fr-FR" dirty="0"/>
              <a:t>avec la calculette on trouve 314,84 km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• </a:t>
            </a:r>
            <a:r>
              <a:rPr lang="fr-FR" dirty="0" smtClean="0"/>
              <a:t>Convertir 115 </a:t>
            </a:r>
            <a:r>
              <a:rPr lang="fr-FR" dirty="0" err="1"/>
              <a:t>kt</a:t>
            </a:r>
            <a:r>
              <a:rPr lang="fr-FR" dirty="0"/>
              <a:t> </a:t>
            </a:r>
            <a:r>
              <a:rPr lang="fr-FR" dirty="0" smtClean="0"/>
              <a:t>en km/h: </a:t>
            </a:r>
          </a:p>
          <a:p>
            <a:pPr marL="0" indent="0">
              <a:buNone/>
            </a:pPr>
            <a:r>
              <a:rPr lang="fr-FR" dirty="0" smtClean="0"/>
              <a:t>				115 </a:t>
            </a:r>
            <a:r>
              <a:rPr lang="fr-FR" dirty="0"/>
              <a:t>x 2 - (230 x 0,1 x 3 ÷ 4)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	</a:t>
            </a:r>
            <a:r>
              <a:rPr lang="fr-FR" dirty="0" smtClean="0"/>
              <a:t>	</a:t>
            </a:r>
            <a:r>
              <a:rPr lang="fr-FR" dirty="0" smtClean="0"/>
              <a:t>soit 		230 </a:t>
            </a:r>
            <a:r>
              <a:rPr lang="fr-FR" dirty="0"/>
              <a:t>- (17,5) = 212,5 </a:t>
            </a:r>
            <a:r>
              <a:rPr lang="fr-FR" dirty="0" smtClean="0"/>
              <a:t>km/h 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		avec </a:t>
            </a:r>
            <a:r>
              <a:rPr lang="fr-FR" dirty="0"/>
              <a:t>la calculette on trouve 212,98 </a:t>
            </a:r>
            <a:r>
              <a:rPr lang="fr-FR" dirty="0" err="1"/>
              <a:t>kmh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297353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379" y="213756"/>
            <a:ext cx="11780321" cy="63651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• </a:t>
            </a:r>
            <a:r>
              <a:rPr lang="fr-FR" sz="4000" dirty="0" smtClean="0"/>
              <a:t>Convertir 120 NM en km : </a:t>
            </a:r>
            <a:endParaRPr lang="fr-FR" sz="4000" dirty="0" smtClean="0"/>
          </a:p>
          <a:p>
            <a:pPr>
              <a:buNone/>
            </a:pPr>
            <a:r>
              <a:rPr lang="fr-FR" sz="4000" dirty="0" smtClean="0"/>
              <a:t>						120 </a:t>
            </a:r>
            <a:r>
              <a:rPr lang="fr-FR" sz="4000" dirty="0" smtClean="0"/>
              <a:t>x 2 - (240 x 0,1 x 3 ÷ 4) </a:t>
            </a:r>
            <a:endParaRPr lang="fr-FR" sz="4000" dirty="0" smtClean="0"/>
          </a:p>
          <a:p>
            <a:pPr>
              <a:buNone/>
            </a:pPr>
            <a:r>
              <a:rPr lang="fr-FR" sz="4000" dirty="0" smtClean="0"/>
              <a:t>					soit 	240 </a:t>
            </a:r>
            <a:r>
              <a:rPr lang="fr-FR" sz="4000" dirty="0" smtClean="0"/>
              <a:t>- (18) = 222 km </a:t>
            </a:r>
            <a:endParaRPr lang="fr-FR" sz="4000" dirty="0" smtClean="0"/>
          </a:p>
          <a:p>
            <a:pPr>
              <a:buNone/>
            </a:pPr>
            <a:r>
              <a:rPr lang="fr-FR" sz="4000" dirty="0" smtClean="0"/>
              <a:t>	</a:t>
            </a:r>
            <a:r>
              <a:rPr lang="fr-FR" sz="4000" dirty="0" smtClean="0"/>
              <a:t>			avec </a:t>
            </a:r>
            <a:r>
              <a:rPr lang="fr-FR" sz="4000" dirty="0" smtClean="0"/>
              <a:t>la calculette on trouve 222,24 km ! </a:t>
            </a:r>
            <a:endParaRPr lang="fr-FR" sz="4000" dirty="0" smtClean="0"/>
          </a:p>
          <a:p>
            <a:pPr>
              <a:buNone/>
            </a:pPr>
            <a:endParaRPr lang="fr-FR" sz="4000" dirty="0" smtClean="0"/>
          </a:p>
          <a:p>
            <a:pPr>
              <a:buNone/>
            </a:pPr>
            <a:r>
              <a:rPr lang="fr-FR" sz="4000" dirty="0" smtClean="0"/>
              <a:t>• Convertir 90 </a:t>
            </a:r>
            <a:r>
              <a:rPr lang="fr-FR" sz="4000" dirty="0" err="1" smtClean="0"/>
              <a:t>kt</a:t>
            </a:r>
            <a:r>
              <a:rPr lang="fr-FR" sz="4000" dirty="0" smtClean="0"/>
              <a:t> </a:t>
            </a:r>
            <a:r>
              <a:rPr lang="fr-FR" sz="4000" dirty="0" smtClean="0"/>
              <a:t>en km/h: </a:t>
            </a:r>
          </a:p>
          <a:p>
            <a:pPr>
              <a:buNone/>
            </a:pPr>
            <a:r>
              <a:rPr lang="fr-FR" sz="4000" dirty="0" smtClean="0"/>
              <a:t>	</a:t>
            </a:r>
            <a:r>
              <a:rPr lang="fr-FR" sz="4000" dirty="0" smtClean="0"/>
              <a:t>					90 </a:t>
            </a:r>
            <a:r>
              <a:rPr lang="fr-FR" sz="4000" dirty="0" smtClean="0"/>
              <a:t>x 2 - (180 x 0,1 x 3 ÷ 4) </a:t>
            </a:r>
            <a:endParaRPr lang="fr-FR" sz="4000" dirty="0" smtClean="0"/>
          </a:p>
          <a:p>
            <a:pPr>
              <a:buNone/>
            </a:pPr>
            <a:r>
              <a:rPr lang="fr-FR" sz="4000" dirty="0" smtClean="0"/>
              <a:t>	</a:t>
            </a:r>
            <a:r>
              <a:rPr lang="fr-FR" sz="4000" dirty="0" smtClean="0"/>
              <a:t>				soit 	180 </a:t>
            </a:r>
            <a:r>
              <a:rPr lang="fr-FR" sz="4000" dirty="0" smtClean="0"/>
              <a:t>- (13,5) = 166,5 </a:t>
            </a:r>
            <a:r>
              <a:rPr lang="fr-FR" sz="4000" dirty="0" smtClean="0"/>
              <a:t>km/h </a:t>
            </a:r>
          </a:p>
          <a:p>
            <a:pPr>
              <a:buNone/>
            </a:pPr>
            <a:r>
              <a:rPr lang="fr-FR" sz="4000" dirty="0" smtClean="0"/>
              <a:t>				 </a:t>
            </a:r>
            <a:r>
              <a:rPr lang="fr-FR" sz="4000" dirty="0" smtClean="0"/>
              <a:t>avec la calculette on trouve 166,68 </a:t>
            </a:r>
            <a:r>
              <a:rPr lang="fr-FR" sz="4000" dirty="0" smtClean="0"/>
              <a:t>km/h </a:t>
            </a:r>
            <a:r>
              <a:rPr lang="fr-FR" sz="4000" dirty="0" smtClean="0"/>
              <a:t>!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C13922-A679-F145-BCEA-573C03085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1901"/>
            <a:ext cx="11353800" cy="51063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dirty="0">
                <a:solidFill>
                  <a:schemeClr val="accent6"/>
                </a:solidFill>
              </a:rPr>
              <a:t>1.2. Kilomètres en Miles Nautiques ou Kilomètres/Heure en </a:t>
            </a:r>
            <a:r>
              <a:rPr lang="fr-FR" sz="3600" dirty="0" err="1">
                <a:solidFill>
                  <a:schemeClr val="accent6"/>
                </a:solidFill>
              </a:rPr>
              <a:t>Noeuds</a:t>
            </a:r>
            <a:r>
              <a:rPr lang="fr-FR" sz="3600" dirty="0">
                <a:solidFill>
                  <a:schemeClr val="accent6"/>
                </a:solidFill>
              </a:rPr>
              <a:t> :</a:t>
            </a:r>
          </a:p>
          <a:p>
            <a:endParaRPr lang="fr-FR" sz="3600" dirty="0"/>
          </a:p>
          <a:p>
            <a:pPr>
              <a:buNone/>
            </a:pPr>
            <a:r>
              <a:rPr lang="fr-FR" sz="3600" dirty="0" smtClean="0"/>
              <a:t>Règle:</a:t>
            </a:r>
          </a:p>
          <a:p>
            <a:pPr>
              <a:buNone/>
            </a:pPr>
            <a:r>
              <a:rPr lang="fr-FR" sz="3600" dirty="0" smtClean="0"/>
              <a:t>		Diviser </a:t>
            </a:r>
            <a:r>
              <a:rPr lang="fr-FR" sz="3600" dirty="0"/>
              <a:t>par 2 la valeur en Kilomètres (km) </a:t>
            </a:r>
            <a:endParaRPr lang="fr-FR" sz="3600" dirty="0" smtClean="0"/>
          </a:p>
          <a:p>
            <a:pPr>
              <a:buNone/>
            </a:pPr>
            <a:r>
              <a:rPr lang="fr-FR" sz="3600" dirty="0" smtClean="0"/>
              <a:t>	</a:t>
            </a:r>
            <a:r>
              <a:rPr lang="fr-FR" sz="3600" dirty="0" smtClean="0"/>
              <a:t>	</a:t>
            </a:r>
            <a:r>
              <a:rPr lang="fr-FR" sz="3600" dirty="0" smtClean="0"/>
              <a:t>ou </a:t>
            </a:r>
            <a:r>
              <a:rPr lang="fr-FR" sz="3600" dirty="0"/>
              <a:t>Kilomètres/Heure </a:t>
            </a:r>
            <a:endParaRPr lang="fr-FR" sz="3600" dirty="0" smtClean="0"/>
          </a:p>
          <a:p>
            <a:pPr>
              <a:buNone/>
            </a:pPr>
            <a:r>
              <a:rPr lang="fr-FR" sz="3600" dirty="0" smtClean="0"/>
              <a:t>		et </a:t>
            </a:r>
            <a:r>
              <a:rPr lang="fr-FR" sz="3600" dirty="0"/>
              <a:t>ajouter au résultat un dixième des trois quarts de la </a:t>
            </a:r>
            <a:r>
              <a:rPr lang="fr-FR" sz="3600" dirty="0" smtClean="0"/>
              <a:t>	division</a:t>
            </a:r>
            <a:r>
              <a:rPr lang="fr-FR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88911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F0B04D-91C7-DD49-A5B3-7C8B23D60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132" y="225631"/>
            <a:ext cx="11080668" cy="63057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3200" dirty="0"/>
              <a:t>Exemples : </a:t>
            </a:r>
          </a:p>
          <a:p>
            <a:endParaRPr lang="fr-FR" sz="3200" dirty="0"/>
          </a:p>
          <a:p>
            <a:pPr marL="0" indent="0">
              <a:buNone/>
            </a:pPr>
            <a:r>
              <a:rPr lang="fr-FR" sz="3200" dirty="0"/>
              <a:t>• 300 km : </a:t>
            </a:r>
            <a:endParaRPr lang="fr-FR" sz="3200" dirty="0" smtClean="0"/>
          </a:p>
          <a:p>
            <a:pPr marL="0" indent="0">
              <a:buNone/>
            </a:pPr>
            <a:r>
              <a:rPr lang="fr-FR" sz="3200" dirty="0" smtClean="0"/>
              <a:t>	</a:t>
            </a:r>
            <a:r>
              <a:rPr lang="fr-FR" sz="3200" dirty="0" smtClean="0"/>
              <a:t>	</a:t>
            </a:r>
            <a:r>
              <a:rPr lang="fr-FR" sz="3200" dirty="0" smtClean="0"/>
              <a:t>300 </a:t>
            </a:r>
            <a:r>
              <a:rPr lang="fr-FR" sz="3200" dirty="0"/>
              <a:t>÷ 2 + (150 x 0,1 x 3 ÷ 4) </a:t>
            </a:r>
            <a:endParaRPr lang="fr-FR" sz="3200" dirty="0" smtClean="0"/>
          </a:p>
          <a:p>
            <a:pPr marL="0" indent="0">
              <a:buNone/>
            </a:pPr>
            <a:r>
              <a:rPr lang="fr-FR" sz="3200" dirty="0" smtClean="0"/>
              <a:t>	</a:t>
            </a:r>
            <a:r>
              <a:rPr lang="fr-FR" sz="3200" dirty="0" smtClean="0"/>
              <a:t>soit 	150 </a:t>
            </a:r>
            <a:r>
              <a:rPr lang="fr-FR" sz="3200" dirty="0"/>
              <a:t>+ (11) = 161 NM </a:t>
            </a:r>
          </a:p>
          <a:p>
            <a:pPr marL="0" indent="0">
              <a:buNone/>
            </a:pPr>
            <a:r>
              <a:rPr lang="fr-FR" sz="3200" dirty="0" smtClean="0"/>
              <a:t>	avec </a:t>
            </a:r>
            <a:r>
              <a:rPr lang="fr-FR" sz="3200" dirty="0"/>
              <a:t>la calculette on trouve 161,98 NM ! </a:t>
            </a:r>
          </a:p>
          <a:p>
            <a:pPr marL="0" indent="0">
              <a:buNone/>
            </a:pPr>
            <a:endParaRPr lang="fr-FR" sz="3200" dirty="0"/>
          </a:p>
          <a:p>
            <a:pPr marL="0" indent="0">
              <a:buNone/>
            </a:pPr>
            <a:r>
              <a:rPr lang="fr-FR" sz="3200" dirty="0"/>
              <a:t>• 160 </a:t>
            </a:r>
            <a:r>
              <a:rPr lang="fr-FR" sz="3200" dirty="0" err="1"/>
              <a:t>kmh</a:t>
            </a:r>
            <a:r>
              <a:rPr lang="fr-FR" sz="3200" dirty="0"/>
              <a:t> : </a:t>
            </a:r>
            <a:endParaRPr lang="fr-FR" sz="3200" dirty="0" smtClean="0"/>
          </a:p>
          <a:p>
            <a:pPr marL="0" indent="0">
              <a:buNone/>
            </a:pPr>
            <a:r>
              <a:rPr lang="fr-FR" sz="3200" dirty="0" smtClean="0"/>
              <a:t>	</a:t>
            </a:r>
            <a:r>
              <a:rPr lang="fr-FR" sz="3200" dirty="0" smtClean="0"/>
              <a:t>	</a:t>
            </a:r>
            <a:r>
              <a:rPr lang="fr-FR" sz="3200" dirty="0" smtClean="0"/>
              <a:t>160 </a:t>
            </a:r>
            <a:r>
              <a:rPr lang="fr-FR" sz="3200" dirty="0"/>
              <a:t>÷ 2 + (80 x 0,1 x 3 ÷ 4) </a:t>
            </a:r>
            <a:endParaRPr lang="fr-FR" sz="3200" dirty="0" smtClean="0"/>
          </a:p>
          <a:p>
            <a:pPr marL="0" indent="0">
              <a:buNone/>
            </a:pPr>
            <a:r>
              <a:rPr lang="fr-FR" sz="3200" dirty="0" smtClean="0"/>
              <a:t>	</a:t>
            </a:r>
            <a:r>
              <a:rPr lang="fr-FR" sz="3200" dirty="0" smtClean="0"/>
              <a:t>soit 	80 </a:t>
            </a:r>
            <a:r>
              <a:rPr lang="fr-FR" sz="3200" dirty="0"/>
              <a:t>+ (6) = 86 </a:t>
            </a:r>
            <a:r>
              <a:rPr lang="fr-FR" sz="3200" dirty="0" err="1"/>
              <a:t>kt</a:t>
            </a:r>
            <a:r>
              <a:rPr lang="fr-FR" sz="3200" dirty="0"/>
              <a:t> </a:t>
            </a:r>
          </a:p>
          <a:p>
            <a:pPr marL="0" indent="0">
              <a:buNone/>
            </a:pPr>
            <a:r>
              <a:rPr lang="fr-FR" sz="3200" dirty="0" smtClean="0"/>
              <a:t>	avec </a:t>
            </a:r>
            <a:r>
              <a:rPr lang="fr-FR" sz="3200" dirty="0"/>
              <a:t>la calculette on trouve 86,39 </a:t>
            </a:r>
            <a:r>
              <a:rPr lang="fr-FR" sz="3200" dirty="0" err="1"/>
              <a:t>kt</a:t>
            </a:r>
            <a:r>
              <a:rPr lang="fr-FR" sz="3200" dirty="0"/>
              <a:t> 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2914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A31202-0218-804A-832E-88A986BC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B050"/>
                </a:solidFill>
              </a:rPr>
              <a:t>1.3 </a:t>
            </a:r>
            <a:r>
              <a:rPr lang="fr-FR" dirty="0" err="1" smtClean="0">
                <a:solidFill>
                  <a:srgbClr val="00B050"/>
                </a:solidFill>
              </a:rPr>
              <a:t>Noeuds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>
                <a:solidFill>
                  <a:srgbClr val="00B050"/>
                </a:solidFill>
              </a:rPr>
              <a:t>en Mètres par seconde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343819-3C2A-B947-8081-1D2193846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diviser par 2 la valeur en Nœuds (</a:t>
            </a:r>
            <a:r>
              <a:rPr lang="fr-FR" dirty="0" err="1"/>
              <a:t>kt</a:t>
            </a:r>
            <a:r>
              <a:rPr lang="fr-FR" dirty="0"/>
              <a:t>)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7655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B8AFCA-713A-1C4D-A93B-D4C178A13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</a:t>
            </a:r>
            <a:r>
              <a:rPr lang="fr-FR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CD9941-146D-D04C-9B2E-6213B50A7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496291"/>
            <a:ext cx="10700657" cy="4680672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Convertir 25 </a:t>
            </a:r>
            <a:r>
              <a:rPr lang="fr-FR" dirty="0" err="1"/>
              <a:t>kt</a:t>
            </a:r>
            <a:r>
              <a:rPr lang="fr-FR" dirty="0"/>
              <a:t> </a:t>
            </a:r>
            <a:r>
              <a:rPr lang="fr-FR" dirty="0" smtClean="0"/>
              <a:t>en m/s</a:t>
            </a:r>
          </a:p>
          <a:p>
            <a:pPr>
              <a:buNone/>
            </a:pPr>
            <a:r>
              <a:rPr lang="fr-FR" dirty="0" smtClean="0"/>
              <a:t>					25/2= </a:t>
            </a:r>
            <a:r>
              <a:rPr lang="fr-FR" dirty="0"/>
              <a:t>12,5 m/s 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					la </a:t>
            </a:r>
            <a:r>
              <a:rPr lang="fr-FR" dirty="0"/>
              <a:t>calculette donne 12,86 </a:t>
            </a:r>
            <a:r>
              <a:rPr lang="fr-FR" dirty="0" smtClean="0"/>
              <a:t>m/s </a:t>
            </a:r>
            <a:endParaRPr lang="fr-FR" dirty="0"/>
          </a:p>
          <a:p>
            <a:r>
              <a:rPr lang="fr-FR" dirty="0" smtClean="0"/>
              <a:t>Application : 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selon la vitesse, déterminer les conditions de visibilité à respecter dans l'espace aérien non contrôlé en dessous de la surface "S" </a:t>
            </a:r>
          </a:p>
          <a:p>
            <a:pPr>
              <a:buNone/>
            </a:pPr>
            <a:r>
              <a:rPr lang="fr-FR" dirty="0" smtClean="0"/>
              <a:t>Données:</a:t>
            </a:r>
            <a:endParaRPr lang="fr-FR" dirty="0" smtClean="0"/>
          </a:p>
          <a:p>
            <a:r>
              <a:rPr lang="fr-FR" dirty="0" smtClean="0"/>
              <a:t>Condition de visibilité = distance parcourue en </a:t>
            </a:r>
            <a:r>
              <a:rPr lang="fr-FR" dirty="0" smtClean="0"/>
              <a:t>30s</a:t>
            </a:r>
          </a:p>
          <a:p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' est une surface imaginaire dont l' altitude est de 3000 </a:t>
            </a:r>
            <a:r>
              <a:rPr lang="fr-FR" i="1" dirty="0" err="1" smtClean="0">
                <a:solidFill>
                  <a:schemeClr val="bg1">
                    <a:lumMod val="50000"/>
                  </a:schemeClr>
                </a:solidFill>
              </a:rPr>
              <a:t>ft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 par rapport au niveau de la mer ( c' </a:t>
            </a:r>
            <a:r>
              <a:rPr lang="fr-FR" i="1" dirty="0" err="1" smtClean="0">
                <a:solidFill>
                  <a:schemeClr val="bg1">
                    <a:lumMod val="50000"/>
                  </a:schemeClr>
                </a:solidFill>
              </a:rPr>
              <a:t>està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 dire 3000 </a:t>
            </a:r>
            <a:r>
              <a:rPr lang="fr-FR" i="1" dirty="0" err="1" smtClean="0">
                <a:solidFill>
                  <a:schemeClr val="bg1">
                    <a:lumMod val="50000"/>
                  </a:schemeClr>
                </a:solidFill>
              </a:rPr>
              <a:t>ft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 QNH régional ) mais il est évident que si le relief dépasse cette valeur, on fait un trou dans notre belle surface ! Dans ce cas de figure nous gardons une hauteur de la surface S par rapport au sol de 1000 </a:t>
            </a:r>
            <a:r>
              <a:rPr lang="fr-FR" i="1" dirty="0" err="1" smtClean="0">
                <a:solidFill>
                  <a:schemeClr val="bg1">
                    <a:lumMod val="50000"/>
                  </a:schemeClr>
                </a:solidFill>
              </a:rPr>
              <a:t>ft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70429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1268" y="605642"/>
            <a:ext cx="107125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000" dirty="0" smtClean="0"/>
          </a:p>
          <a:p>
            <a:pPr>
              <a:buFont typeface="Arial" pitchFamily="34" charset="0"/>
              <a:buChar char="•"/>
            </a:pPr>
            <a:r>
              <a:rPr lang="fr-FR" sz="2800" dirty="0" smtClean="0"/>
              <a:t>Si </a:t>
            </a:r>
            <a:r>
              <a:rPr lang="fr-FR" sz="2800" dirty="0" err="1" smtClean="0"/>
              <a:t>Vp</a:t>
            </a:r>
            <a:r>
              <a:rPr lang="fr-FR" sz="2800" dirty="0" smtClean="0"/>
              <a:t> </a:t>
            </a:r>
            <a:r>
              <a:rPr lang="fr-FR" sz="2800" dirty="0" smtClean="0"/>
              <a:t>= 100 </a:t>
            </a:r>
            <a:r>
              <a:rPr lang="fr-FR" sz="2800" dirty="0" err="1" smtClean="0"/>
              <a:t>kt</a:t>
            </a:r>
            <a:r>
              <a:rPr lang="fr-FR" sz="2800" dirty="0" smtClean="0"/>
              <a:t> </a:t>
            </a:r>
            <a:endParaRPr lang="fr-FR" sz="2800" dirty="0" smtClean="0"/>
          </a:p>
          <a:p>
            <a:r>
              <a:rPr lang="fr-FR" sz="2800" dirty="0" smtClean="0"/>
              <a:t>soit </a:t>
            </a:r>
            <a:r>
              <a:rPr lang="fr-FR" sz="2800" dirty="0" smtClean="0"/>
              <a:t>50 m/s </a:t>
            </a:r>
            <a:endParaRPr lang="fr-FR" sz="2800" dirty="0" smtClean="0"/>
          </a:p>
          <a:p>
            <a:r>
              <a:rPr lang="fr-FR" sz="2800" dirty="0" smtClean="0"/>
              <a:t>en </a:t>
            </a:r>
            <a:r>
              <a:rPr lang="fr-FR" sz="2800" dirty="0" smtClean="0"/>
              <a:t>30s l'avion parcourt 30 x 50 m soit 1500 m. </a:t>
            </a:r>
            <a:endParaRPr lang="fr-FR" sz="2800" dirty="0" smtClean="0"/>
          </a:p>
          <a:p>
            <a:endParaRPr lang="fr-FR" sz="2800" dirty="0" smtClean="0"/>
          </a:p>
          <a:p>
            <a:pPr>
              <a:buFont typeface="Arial" pitchFamily="34" charset="0"/>
              <a:buChar char="•"/>
            </a:pPr>
            <a:r>
              <a:rPr lang="fr-FR" sz="2800" dirty="0" smtClean="0"/>
              <a:t>Si </a:t>
            </a:r>
            <a:r>
              <a:rPr lang="fr-FR" sz="2800" dirty="0" err="1" smtClean="0"/>
              <a:t>Vp</a:t>
            </a:r>
            <a:r>
              <a:rPr lang="fr-FR" sz="2800" dirty="0" smtClean="0"/>
              <a:t> </a:t>
            </a:r>
            <a:r>
              <a:rPr lang="fr-FR" sz="2800" dirty="0" smtClean="0"/>
              <a:t>= 150 </a:t>
            </a:r>
            <a:r>
              <a:rPr lang="fr-FR" sz="2800" dirty="0" err="1" smtClean="0"/>
              <a:t>kt</a:t>
            </a:r>
            <a:r>
              <a:rPr lang="fr-FR" sz="2800" dirty="0" smtClean="0"/>
              <a:t> </a:t>
            </a:r>
            <a:endParaRPr lang="fr-FR" sz="2800" dirty="0" smtClean="0"/>
          </a:p>
          <a:p>
            <a:r>
              <a:rPr lang="fr-FR" sz="2800" dirty="0" smtClean="0"/>
              <a:t>soit </a:t>
            </a:r>
            <a:r>
              <a:rPr lang="fr-FR" sz="2800" dirty="0" smtClean="0"/>
              <a:t>75 m/s </a:t>
            </a:r>
            <a:endParaRPr lang="fr-FR" sz="2800" dirty="0" smtClean="0"/>
          </a:p>
          <a:p>
            <a:r>
              <a:rPr lang="fr-FR" sz="2800" dirty="0" smtClean="0"/>
              <a:t>en </a:t>
            </a:r>
            <a:r>
              <a:rPr lang="fr-FR" sz="2800" dirty="0" smtClean="0"/>
              <a:t>30s l'avion parcourt 30 x 75 m soit 2250 m. </a:t>
            </a:r>
            <a:endParaRPr lang="fr-FR" sz="2800" dirty="0" smtClean="0"/>
          </a:p>
          <a:p>
            <a:r>
              <a:rPr lang="fr-FR" sz="2800" dirty="0" smtClean="0"/>
              <a:t>Dans </a:t>
            </a:r>
            <a:r>
              <a:rPr lang="fr-FR" sz="2800" dirty="0" smtClean="0"/>
              <a:t>ce cas la visibilité doit être &gt; 2250 m (environ 2300 m). </a:t>
            </a:r>
            <a:endParaRPr lang="fr-FR" sz="2800" dirty="0" smtClean="0"/>
          </a:p>
          <a:p>
            <a:endParaRPr lang="fr-FR" sz="2800" dirty="0" smtClean="0"/>
          </a:p>
          <a:p>
            <a:pPr>
              <a:buFont typeface="Arial" pitchFamily="34" charset="0"/>
              <a:buChar char="•"/>
            </a:pPr>
            <a:r>
              <a:rPr lang="fr-FR" sz="2800" dirty="0" smtClean="0"/>
              <a:t>Si </a:t>
            </a:r>
            <a:r>
              <a:rPr lang="fr-FR" sz="2800" dirty="0" err="1" smtClean="0"/>
              <a:t>Vp</a:t>
            </a:r>
            <a:r>
              <a:rPr lang="fr-FR" sz="2800" dirty="0" smtClean="0"/>
              <a:t> </a:t>
            </a:r>
            <a:r>
              <a:rPr lang="fr-FR" sz="2800" dirty="0" smtClean="0"/>
              <a:t>= 250 </a:t>
            </a:r>
            <a:r>
              <a:rPr lang="fr-FR" sz="2800" dirty="0" err="1" smtClean="0"/>
              <a:t>kt</a:t>
            </a:r>
            <a:r>
              <a:rPr lang="fr-FR" sz="2800" dirty="0" smtClean="0"/>
              <a:t> </a:t>
            </a:r>
            <a:endParaRPr lang="fr-FR" sz="2800" dirty="0" smtClean="0"/>
          </a:p>
          <a:p>
            <a:r>
              <a:rPr lang="fr-FR" sz="2800" dirty="0" smtClean="0"/>
              <a:t>soit </a:t>
            </a:r>
            <a:r>
              <a:rPr lang="fr-FR" sz="2800" dirty="0" smtClean="0"/>
              <a:t>125 m/s </a:t>
            </a:r>
            <a:endParaRPr lang="fr-FR" sz="2800" dirty="0" smtClean="0"/>
          </a:p>
          <a:p>
            <a:r>
              <a:rPr lang="fr-FR" sz="2800" dirty="0" smtClean="0"/>
              <a:t>en </a:t>
            </a:r>
            <a:r>
              <a:rPr lang="fr-FR" sz="2800" dirty="0" smtClean="0"/>
              <a:t>30 s l'avion parcourt 30 x 125 m soit 3750m </a:t>
            </a:r>
            <a:endParaRPr lang="fr-FR" sz="2800" dirty="0" smtClean="0"/>
          </a:p>
          <a:p>
            <a:r>
              <a:rPr lang="fr-FR" sz="2800" dirty="0" smtClean="0"/>
              <a:t>Dans </a:t>
            </a:r>
            <a:r>
              <a:rPr lang="fr-FR" sz="2800" dirty="0" smtClean="0"/>
              <a:t>ce cas la visibilité doit être &gt; 3750 m (environ 4000 m)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130AA0-49F3-BE49-A80A-1AEE0D92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B050"/>
                </a:solidFill>
              </a:rPr>
              <a:t>1.4. Mètres </a:t>
            </a:r>
            <a:r>
              <a:rPr lang="fr-FR" dirty="0">
                <a:solidFill>
                  <a:srgbClr val="00B050"/>
                </a:solidFill>
              </a:rPr>
              <a:t>par seconde en </a:t>
            </a:r>
            <a:r>
              <a:rPr lang="fr-FR" dirty="0" err="1">
                <a:solidFill>
                  <a:srgbClr val="00B050"/>
                </a:solidFill>
              </a:rPr>
              <a:t>Noeuds</a:t>
            </a:r>
            <a:r>
              <a:rPr lang="fr-FR" dirty="0">
                <a:solidFill>
                  <a:srgbClr val="00B050"/>
                </a:solidFill>
              </a:rPr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CEF86F-4DA9-4A4A-803F-B5013C863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multiplier par 2 la valeur en Mètres par seconde (m/s)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7162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A7EC52-326B-C644-A62F-1C3B8994D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5690075"/>
          </a:xfrm>
        </p:spPr>
        <p:txBody>
          <a:bodyPr/>
          <a:lstStyle/>
          <a:p>
            <a:r>
              <a:rPr lang="fr-FR" dirty="0" smtClean="0"/>
              <a:t>Exemples </a:t>
            </a:r>
            <a:r>
              <a:rPr lang="fr-FR" dirty="0"/>
              <a:t>: </a:t>
            </a:r>
            <a:endParaRPr lang="fr-FR" dirty="0" smtClean="0"/>
          </a:p>
          <a:p>
            <a:pPr lvl="4"/>
            <a:r>
              <a:rPr lang="fr-FR" sz="2800" dirty="0" smtClean="0"/>
              <a:t>8 </a:t>
            </a:r>
            <a:r>
              <a:rPr lang="fr-FR" sz="2800" dirty="0"/>
              <a:t>m/s </a:t>
            </a:r>
            <a:endParaRPr lang="fr-FR" sz="2800" dirty="0" smtClean="0"/>
          </a:p>
          <a:p>
            <a:pPr lvl="4">
              <a:buNone/>
            </a:pPr>
            <a:r>
              <a:rPr lang="fr-FR" sz="2800" dirty="0" smtClean="0"/>
              <a:t> </a:t>
            </a:r>
            <a:r>
              <a:rPr lang="fr-FR" sz="2800" dirty="0" smtClean="0"/>
              <a:t>8 x 2 </a:t>
            </a:r>
            <a:r>
              <a:rPr lang="fr-FR" sz="2800" dirty="0" smtClean="0"/>
              <a:t>= </a:t>
            </a:r>
            <a:r>
              <a:rPr lang="fr-FR" sz="2800" dirty="0"/>
              <a:t>16 </a:t>
            </a:r>
            <a:r>
              <a:rPr lang="fr-FR" sz="2800" dirty="0" err="1"/>
              <a:t>kt</a:t>
            </a:r>
            <a:r>
              <a:rPr lang="fr-FR" sz="2800" dirty="0"/>
              <a:t> </a:t>
            </a:r>
            <a:endParaRPr lang="fr-FR" sz="2800" dirty="0" smtClean="0"/>
          </a:p>
          <a:p>
            <a:pPr lvl="4">
              <a:buNone/>
            </a:pPr>
            <a:r>
              <a:rPr lang="fr-FR" sz="2800" dirty="0" smtClean="0"/>
              <a:t>la </a:t>
            </a:r>
            <a:r>
              <a:rPr lang="fr-FR" sz="2800" dirty="0"/>
              <a:t>calculette donne 15,55 </a:t>
            </a:r>
            <a:r>
              <a:rPr lang="fr-FR" sz="2800" dirty="0" err="1" smtClean="0"/>
              <a:t>kt</a:t>
            </a:r>
            <a:endParaRPr lang="fr-FR" sz="2800" dirty="0"/>
          </a:p>
          <a:p>
            <a:endParaRPr lang="fr-FR" dirty="0"/>
          </a:p>
          <a:p>
            <a:r>
              <a:rPr lang="fr-FR" dirty="0"/>
              <a:t>Application : déterminer la piste à utiliser sur un terrain pour lequel il y a une consigne d’utiliser la piste préférentielle si le vent est, par exemple, inférieur à 3 m/s. </a:t>
            </a:r>
          </a:p>
          <a:p>
            <a:endParaRPr lang="fr-FR" dirty="0"/>
          </a:p>
          <a:p>
            <a:r>
              <a:rPr lang="fr-FR" dirty="0" smtClean="0"/>
              <a:t>Vent </a:t>
            </a:r>
            <a:r>
              <a:rPr lang="fr-FR" dirty="0"/>
              <a:t>&lt; 2 x 3 = 6 </a:t>
            </a:r>
            <a:r>
              <a:rPr lang="fr-FR" dirty="0" err="1"/>
              <a:t>kt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(sur la manche à air : pli à un anneau !).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65509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8C4DBA-3DE9-B94F-9111-01EFF25B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B050"/>
                </a:solidFill>
              </a:rPr>
              <a:t>1.5. Pieds </a:t>
            </a:r>
            <a:r>
              <a:rPr lang="fr-FR" dirty="0">
                <a:solidFill>
                  <a:srgbClr val="00B050"/>
                </a:solidFill>
              </a:rPr>
              <a:t>en Mètres 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F6841A-4E98-F743-BAC5-F260698A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multiplier par 0,3 la valeur en Pieds (</a:t>
            </a:r>
            <a:r>
              <a:rPr lang="fr-FR" dirty="0" err="1"/>
              <a:t>ft</a:t>
            </a:r>
            <a:r>
              <a:rPr lang="fr-FR" dirty="0"/>
              <a:t>)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03750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2DA21-A5F6-1848-A361-E137C355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: 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9C2EBD-3DF8-DF43-A163-CC5F67222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2500 </a:t>
            </a:r>
            <a:r>
              <a:rPr lang="fr-FR" dirty="0" err="1"/>
              <a:t>ft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dirty="0" smtClean="0"/>
              <a:t>2500 x 3 / 10 </a:t>
            </a:r>
            <a:r>
              <a:rPr lang="fr-FR" dirty="0" smtClean="0"/>
              <a:t>= </a:t>
            </a:r>
            <a:r>
              <a:rPr lang="fr-FR" dirty="0"/>
              <a:t>750 m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83162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7EFDF5-A815-194E-AA35-32E809966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B050"/>
                </a:solidFill>
              </a:rPr>
              <a:t>1.6. Mètres </a:t>
            </a:r>
            <a:r>
              <a:rPr lang="fr-FR" dirty="0" smtClean="0">
                <a:solidFill>
                  <a:srgbClr val="00B050"/>
                </a:solidFill>
              </a:rPr>
              <a:t>en Pieds  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06C9B0-55BB-1644-B976-0177C6190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multiplier par 3 la valeur en Mètres (m) et ajouter au résultat un dixième de la multiplication 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ou</a:t>
            </a:r>
            <a:r>
              <a:rPr lang="fr-FR" dirty="0" smtClean="0"/>
              <a:t>:  diviser par 3 la valeur en Mètres (m) et multiplier le résultat de la division par 10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16131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BA5FC7-AF8A-5B4C-943C-0BA4E454E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642" y="391886"/>
            <a:ext cx="10748158" cy="578507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Exemple : 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Convertir 1200 m en </a:t>
            </a:r>
            <a:r>
              <a:rPr lang="fr-FR" dirty="0" err="1" smtClean="0"/>
              <a:t>ft</a:t>
            </a:r>
            <a:r>
              <a:rPr lang="fr-FR" dirty="0" smtClean="0"/>
              <a:t> </a:t>
            </a:r>
            <a:r>
              <a:rPr lang="fr-FR" dirty="0"/>
              <a:t>: 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1200 </a:t>
            </a:r>
            <a:r>
              <a:rPr lang="fr-FR" dirty="0"/>
              <a:t>x 3 </a:t>
            </a:r>
            <a:r>
              <a:rPr lang="fr-FR" dirty="0" smtClean="0"/>
              <a:t>= 3600</a:t>
            </a:r>
          </a:p>
          <a:p>
            <a:pPr>
              <a:buNone/>
            </a:pPr>
            <a:r>
              <a:rPr lang="fr-FR" dirty="0" smtClean="0"/>
              <a:t>Et 3600 </a:t>
            </a:r>
            <a:r>
              <a:rPr lang="fr-FR" dirty="0"/>
              <a:t>+ 360 = 3960 </a:t>
            </a:r>
            <a:r>
              <a:rPr lang="fr-FR" dirty="0" err="1"/>
              <a:t>ft</a:t>
            </a:r>
            <a:r>
              <a:rPr lang="fr-FR" dirty="0"/>
              <a:t> 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Ou 1200/3 = 400</a:t>
            </a:r>
          </a:p>
          <a:p>
            <a:pPr>
              <a:buNone/>
            </a:pPr>
            <a:r>
              <a:rPr lang="fr-FR" dirty="0" smtClean="0"/>
              <a:t>Et 400 x 10 = 4000 </a:t>
            </a:r>
            <a:r>
              <a:rPr lang="fr-FR" dirty="0" err="1" smtClean="0"/>
              <a:t>ft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La calculette donne  3936 </a:t>
            </a:r>
            <a:r>
              <a:rPr lang="fr-FR" dirty="0" err="1" smtClean="0"/>
              <a:t>ft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 Convertir 900 m en </a:t>
            </a:r>
            <a:r>
              <a:rPr lang="fr-FR" dirty="0" err="1" smtClean="0"/>
              <a:t>ft</a:t>
            </a:r>
            <a:r>
              <a:rPr lang="fr-FR" dirty="0" smtClean="0"/>
              <a:t> </a:t>
            </a:r>
            <a:r>
              <a:rPr lang="fr-FR" dirty="0"/>
              <a:t>: 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900 </a:t>
            </a:r>
            <a:r>
              <a:rPr lang="fr-FR" dirty="0"/>
              <a:t>÷ 3 = </a:t>
            </a:r>
            <a:r>
              <a:rPr lang="fr-FR" dirty="0" smtClean="0"/>
              <a:t>300</a:t>
            </a:r>
          </a:p>
          <a:p>
            <a:pPr>
              <a:buNone/>
            </a:pPr>
            <a:r>
              <a:rPr lang="fr-FR" dirty="0" smtClean="0"/>
              <a:t> </a:t>
            </a:r>
            <a:r>
              <a:rPr lang="fr-FR" dirty="0"/>
              <a:t>et 300 x 10 = 3000 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soit </a:t>
            </a:r>
            <a:r>
              <a:rPr lang="fr-FR" dirty="0"/>
              <a:t>3000 </a:t>
            </a:r>
            <a:r>
              <a:rPr lang="fr-FR" dirty="0" err="1"/>
              <a:t>ft</a:t>
            </a:r>
            <a:r>
              <a:rPr lang="fr-FR" dirty="0"/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10218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3B6BC3-00EE-C24E-985B-3DF998D6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FF0000"/>
                </a:solidFill>
              </a:rPr>
              <a:t>II.Opérations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élémentaires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F68629-8965-5845-BB4F-21C947B01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Soustractions, multiplications, divisions pour soustraire 180 : soustraire 200 puis ajouter 20 </a:t>
            </a:r>
          </a:p>
          <a:p>
            <a:r>
              <a:rPr lang="fr-FR" dirty="0"/>
              <a:t>pour soustraire 90 : soustraire 100 puis ajouter 10 </a:t>
            </a:r>
          </a:p>
          <a:p>
            <a:r>
              <a:rPr lang="fr-FR" dirty="0"/>
              <a:t>pour multiplier par 0, 25 : diviser par 4 </a:t>
            </a:r>
          </a:p>
          <a:p>
            <a:r>
              <a:rPr lang="fr-FR" dirty="0"/>
              <a:t>pour multiplier par 0, 5 : diviser par 2 </a:t>
            </a:r>
          </a:p>
          <a:p>
            <a:r>
              <a:rPr lang="fr-FR" dirty="0"/>
              <a:t>pour diviser par 0, 25 : multiplier par 4 </a:t>
            </a:r>
          </a:p>
          <a:p>
            <a:r>
              <a:rPr lang="fr-FR" dirty="0"/>
              <a:t>pour diviser par 0, 5 : multiplier par 2</a:t>
            </a:r>
          </a:p>
        </p:txBody>
      </p:sp>
    </p:spTree>
    <p:extLst>
      <p:ext uri="{BB962C8B-B14F-4D97-AF65-F5344CB8AC3E}">
        <p14:creationId xmlns:p14="http://schemas.microsoft.com/office/powerpoint/2010/main" xmlns="" val="313305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648F66-5DFA-6445-B23D-0A3C623F5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Soustractions, multiplications, divisions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935BFF-ADBB-B04D-BF77-DA3127E90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multiplier par 15% (ou par 0,15) diviser la valeur par 10 et ajouter la moitié du résultat </a:t>
            </a:r>
          </a:p>
          <a:p>
            <a:endParaRPr lang="fr-FR" dirty="0"/>
          </a:p>
          <a:p>
            <a:r>
              <a:rPr lang="fr-FR" dirty="0"/>
              <a:t>Exemple : 130 x 15% se décompose en 130 ÷10 soit 13 auxquels on ajoute 13 ÷ 2 soit 6,5 ce qui donne un total de 13 + 6,5 = 19,5</a:t>
            </a:r>
          </a:p>
        </p:txBody>
      </p:sp>
    </p:spTree>
    <p:extLst>
      <p:ext uri="{BB962C8B-B14F-4D97-AF65-F5344CB8AC3E}">
        <p14:creationId xmlns:p14="http://schemas.microsoft.com/office/powerpoint/2010/main" xmlns="" val="74516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8975FE-5871-AC4F-9F41-0D3219E9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1A5E17-B2BC-4249-BD76-48D1AB544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Application : Quelle inclinaison choisir pour effectuer un virage standard à 120 </a:t>
            </a:r>
            <a:r>
              <a:rPr lang="fr-FR" dirty="0" err="1"/>
              <a:t>kt</a:t>
            </a:r>
            <a:r>
              <a:rPr lang="fr-FR" dirty="0"/>
              <a:t> puis à 90 </a:t>
            </a:r>
            <a:r>
              <a:rPr lang="fr-FR" dirty="0" err="1"/>
              <a:t>kt</a:t>
            </a:r>
            <a:r>
              <a:rPr lang="fr-FR" dirty="0"/>
              <a:t> ? Inclinaison ° = 0,15 </a:t>
            </a:r>
            <a:r>
              <a:rPr lang="fr-FR" dirty="0" err="1"/>
              <a:t>Vp</a:t>
            </a:r>
            <a:r>
              <a:rPr lang="fr-FR" dirty="0"/>
              <a:t> </a:t>
            </a:r>
            <a:r>
              <a:rPr lang="fr-FR" dirty="0" err="1"/>
              <a:t>kt</a:t>
            </a:r>
            <a:r>
              <a:rPr lang="fr-FR" dirty="0"/>
              <a:t> d’où : pour </a:t>
            </a:r>
            <a:r>
              <a:rPr lang="fr-FR" dirty="0" err="1"/>
              <a:t>Vp</a:t>
            </a:r>
            <a:r>
              <a:rPr lang="fr-FR" dirty="0"/>
              <a:t> = 120 </a:t>
            </a:r>
            <a:r>
              <a:rPr lang="fr-FR" dirty="0" err="1"/>
              <a:t>kt</a:t>
            </a:r>
            <a:r>
              <a:rPr lang="fr-FR" dirty="0"/>
              <a:t> 120 ÷10 soit 12 auxquels on ajoute 12 ÷ 2 soit 6 ce qui donne un total de 12 + 6 = 18° pour </a:t>
            </a:r>
            <a:r>
              <a:rPr lang="fr-FR" dirty="0" err="1"/>
              <a:t>Vp</a:t>
            </a:r>
            <a:r>
              <a:rPr lang="fr-FR" dirty="0"/>
              <a:t> = 90 </a:t>
            </a:r>
            <a:r>
              <a:rPr lang="fr-FR" dirty="0" err="1"/>
              <a:t>kt</a:t>
            </a:r>
            <a:r>
              <a:rPr lang="fr-FR" dirty="0"/>
              <a:t> 90 ÷10 soit 9 auxquels on ajoute 9 ÷ 2 soit 4,5 ce qui donne un total de 9 + 4,5 = 13,5°</a:t>
            </a:r>
          </a:p>
        </p:txBody>
      </p:sp>
    </p:spTree>
    <p:extLst>
      <p:ext uri="{BB962C8B-B14F-4D97-AF65-F5344CB8AC3E}">
        <p14:creationId xmlns:p14="http://schemas.microsoft.com/office/powerpoint/2010/main" xmlns="" val="396984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2102C1-C1FE-6944-920D-9A1BC7D3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F19B36-9FEF-9D4C-8F10-4777670F5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Soustractions, multiplications, divisions  pour multiplier par 1,18 multiplier la valeur par 0,2 puis enlever un dixième au résultat et enfin ajouter ce dernier résultat à la valeur d'origine Exemple : un avion décroche en configuration atterrissage à Vs = 86 </a:t>
            </a:r>
            <a:r>
              <a:rPr lang="fr-FR" dirty="0" err="1"/>
              <a:t>kmh</a:t>
            </a:r>
            <a:r>
              <a:rPr lang="fr-FR" dirty="0"/>
              <a:t>. Quelle est la vitesse de décrochage en virage à 45 °d'inclinaison ? Rappel : la vitesse de décrochage augmente en virage. Le coefficient par lequel il faut multiplier la vitesse de décrochage à inclinaison nulle est égal à la racine carrée du facteur de charge n avec n= 1/cos(inclinaison). Pour inclinaison = 45° facteur de charge n = 1/cos 45° soit 2 / √2 ou √2 or √2 = 1,4 et √1,4 = 1,18 Calcul : 86 x 0,2 = environ 17 ; 17 x 0,1 = 1,7 ; 17 - 1,7 = 15 ; 86 + 15 = 101 L'avion décroche à Vi = 101 </a:t>
            </a:r>
            <a:r>
              <a:rPr lang="fr-FR" dirty="0" err="1"/>
              <a:t>kmh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7923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8A05C3-2703-A54A-91E4-07B067404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A262B3-D654-E14C-AF5F-038057856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Soustractions, multiplications, divisions  </a:t>
            </a:r>
          </a:p>
          <a:p>
            <a:endParaRPr lang="fr-FR" dirty="0"/>
          </a:p>
          <a:p>
            <a:r>
              <a:rPr lang="fr-FR" dirty="0"/>
              <a:t>pour multiplier par 1,45 multiplier la valeur par 0,5 puis enlever un dixième au résultat et enfin ajouter ce dernier résultat à la valeur d'origine Exemple : en configuration Approche un avion décroche à 90 </a:t>
            </a:r>
            <a:r>
              <a:rPr lang="fr-FR" dirty="0" err="1"/>
              <a:t>kmh</a:t>
            </a:r>
            <a:r>
              <a:rPr lang="fr-FR" dirty="0"/>
              <a:t>. Quelle est la vitesse minimum de sécurité à adopter pour les évolutions dans le circuit ? (la vitesse adoptée Vi doit être &gt; 1,45 Vs) 90 x 0,5 = 45 ; 45 x 0,1 = 4,5 ; 45 - 4,5 = 40,5 ; 90 + 40,5 = 130,5 on prendra Vi = 130 </a:t>
            </a:r>
            <a:r>
              <a:rPr lang="fr-FR" dirty="0" err="1"/>
              <a:t>kmh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92447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EC60C3-12D0-024C-ABB5-1B5757791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III.Corrections</a:t>
            </a:r>
            <a:r>
              <a:rPr lang="fr-FR" dirty="0">
                <a:solidFill>
                  <a:srgbClr val="FF0000"/>
                </a:solidFill>
              </a:rPr>
              <a:t> instrumentales et des performances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CD91BC-9320-1143-BB6A-736F9081E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4447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3FF007-51E5-CF4D-B05F-12F2DBE3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B050"/>
                </a:solidFill>
              </a:rPr>
              <a:t>Vitesse vraie selon Altitude et Température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A651FB-CCF8-C64B-AB1F-95FEAAF28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Majorer la vitesse indiquée : </a:t>
            </a:r>
          </a:p>
          <a:p>
            <a:r>
              <a:rPr lang="fr-FR" dirty="0"/>
              <a:t>• Selon Altitude : </a:t>
            </a:r>
          </a:p>
          <a:p>
            <a:r>
              <a:rPr lang="fr-FR" dirty="0"/>
              <a:t>• de 1% par tranche de 600 pieds </a:t>
            </a:r>
          </a:p>
          <a:p>
            <a:r>
              <a:rPr lang="fr-FR" dirty="0"/>
              <a:t>• ou de 5% par tranche de 1000 m </a:t>
            </a:r>
          </a:p>
          <a:p>
            <a:r>
              <a:rPr lang="fr-FR" dirty="0"/>
              <a:t>• Selon Température : • de + ou - 1% pour écart de 5°C en altitude l’avion vole + vite que la vitesse indiquée par le badin. </a:t>
            </a:r>
          </a:p>
        </p:txBody>
      </p:sp>
    </p:spTree>
    <p:extLst>
      <p:ext uri="{BB962C8B-B14F-4D97-AF65-F5344CB8AC3E}">
        <p14:creationId xmlns:p14="http://schemas.microsoft.com/office/powerpoint/2010/main" xmlns="" val="69033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5CC333-5DE7-834C-8074-903CF174E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09647E-CF8E-E24E-823A-008501CE0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Exemple : </a:t>
            </a:r>
          </a:p>
          <a:p>
            <a:r>
              <a:rPr lang="fr-FR" dirty="0"/>
              <a:t>en ISA Altitude indiquée : 4500 </a:t>
            </a:r>
            <a:r>
              <a:rPr lang="fr-FR" dirty="0" err="1"/>
              <a:t>ft</a:t>
            </a:r>
            <a:r>
              <a:rPr lang="fr-FR" dirty="0"/>
              <a:t> Vitesse indiquée : 115kt </a:t>
            </a:r>
          </a:p>
          <a:p>
            <a:pPr marL="0" indent="0">
              <a:buNone/>
            </a:pPr>
            <a:r>
              <a:rPr lang="fr-FR" dirty="0"/>
              <a:t>• 4500 </a:t>
            </a:r>
            <a:r>
              <a:rPr lang="fr-FR" dirty="0" err="1"/>
              <a:t>ft</a:t>
            </a:r>
            <a:r>
              <a:rPr lang="fr-FR" dirty="0"/>
              <a:t> / 600 </a:t>
            </a:r>
            <a:r>
              <a:rPr lang="fr-FR" dirty="0" err="1"/>
              <a:t>ft</a:t>
            </a:r>
            <a:r>
              <a:rPr lang="fr-FR" dirty="0"/>
              <a:t> = 7,5 tranches de 600 </a:t>
            </a:r>
            <a:r>
              <a:rPr lang="fr-FR" dirty="0" err="1"/>
              <a:t>ft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• </a:t>
            </a:r>
            <a:r>
              <a:rPr lang="fr-FR" dirty="0" err="1"/>
              <a:t>Vp</a:t>
            </a:r>
            <a:r>
              <a:rPr lang="fr-FR" dirty="0"/>
              <a:t> = 7,5 x 115 ÷ 100 soit 7,5 x 1,15 </a:t>
            </a:r>
          </a:p>
          <a:p>
            <a:pPr marL="0" indent="0">
              <a:buNone/>
            </a:pPr>
            <a:r>
              <a:rPr lang="fr-FR" dirty="0"/>
              <a:t>• soit 7,5 + 0,75 ÷ 2 = 7,5 + 0,4 </a:t>
            </a:r>
          </a:p>
          <a:p>
            <a:pPr marL="0" indent="0">
              <a:buNone/>
            </a:pPr>
            <a:r>
              <a:rPr lang="fr-FR" dirty="0"/>
              <a:t>soit </a:t>
            </a:r>
            <a:r>
              <a:rPr lang="fr-FR" dirty="0" err="1"/>
              <a:t>Vp</a:t>
            </a:r>
            <a:r>
              <a:rPr lang="fr-FR" dirty="0"/>
              <a:t> = 7,9 et </a:t>
            </a:r>
            <a:r>
              <a:rPr lang="fr-FR" dirty="0" err="1"/>
              <a:t>Vvraie</a:t>
            </a:r>
            <a:r>
              <a:rPr lang="fr-FR" dirty="0"/>
              <a:t> = 123 </a:t>
            </a:r>
            <a:r>
              <a:rPr lang="fr-FR" dirty="0" err="1"/>
              <a:t>kt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55185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66D22A-3DB7-224B-BECA-CED522789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B050"/>
                </a:solidFill>
              </a:rPr>
              <a:t>Altitude selon Température et Altitude indiquées Altitude-densité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5354D9-1F15-9C4D-88A1-9424E4E25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• Corriger l’altitude indiquée de 100 pieds pour un écart de 1°C entre la température de l’atmosphère mesurée à l’altitude de vol et la température de l’atmosphère standard à cette altitude : </a:t>
            </a:r>
          </a:p>
          <a:p>
            <a:pPr marL="0" indent="0">
              <a:buNone/>
            </a:pPr>
            <a:r>
              <a:rPr lang="fr-FR" dirty="0"/>
              <a:t>•  </a:t>
            </a:r>
            <a:r>
              <a:rPr lang="fr-FR" dirty="0" err="1"/>
              <a:t>Alti</a:t>
            </a:r>
            <a:r>
              <a:rPr lang="fr-FR" dirty="0"/>
              <a:t>-densité </a:t>
            </a:r>
            <a:r>
              <a:rPr lang="fr-FR" dirty="0" err="1"/>
              <a:t>T</a:t>
            </a:r>
            <a:r>
              <a:rPr lang="fr-FR" dirty="0"/>
              <a:t>/ISA =1°C = 100 pieds Altitude vraie selon Température extérieure Température extérieure selon vitesse et température indiquées Variation du rayon de virage selon Altitude-densité</a:t>
            </a:r>
          </a:p>
        </p:txBody>
      </p:sp>
    </p:spTree>
    <p:extLst>
      <p:ext uri="{BB962C8B-B14F-4D97-AF65-F5344CB8AC3E}">
        <p14:creationId xmlns:p14="http://schemas.microsoft.com/office/powerpoint/2010/main" xmlns="" val="88667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1C1AD-012B-8F43-B45F-9FA35C773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IV. Calculs relatifs à la trajectoire dans le plan vertical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26740C-7406-F144-A50E-5F550A0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56667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03AED9-88FE-1A42-BE4D-6FD33D202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B050"/>
                </a:solidFill>
              </a:rPr>
              <a:t>Visualisation des variations d'assiette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351B5A-9559-4D4A-B496-C6D80CF1F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Visualisation des variations d'assiette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1F296EC-4EA1-2B4F-AFC0-450D4BD16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210" y="2241532"/>
            <a:ext cx="7274389" cy="439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672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4FF4FF-B738-7D48-ABB8-B32D1C76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/>
              <a:t>Exemples </a:t>
            </a:r>
            <a:r>
              <a:rPr lang="fr-FR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18D647-17DC-F149-A2FA-D2DB82BDE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Repère  pare-brise  à  60  cm  de  l'</a:t>
            </a:r>
            <a:r>
              <a:rPr lang="fr-FR" dirty="0" err="1"/>
              <a:t>oeil</a:t>
            </a:r>
            <a:r>
              <a:rPr lang="fr-FR" dirty="0"/>
              <a:t>  du  pilote,  lorsqu'il  fait  varier l'assiette  de  3° la  position  relative  du  repère  par   rapport  à  l'horizon bouge de : 60 cm  x (3 ÷ 60) soit H = 3  cm.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r>
              <a:rPr lang="fr-FR" dirty="0"/>
              <a:t>Repère pare-brise à 80 cm, la position relative du repère par rapport à l'horizon bouge de 80 cm ÷ 0.05 soit de H = 4   cm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r>
              <a:rPr lang="fr-FR" dirty="0"/>
              <a:t>Repère pare-brise à 1 mètre de l'</a:t>
            </a:r>
            <a:r>
              <a:rPr lang="fr-FR" dirty="0" err="1"/>
              <a:t>oeil</a:t>
            </a:r>
            <a:r>
              <a:rPr lang="fr-FR" dirty="0"/>
              <a:t> du pilote, pour visualiser un plan de pente à 5 %, il lui suffit de matérialiser au sol vers l'avant de l’avion une zone qui soit vue en alignement avec un point situé à 100 cm x 5 ÷ 100 (soit H = 5 cm) sous le repère le pare-brise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8427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84BB67-3F3D-FD41-AF15-6763B7F21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Hauteur selon distance au point d’aboutissement et angle d’approche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26CFAC-7A80-624F-A46F-B5F84B087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8BFE65D-AB47-B94B-9D95-E24BCAAC6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024" y="1447164"/>
            <a:ext cx="9312025" cy="466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021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914687-FDB6-DC44-A286-8E2C89B26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53FFDE-D423-D14F-9DAB-7137A606F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D422248-16B3-A449-8E16-2C4B07B67062}"/>
              </a:ext>
            </a:extLst>
          </p:cNvPr>
          <p:cNvSpPr/>
          <p:nvPr/>
        </p:nvSpPr>
        <p:spPr>
          <a:xfrm>
            <a:off x="3048000" y="1582341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err="1">
                <a:solidFill>
                  <a:srgbClr val="414CD7"/>
                </a:solidFill>
                <a:effectLst/>
                <a:latin typeface="Helvetica" pitchFamily="2" charset="0"/>
              </a:rPr>
              <a:t>Hmètres</a:t>
            </a:r>
            <a:r>
              <a:rPr lang="fr-FR" b="1" dirty="0">
                <a:solidFill>
                  <a:srgbClr val="414CD7"/>
                </a:solidFill>
                <a:effectLst/>
                <a:latin typeface="Helvetica" pitchFamily="2" charset="0"/>
              </a:rPr>
              <a:t> = </a:t>
            </a:r>
            <a:r>
              <a:rPr lang="fr-FR" b="1" dirty="0" err="1">
                <a:solidFill>
                  <a:srgbClr val="414CD7"/>
                </a:solidFill>
                <a:effectLst/>
                <a:latin typeface="Helvetica" pitchFamily="2" charset="0"/>
              </a:rPr>
              <a:t>dmètres</a:t>
            </a:r>
            <a:r>
              <a:rPr lang="fr-FR" b="1" dirty="0">
                <a:solidFill>
                  <a:srgbClr val="414CD7"/>
                </a:solidFill>
                <a:effectLst/>
                <a:latin typeface="Helvetica" pitchFamily="2" charset="0"/>
              </a:rPr>
              <a:t> Tang (angle)</a:t>
            </a:r>
            <a:endParaRPr lang="fr-FR" dirty="0">
              <a:solidFill>
                <a:srgbClr val="414CD7"/>
              </a:solidFill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pPr algn="ctr"/>
            <a:r>
              <a:rPr lang="fr-FR" b="1" dirty="0" err="1">
                <a:solidFill>
                  <a:srgbClr val="414CD7"/>
                </a:solidFill>
                <a:effectLst/>
                <a:latin typeface="Helvetica" pitchFamily="2" charset="0"/>
              </a:rPr>
              <a:t>Hpieds</a:t>
            </a:r>
            <a:r>
              <a:rPr lang="fr-FR" b="1" dirty="0">
                <a:solidFill>
                  <a:srgbClr val="414CD7"/>
                </a:solidFill>
                <a:effectLst/>
                <a:latin typeface="Helvetica" pitchFamily="2" charset="0"/>
              </a:rPr>
              <a:t> = </a:t>
            </a:r>
            <a:r>
              <a:rPr lang="fr-FR" b="1" dirty="0" err="1">
                <a:solidFill>
                  <a:srgbClr val="414CD7"/>
                </a:solidFill>
                <a:effectLst/>
                <a:latin typeface="Helvetica" pitchFamily="2" charset="0"/>
              </a:rPr>
              <a:t>dnautiques</a:t>
            </a:r>
            <a:r>
              <a:rPr lang="fr-FR" b="1" dirty="0">
                <a:solidFill>
                  <a:srgbClr val="414CD7"/>
                </a:solidFill>
                <a:effectLst/>
                <a:latin typeface="Helvetica" pitchFamily="2" charset="0"/>
              </a:rPr>
              <a:t> 100 </a:t>
            </a:r>
            <a:r>
              <a:rPr lang="fr-FR" b="1" dirty="0" err="1">
                <a:solidFill>
                  <a:srgbClr val="414CD7"/>
                </a:solidFill>
                <a:effectLst/>
                <a:latin typeface="Helvetica" pitchFamily="2" charset="0"/>
              </a:rPr>
              <a:t>angledegrés</a:t>
            </a:r>
            <a:endParaRPr lang="fr-FR" dirty="0">
              <a:solidFill>
                <a:srgbClr val="414CD7"/>
              </a:solidFill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: hauteur à perdre pour rejoindre les plots (situés sur la piste à 300m du seuil) en suivant le plan d'approche à 3°(Tang 3°= 0,05 ou 5%)</a:t>
            </a: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H mètres à 300m des plots (seuil piste) : 300 x 0, 05 soit 15 m</a:t>
            </a:r>
          </a:p>
        </p:txBody>
      </p:sp>
    </p:spTree>
    <p:extLst>
      <p:ext uri="{BB962C8B-B14F-4D97-AF65-F5344CB8AC3E}">
        <p14:creationId xmlns:p14="http://schemas.microsoft.com/office/powerpoint/2010/main" xmlns="" val="116789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BBB43F-2665-7946-B37A-A3B9E0D2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4FA8BD96-374A-EF43-AA4F-6493256C8A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726974"/>
          <a:ext cx="10515600" cy="54864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40118005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37895216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11407941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19655434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>
                          <a:effectLst/>
                          <a:latin typeface="Helvetica" pitchFamily="2" charset="0"/>
                        </a:rPr>
                        <a:t>H pieds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/>
                          <a:latin typeface="Helvetica" pitchFamily="2" charset="0"/>
                        </a:rPr>
                        <a:t>à 1 NM des plots :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/>
                          <a:latin typeface="Helvetica" pitchFamily="2" charset="0"/>
                        </a:rPr>
                        <a:t>1 x 100 x 3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/>
                          <a:latin typeface="Helvetica" pitchFamily="2" charset="0"/>
                        </a:rPr>
                        <a:t>soit 300 pieds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50879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>
                          <a:effectLst/>
                          <a:latin typeface="Helvetica" pitchFamily="2" charset="0"/>
                        </a:rPr>
                        <a:t>H pieds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/>
                          <a:latin typeface="Helvetica" pitchFamily="2" charset="0"/>
                        </a:rPr>
                        <a:t>à 2 NM des plots :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/>
                          <a:latin typeface="Helvetica" pitchFamily="2" charset="0"/>
                        </a:rPr>
                        <a:t>2 x 100 x 3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effectLst/>
                          <a:latin typeface="Helvetica" pitchFamily="2" charset="0"/>
                        </a:rPr>
                        <a:t>soit 600 pieds</a:t>
                      </a:r>
                    </a:p>
                  </a:txBody>
                  <a:tcPr marL="47625" marR="47625" marT="0" marB="0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9961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50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7BBD03-386A-3542-A7FA-5AAFCD65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E23F29-C9DC-C649-BDD4-080484BC0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DA2BF2E-72BA-E842-BADC-E6423D8F9FDD}"/>
              </a:ext>
            </a:extLst>
          </p:cNvPr>
          <p:cNvSpPr/>
          <p:nvPr/>
        </p:nvSpPr>
        <p:spPr>
          <a:xfrm>
            <a:off x="838200" y="246580"/>
            <a:ext cx="97544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D94600"/>
                </a:solidFill>
                <a:effectLst/>
                <a:latin typeface="Helvetica" pitchFamily="2" charset="0"/>
              </a:rPr>
              <a:t>Distance au point d’aboutissement selon hauteur et angle d’approche</a:t>
            </a:r>
            <a:endParaRPr lang="fr-FR" dirty="0">
              <a:solidFill>
                <a:srgbClr val="D94600"/>
              </a:solidFill>
              <a:effectLst/>
              <a:latin typeface="Helvetica" pitchFamily="2" charset="0"/>
            </a:endParaRPr>
          </a:p>
          <a:p>
            <a:r>
              <a:rPr lang="fr-FR" b="1" dirty="0" err="1">
                <a:effectLst/>
                <a:latin typeface="Helvetica" pitchFamily="2" charset="0"/>
              </a:rPr>
              <a:t>dmètres</a:t>
            </a:r>
            <a:r>
              <a:rPr lang="fr-FR" b="1" dirty="0">
                <a:effectLst/>
                <a:latin typeface="Helvetica" pitchFamily="2" charset="0"/>
              </a:rPr>
              <a:t> = </a:t>
            </a:r>
            <a:r>
              <a:rPr lang="fr-FR" b="1" dirty="0" err="1">
                <a:effectLst/>
                <a:latin typeface="Helvetica" pitchFamily="2" charset="0"/>
              </a:rPr>
              <a:t>Hmètres</a:t>
            </a:r>
            <a:r>
              <a:rPr lang="fr-FR" b="1" dirty="0">
                <a:effectLst/>
                <a:latin typeface="Helvetica" pitchFamily="2" charset="0"/>
              </a:rPr>
              <a:t> ÷ Tang (angle) </a:t>
            </a:r>
            <a:r>
              <a:rPr lang="fr-FR" b="1" dirty="0" err="1">
                <a:effectLst/>
                <a:latin typeface="Helvetica" pitchFamily="2" charset="0"/>
              </a:rPr>
              <a:t>dNM</a:t>
            </a:r>
            <a:r>
              <a:rPr lang="fr-FR" b="1" dirty="0">
                <a:effectLst/>
                <a:latin typeface="Helvetica" pitchFamily="2" charset="0"/>
              </a:rPr>
              <a:t> = </a:t>
            </a:r>
            <a:r>
              <a:rPr lang="fr-FR" b="1" dirty="0" err="1">
                <a:effectLst/>
                <a:latin typeface="Helvetica" pitchFamily="2" charset="0"/>
              </a:rPr>
              <a:t>Hpieds</a:t>
            </a:r>
            <a:r>
              <a:rPr lang="fr-FR" b="1" dirty="0">
                <a:effectLst/>
                <a:latin typeface="Helvetica" pitchFamily="2" charset="0"/>
              </a:rPr>
              <a:t> ÷ 100 ÷ </a:t>
            </a:r>
            <a:r>
              <a:rPr lang="fr-FR" b="1" dirty="0" err="1">
                <a:effectLst/>
                <a:latin typeface="Helvetica" pitchFamily="2" charset="0"/>
              </a:rPr>
              <a:t>angledegrés</a:t>
            </a: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: distance au point d’aboutissement (plots à 300m du seuil) en suivant le plan d'approche à 3°(Tang 3°= 0,05 ou 5%)</a:t>
            </a: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d mètres au seuil de piste (15m) : 15 ÷ 0, 05 soit 300 m</a:t>
            </a:r>
          </a:p>
        </p:txBody>
      </p:sp>
    </p:spTree>
    <p:extLst>
      <p:ext uri="{BB962C8B-B14F-4D97-AF65-F5344CB8AC3E}">
        <p14:creationId xmlns:p14="http://schemas.microsoft.com/office/powerpoint/2010/main" xmlns="" val="57939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218FFE-AA37-B242-9213-6FEA43A7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D9EFBD-53A1-0041-9B1B-A2FEFB547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FE335A9-52B5-DB46-B905-3AC90653E920}"/>
              </a:ext>
            </a:extLst>
          </p:cNvPr>
          <p:cNvSpPr/>
          <p:nvPr/>
        </p:nvSpPr>
        <p:spPr>
          <a:xfrm>
            <a:off x="698643" y="365126"/>
            <a:ext cx="84453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D94600"/>
                </a:solidFill>
                <a:effectLst/>
                <a:latin typeface="Helvetica" pitchFamily="2" charset="0"/>
              </a:rPr>
              <a:t>Distance parcourue en descente selon angle de la trajectoire (plan)</a:t>
            </a:r>
            <a:endParaRPr lang="fr-FR" dirty="0">
              <a:solidFill>
                <a:srgbClr val="D94600"/>
              </a:solidFill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b="1" dirty="0" err="1">
                <a:effectLst/>
                <a:latin typeface="Helvetica" pitchFamily="2" charset="0"/>
              </a:rPr>
              <a:t>dNM</a:t>
            </a:r>
            <a:r>
              <a:rPr lang="fr-FR" b="1" dirty="0">
                <a:effectLst/>
                <a:latin typeface="Helvetica" pitchFamily="2" charset="0"/>
              </a:rPr>
              <a:t> = </a:t>
            </a:r>
            <a:r>
              <a:rPr lang="fr-FR" dirty="0">
                <a:effectLst/>
                <a:latin typeface="Arial" panose="020B0604020202020204" pitchFamily="34" charset="0"/>
              </a:rPr>
              <a:t>.</a:t>
            </a:r>
            <a:r>
              <a:rPr lang="fr-FR" dirty="0" err="1">
                <a:effectLst/>
                <a:latin typeface="Arial" panose="020B0604020202020204" pitchFamily="34" charset="0"/>
              </a:rPr>
              <a:t>d</a:t>
            </a:r>
            <a:r>
              <a:rPr lang="fr-FR" b="1" dirty="0" err="1">
                <a:effectLst/>
                <a:latin typeface="Helvetica" pitchFamily="2" charset="0"/>
              </a:rPr>
              <a:t>H</a:t>
            </a:r>
            <a:r>
              <a:rPr lang="fr-FR" b="1" dirty="0">
                <a:effectLst/>
                <a:latin typeface="Helvetica" pitchFamily="2" charset="0"/>
              </a:rPr>
              <a:t>(pieds÷100) ÷ </a:t>
            </a:r>
            <a:r>
              <a:rPr lang="fr-FR" b="1" dirty="0" err="1">
                <a:effectLst/>
                <a:latin typeface="Helvetica" pitchFamily="2" charset="0"/>
              </a:rPr>
              <a:t>angledegrés</a:t>
            </a: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: distance parcourue pour perdre 3000 pieds sur un plan de 3°</a:t>
            </a:r>
          </a:p>
          <a:p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• </a:t>
            </a:r>
            <a:r>
              <a:rPr lang="fr-FR" dirty="0" err="1">
                <a:solidFill>
                  <a:srgbClr val="414CD7"/>
                </a:solidFill>
                <a:effectLst/>
                <a:latin typeface="Arial" panose="020B0604020202020204" pitchFamily="34" charset="0"/>
              </a:rPr>
              <a:t>Li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H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(pieds÷100) = 3000 ÷ 100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dNM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 = 30 ÷ 3 soit 10 NM</a:t>
            </a: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b="1" dirty="0" err="1">
                <a:effectLst/>
                <a:latin typeface="Helvetica" pitchFamily="2" charset="0"/>
              </a:rPr>
              <a:t>dNM</a:t>
            </a:r>
            <a:r>
              <a:rPr lang="fr-FR" b="1" dirty="0">
                <a:effectLst/>
                <a:latin typeface="Helvetica" pitchFamily="2" charset="0"/>
              </a:rPr>
              <a:t> = </a:t>
            </a:r>
            <a:r>
              <a:rPr lang="fr-FR" dirty="0">
                <a:effectLst/>
                <a:latin typeface="Arial" panose="020B0604020202020204" pitchFamily="34" charset="0"/>
              </a:rPr>
              <a:t>.</a:t>
            </a:r>
            <a:r>
              <a:rPr lang="fr-FR" dirty="0" err="1">
                <a:effectLst/>
                <a:latin typeface="Arial" panose="020B0604020202020204" pitchFamily="34" charset="0"/>
              </a:rPr>
              <a:t>d</a:t>
            </a:r>
            <a:r>
              <a:rPr lang="fr-FR" b="1" dirty="0" err="1">
                <a:effectLst/>
                <a:latin typeface="Helvetica" pitchFamily="2" charset="0"/>
              </a:rPr>
              <a:t>FL</a:t>
            </a:r>
            <a:r>
              <a:rPr lang="fr-FR" b="1" dirty="0">
                <a:effectLst/>
                <a:latin typeface="Helvetica" pitchFamily="2" charset="0"/>
              </a:rPr>
              <a:t> ÷ </a:t>
            </a:r>
            <a:r>
              <a:rPr lang="fr-FR" b="1" dirty="0" err="1">
                <a:effectLst/>
                <a:latin typeface="Helvetica" pitchFamily="2" charset="0"/>
              </a:rPr>
              <a:t>angledegrés</a:t>
            </a: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: distance parcourue pour descendre du niveau 95 au niveau 35 sur un plan de 2°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414CD7"/>
                </a:solidFill>
                <a:effectLst/>
                <a:latin typeface="Arial" panose="020B0604020202020204" pitchFamily="34" charset="0"/>
              </a:rPr>
              <a:t>Li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FL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 = 60        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dNM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   = 60 ÷ 2                      soit 30 NM</a:t>
            </a:r>
          </a:p>
        </p:txBody>
      </p:sp>
    </p:spTree>
    <p:extLst>
      <p:ext uri="{BB962C8B-B14F-4D97-AF65-F5344CB8AC3E}">
        <p14:creationId xmlns:p14="http://schemas.microsoft.com/office/powerpoint/2010/main" xmlns="" val="224719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5F7A9EE-B901-7A41-9AAE-4D30D01FAB82}"/>
              </a:ext>
            </a:extLst>
          </p:cNvPr>
          <p:cNvSpPr/>
          <p:nvPr/>
        </p:nvSpPr>
        <p:spPr>
          <a:xfrm>
            <a:off x="838200" y="164387"/>
            <a:ext cx="830580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D94600"/>
                </a:solidFill>
                <a:effectLst/>
                <a:latin typeface="Helvetica" pitchFamily="2" charset="0"/>
              </a:rPr>
              <a:t>Temps de descente d’une altitude à une autre (perte de hauteur)</a:t>
            </a:r>
            <a:endParaRPr lang="fr-FR" sz="3200" dirty="0">
              <a:solidFill>
                <a:srgbClr val="D94600"/>
              </a:solidFill>
              <a:effectLst/>
              <a:latin typeface="Helvetica" pitchFamily="2" charset="0"/>
            </a:endParaRPr>
          </a:p>
          <a:p>
            <a:endParaRPr lang="fr-FR" sz="3200" b="1" dirty="0">
              <a:effectLst/>
              <a:latin typeface="Helvetica" pitchFamily="2" charset="0"/>
            </a:endParaRPr>
          </a:p>
          <a:p>
            <a:r>
              <a:rPr lang="fr-FR" sz="3200" b="1" dirty="0" err="1">
                <a:effectLst/>
                <a:latin typeface="Helvetica" pitchFamily="2" charset="0"/>
              </a:rPr>
              <a:t>Tdmn</a:t>
            </a:r>
            <a:r>
              <a:rPr lang="fr-FR" sz="3200" b="1" dirty="0">
                <a:effectLst/>
                <a:latin typeface="Helvetica" pitchFamily="2" charset="0"/>
              </a:rPr>
              <a:t> = </a:t>
            </a:r>
            <a:r>
              <a:rPr lang="fr-FR" sz="3200" dirty="0" err="1">
                <a:effectLst/>
                <a:latin typeface="Arial" panose="020B0604020202020204" pitchFamily="34" charset="0"/>
              </a:rPr>
              <a:t>fl</a:t>
            </a:r>
            <a:r>
              <a:rPr lang="fr-FR" sz="3200" b="1" dirty="0" err="1">
                <a:effectLst/>
                <a:latin typeface="Helvetica" pitchFamily="2" charset="0"/>
              </a:rPr>
              <a:t>Hpieds</a:t>
            </a:r>
            <a:r>
              <a:rPr lang="fr-FR" sz="3200" b="1" dirty="0">
                <a:effectLst/>
                <a:latin typeface="Helvetica" pitchFamily="2" charset="0"/>
              </a:rPr>
              <a:t> ÷ </a:t>
            </a:r>
            <a:r>
              <a:rPr lang="fr-FR" sz="3200" b="1" dirty="0" err="1">
                <a:effectLst/>
                <a:latin typeface="Helvetica" pitchFamily="2" charset="0"/>
              </a:rPr>
              <a:t>Vzft</a:t>
            </a:r>
            <a:r>
              <a:rPr lang="fr-FR" sz="3200" b="1" dirty="0">
                <a:effectLst/>
                <a:latin typeface="Helvetica" pitchFamily="2" charset="0"/>
              </a:rPr>
              <a:t>/mn</a:t>
            </a:r>
            <a:endParaRPr lang="fr-FR" sz="3200" dirty="0">
              <a:effectLst/>
              <a:latin typeface="Helvetica" pitchFamily="2" charset="0"/>
            </a:endParaRPr>
          </a:p>
          <a:p>
            <a:r>
              <a:rPr lang="fr-FR" sz="3200" dirty="0">
                <a:effectLst/>
                <a:latin typeface="Helvetica" pitchFamily="2" charset="0"/>
              </a:rPr>
              <a:t/>
            </a:r>
            <a:br>
              <a:rPr lang="fr-FR" sz="3200" dirty="0">
                <a:effectLst/>
                <a:latin typeface="Helvetica" pitchFamily="2" charset="0"/>
              </a:rPr>
            </a:br>
            <a:endParaRPr lang="fr-FR" sz="3200" dirty="0">
              <a:effectLst/>
              <a:latin typeface="Helvetica" pitchFamily="2" charset="0"/>
            </a:endParaRPr>
          </a:p>
          <a:p>
            <a:r>
              <a:rPr lang="fr-FR" sz="3200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sz="3200" dirty="0">
                <a:solidFill>
                  <a:srgbClr val="414CD7"/>
                </a:solidFill>
                <a:effectLst/>
                <a:latin typeface="Helvetica" pitchFamily="2" charset="0"/>
              </a:rPr>
              <a:t>: Temps pour descendre de 3000 pieds sur un plan de 3° à une vitesse verticale de 500 </a:t>
            </a:r>
            <a:r>
              <a:rPr lang="fr-FR" sz="3200" dirty="0" err="1">
                <a:solidFill>
                  <a:srgbClr val="414CD7"/>
                </a:solidFill>
                <a:effectLst/>
                <a:latin typeface="Helvetica" pitchFamily="2" charset="0"/>
              </a:rPr>
              <a:t>ft</a:t>
            </a:r>
            <a:r>
              <a:rPr lang="fr-FR" sz="3200" dirty="0">
                <a:solidFill>
                  <a:srgbClr val="414CD7"/>
                </a:solidFill>
                <a:effectLst/>
                <a:latin typeface="Helvetica" pitchFamily="2" charset="0"/>
              </a:rPr>
              <a:t>/mn :</a:t>
            </a:r>
          </a:p>
          <a:p>
            <a:r>
              <a:rPr lang="fr-FR" smtClean="0">
                <a:solidFill>
                  <a:srgbClr val="414CD7"/>
                </a:solidFill>
                <a:latin typeface="Helvetica" pitchFamily="2" charset="0"/>
              </a:rPr>
              <a:t>Td mn = 3000 ÷ 500 = 6 minutes</a:t>
            </a: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b="1" dirty="0" err="1">
                <a:effectLst/>
                <a:latin typeface="Helvetica" pitchFamily="2" charset="0"/>
              </a:rPr>
              <a:t>Tdmn</a:t>
            </a:r>
            <a:r>
              <a:rPr lang="fr-FR" b="1" dirty="0">
                <a:effectLst/>
                <a:latin typeface="Helvetica" pitchFamily="2" charset="0"/>
              </a:rPr>
              <a:t> = </a:t>
            </a:r>
            <a:r>
              <a:rPr lang="fr-FR" dirty="0" err="1">
                <a:effectLst/>
                <a:latin typeface="Arial" panose="020B0604020202020204" pitchFamily="34" charset="0"/>
              </a:rPr>
              <a:t>fl</a:t>
            </a:r>
            <a:r>
              <a:rPr lang="fr-FR" b="1" dirty="0" err="1">
                <a:effectLst/>
                <a:latin typeface="Helvetica" pitchFamily="2" charset="0"/>
              </a:rPr>
              <a:t>Hpieds</a:t>
            </a:r>
            <a:r>
              <a:rPr lang="fr-FR" b="1" dirty="0">
                <a:effectLst/>
                <a:latin typeface="Helvetica" pitchFamily="2" charset="0"/>
              </a:rPr>
              <a:t> . </a:t>
            </a:r>
            <a:r>
              <a:rPr lang="fr-FR" b="1" dirty="0" err="1">
                <a:effectLst/>
                <a:latin typeface="Helvetica" pitchFamily="2" charset="0"/>
              </a:rPr>
              <a:t>Fb</a:t>
            </a:r>
            <a:r>
              <a:rPr lang="fr-FR" b="1" dirty="0">
                <a:effectLst/>
                <a:latin typeface="Helvetica" pitchFamily="2" charset="0"/>
              </a:rPr>
              <a:t> ÷ 100.angledegrés</a:t>
            </a: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: Temps pour descendre de 3000 pieds sur plan de 3° pour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Fb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 = 0.5 :</a:t>
            </a:r>
          </a:p>
          <a:p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Td mn = 3000 x 0.5 ÷100 x 3 = 6 minutes</a:t>
            </a:r>
          </a:p>
        </p:txBody>
      </p:sp>
    </p:spTree>
    <p:extLst>
      <p:ext uri="{BB962C8B-B14F-4D97-AF65-F5344CB8AC3E}">
        <p14:creationId xmlns:p14="http://schemas.microsoft.com/office/powerpoint/2010/main" xmlns="" val="160396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A45AE14-3D15-8248-B654-C3CAFD027AA9}"/>
              </a:ext>
            </a:extLst>
          </p:cNvPr>
          <p:cNvSpPr/>
          <p:nvPr/>
        </p:nvSpPr>
        <p:spPr>
          <a:xfrm>
            <a:off x="3048000" y="751344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solidFill>
                  <a:srgbClr val="D94600"/>
                </a:solidFill>
                <a:effectLst/>
                <a:latin typeface="Helvetica" pitchFamily="2" charset="0"/>
              </a:rPr>
              <a:t>Temps de descente d’un niveau de vol à un autre</a:t>
            </a:r>
            <a:endParaRPr lang="fr-FR" dirty="0">
              <a:solidFill>
                <a:srgbClr val="D94600"/>
              </a:solidFill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b="1" dirty="0" err="1">
                <a:effectLst/>
                <a:latin typeface="Helvetica" pitchFamily="2" charset="0"/>
              </a:rPr>
              <a:t>Tdmn</a:t>
            </a:r>
            <a:r>
              <a:rPr lang="fr-FR" b="1" dirty="0">
                <a:effectLst/>
                <a:latin typeface="Helvetica" pitchFamily="2" charset="0"/>
              </a:rPr>
              <a:t> = </a:t>
            </a:r>
            <a:r>
              <a:rPr lang="fr-FR" dirty="0">
                <a:effectLst/>
                <a:latin typeface="Arial" panose="020B0604020202020204" pitchFamily="34" charset="0"/>
              </a:rPr>
              <a:t>.</a:t>
            </a:r>
            <a:r>
              <a:rPr lang="fr-FR" dirty="0" err="1">
                <a:effectLst/>
                <a:latin typeface="Arial" panose="020B0604020202020204" pitchFamily="34" charset="0"/>
              </a:rPr>
              <a:t>d</a:t>
            </a:r>
            <a:r>
              <a:rPr lang="fr-FR" b="1" dirty="0" err="1">
                <a:effectLst/>
                <a:latin typeface="Helvetica" pitchFamily="2" charset="0"/>
              </a:rPr>
              <a:t>FL</a:t>
            </a:r>
            <a:r>
              <a:rPr lang="fr-FR" b="1" dirty="0">
                <a:effectLst/>
                <a:latin typeface="Helvetica" pitchFamily="2" charset="0"/>
              </a:rPr>
              <a:t> . 100 ÷ </a:t>
            </a:r>
            <a:r>
              <a:rPr lang="fr-FR" b="1" dirty="0" err="1">
                <a:effectLst/>
                <a:latin typeface="Helvetica" pitchFamily="2" charset="0"/>
              </a:rPr>
              <a:t>Vzft</a:t>
            </a:r>
            <a:r>
              <a:rPr lang="fr-FR" b="1" dirty="0">
                <a:effectLst/>
                <a:latin typeface="Helvetica" pitchFamily="2" charset="0"/>
              </a:rPr>
              <a:t>/mn</a:t>
            </a: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: Temps pour descendre du niveau 95 au niveau 35 à une vitesse verticale de 500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ft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/mn : </a:t>
            </a:r>
            <a:r>
              <a:rPr lang="fr-FR" dirty="0">
                <a:solidFill>
                  <a:srgbClr val="414CD7"/>
                </a:solidFill>
                <a:effectLst/>
                <a:latin typeface="Arial" panose="020B0604020202020204" pitchFamily="34" charset="0"/>
              </a:rPr>
              <a:t>?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FL = 60 ;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Tdmn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 = 60 x 100 ÷ 500 = 12 minutes</a:t>
            </a: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b="1" dirty="0" err="1">
                <a:effectLst/>
                <a:latin typeface="Helvetica" pitchFamily="2" charset="0"/>
              </a:rPr>
              <a:t>Tdmn</a:t>
            </a:r>
            <a:r>
              <a:rPr lang="fr-FR" b="1" dirty="0">
                <a:effectLst/>
                <a:latin typeface="Helvetica" pitchFamily="2" charset="0"/>
              </a:rPr>
              <a:t> = </a:t>
            </a:r>
            <a:r>
              <a:rPr lang="fr-FR" dirty="0">
                <a:effectLst/>
                <a:latin typeface="Arial" panose="020B0604020202020204" pitchFamily="34" charset="0"/>
              </a:rPr>
              <a:t>.</a:t>
            </a:r>
            <a:r>
              <a:rPr lang="fr-FR" dirty="0" err="1">
                <a:effectLst/>
                <a:latin typeface="Arial" panose="020B0604020202020204" pitchFamily="34" charset="0"/>
              </a:rPr>
              <a:t>d</a:t>
            </a:r>
            <a:r>
              <a:rPr lang="fr-FR" b="1" dirty="0" err="1">
                <a:effectLst/>
                <a:latin typeface="Helvetica" pitchFamily="2" charset="0"/>
              </a:rPr>
              <a:t>FL</a:t>
            </a:r>
            <a:r>
              <a:rPr lang="fr-FR" b="1" dirty="0">
                <a:effectLst/>
                <a:latin typeface="Helvetica" pitchFamily="2" charset="0"/>
              </a:rPr>
              <a:t> . </a:t>
            </a:r>
            <a:r>
              <a:rPr lang="fr-FR" b="1" dirty="0" err="1">
                <a:effectLst/>
                <a:latin typeface="Helvetica" pitchFamily="2" charset="0"/>
              </a:rPr>
              <a:t>Fb</a:t>
            </a:r>
            <a:r>
              <a:rPr lang="fr-FR" b="1" dirty="0">
                <a:effectLst/>
                <a:latin typeface="Helvetica" pitchFamily="2" charset="0"/>
              </a:rPr>
              <a:t> ÷ </a:t>
            </a:r>
            <a:r>
              <a:rPr lang="fr-FR" b="1" dirty="0" err="1">
                <a:effectLst/>
                <a:latin typeface="Helvetica" pitchFamily="2" charset="0"/>
              </a:rPr>
              <a:t>angledegrés</a:t>
            </a:r>
            <a:endParaRPr lang="fr-FR" dirty="0">
              <a:effectLst/>
              <a:latin typeface="Helvetica" pitchFamily="2" charset="0"/>
            </a:endParaRPr>
          </a:p>
          <a:p>
            <a:r>
              <a:rPr lang="fr-FR" dirty="0">
                <a:effectLst/>
                <a:latin typeface="Helvetica" pitchFamily="2" charset="0"/>
              </a:rPr>
              <a:t/>
            </a:r>
            <a:br>
              <a:rPr lang="fr-FR" dirty="0">
                <a:effectLst/>
                <a:latin typeface="Helvetica" pitchFamily="2" charset="0"/>
              </a:rPr>
            </a:br>
            <a:endParaRPr lang="fr-FR" dirty="0">
              <a:effectLst/>
              <a:latin typeface="Helvetica" pitchFamily="2" charset="0"/>
            </a:endParaRPr>
          </a:p>
          <a:p>
            <a:r>
              <a:rPr lang="fr-FR" u="sng" dirty="0">
                <a:solidFill>
                  <a:srgbClr val="414CD7"/>
                </a:solidFill>
                <a:effectLst/>
                <a:latin typeface="Helvetica" pitchFamily="2" charset="0"/>
              </a:rPr>
              <a:t>Exemple 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: temps pour descendre du niveau 95 au niveau 35 sur un plan de 2° pour un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Fb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 de 0.5 : </a:t>
            </a:r>
            <a:r>
              <a:rPr lang="fr-FR" dirty="0">
                <a:solidFill>
                  <a:srgbClr val="414CD7"/>
                </a:solidFill>
                <a:effectLst/>
                <a:latin typeface="Arial" panose="020B0604020202020204" pitchFamily="34" charset="0"/>
              </a:rPr>
              <a:t>?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FL = 60 ;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Tdmn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 = 60 x 0.5 ÷ 2 = 15 minutes</a:t>
            </a:r>
          </a:p>
          <a:p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Vitesse verticale selon la pente de la trajectoire Maintien du plan d’approche en finale</a:t>
            </a:r>
          </a:p>
        </p:txBody>
      </p:sp>
    </p:spTree>
    <p:extLst>
      <p:ext uri="{BB962C8B-B14F-4D97-AF65-F5344CB8AC3E}">
        <p14:creationId xmlns:p14="http://schemas.microsoft.com/office/powerpoint/2010/main" xmlns="" val="218420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E3BBC3-F975-034C-BCFE-103F02BD3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C8AEEC-7DEB-9B44-808A-62CCAEBA4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7285C02-4EE3-6E4D-8469-D5B99331F3A6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solidFill>
                  <a:srgbClr val="D94600"/>
                </a:solidFill>
                <a:effectLst/>
                <a:latin typeface="Helvetica" pitchFamily="2" charset="0"/>
              </a:rPr>
              <a:t>Vitesse verticale selon la pente de la trajectoire</a:t>
            </a:r>
            <a:endParaRPr lang="fr-FR" dirty="0">
              <a:solidFill>
                <a:srgbClr val="D94600"/>
              </a:solidFill>
              <a:effectLst/>
              <a:latin typeface="Helvetica" pitchFamily="2" charset="0"/>
            </a:endParaRPr>
          </a:p>
          <a:p>
            <a:pPr algn="ctr"/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Vzft</a:t>
            </a:r>
            <a:r>
              <a:rPr lang="fr-FR" dirty="0">
                <a:solidFill>
                  <a:srgbClr val="414CD7"/>
                </a:solidFill>
                <a:effectLst/>
                <a:latin typeface="Helvetica" pitchFamily="2" charset="0"/>
              </a:rPr>
              <a:t>/mn = Pente% x </a:t>
            </a:r>
            <a:r>
              <a:rPr lang="fr-FR" dirty="0" err="1">
                <a:solidFill>
                  <a:srgbClr val="414CD7"/>
                </a:solidFill>
                <a:effectLst/>
                <a:latin typeface="Helvetica" pitchFamily="2" charset="0"/>
              </a:rPr>
              <a:t>Vitessekt</a:t>
            </a:r>
            <a:endParaRPr lang="fr-FR" dirty="0">
              <a:solidFill>
                <a:srgbClr val="414CD7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4711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9198E7-0FDD-C644-8899-AD5AB31AE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20CE04-EDF8-754A-B6A5-A75F62222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664611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CB38D9-0777-9C43-AC37-FEBAA4AE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27FF9C-8877-6D49-8CD6-364702744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51648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1201</Words>
  <Application>Microsoft Office PowerPoint</Application>
  <PresentationFormat>Personnalisé</PresentationFormat>
  <Paragraphs>212</Paragraphs>
  <Slides>37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Office Theme</vt:lpstr>
      <vt:lpstr>Calcul mental à l'usage du pilote d’avion en VFR</vt:lpstr>
      <vt:lpstr>1. Conversions d’unités</vt:lpstr>
      <vt:lpstr>Exemples :</vt:lpstr>
      <vt:lpstr>Diapositive 4</vt:lpstr>
      <vt:lpstr>Diapositive 5</vt:lpstr>
      <vt:lpstr>Diapositive 6</vt:lpstr>
      <vt:lpstr>1.3 Noeuds en Mètres par seconde</vt:lpstr>
      <vt:lpstr>Exemples :</vt:lpstr>
      <vt:lpstr>Diapositive 9</vt:lpstr>
      <vt:lpstr>1.4. Mètres par seconde en Noeuds  </vt:lpstr>
      <vt:lpstr>Diapositive 11</vt:lpstr>
      <vt:lpstr>1.5. Pieds en Mètres   </vt:lpstr>
      <vt:lpstr>Exemple :  </vt:lpstr>
      <vt:lpstr>1.6. Mètres en Pieds  </vt:lpstr>
      <vt:lpstr>Diapositive 15</vt:lpstr>
      <vt:lpstr>II.Opérations élémentaires</vt:lpstr>
      <vt:lpstr>Soustractions, multiplications, divisions</vt:lpstr>
      <vt:lpstr>Diapositive 18</vt:lpstr>
      <vt:lpstr>Diapositive 19</vt:lpstr>
      <vt:lpstr>Diapositive 20</vt:lpstr>
      <vt:lpstr>III.Corrections instrumentales et des performances</vt:lpstr>
      <vt:lpstr>Vitesse vraie selon Altitude et Température</vt:lpstr>
      <vt:lpstr>Diapositive 23</vt:lpstr>
      <vt:lpstr>Altitude selon Température et Altitude indiquées Altitude-densité</vt:lpstr>
      <vt:lpstr>IV. Calculs relatifs à la trajectoire dans le plan vertical</vt:lpstr>
      <vt:lpstr>Visualisation des variations d'assiette</vt:lpstr>
      <vt:lpstr>Exemples :</vt:lpstr>
      <vt:lpstr>Hauteur selon distance au point d’aboutissement et angle d’approche 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 mental à l'usage du pilote d’avion en VFR</dc:title>
  <dc:creator>Microsoft Office User</dc:creator>
  <cp:lastModifiedBy>fort</cp:lastModifiedBy>
  <cp:revision>37</cp:revision>
  <dcterms:created xsi:type="dcterms:W3CDTF">2018-11-14T20:12:12Z</dcterms:created>
  <dcterms:modified xsi:type="dcterms:W3CDTF">2018-11-15T15:58:29Z</dcterms:modified>
</cp:coreProperties>
</file>