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295" r:id="rId3"/>
    <p:sldId id="310" r:id="rId4"/>
    <p:sldId id="311" r:id="rId5"/>
    <p:sldId id="313" r:id="rId6"/>
    <p:sldId id="335" r:id="rId7"/>
    <p:sldId id="317" r:id="rId8"/>
    <p:sldId id="315" r:id="rId9"/>
    <p:sldId id="316" r:id="rId10"/>
    <p:sldId id="332" r:id="rId11"/>
    <p:sldId id="314" r:id="rId12"/>
    <p:sldId id="329" r:id="rId13"/>
    <p:sldId id="318" r:id="rId14"/>
    <p:sldId id="334" r:id="rId15"/>
    <p:sldId id="331" r:id="rId16"/>
    <p:sldId id="330" r:id="rId17"/>
    <p:sldId id="319" r:id="rId18"/>
    <p:sldId id="320" r:id="rId19"/>
    <p:sldId id="333" r:id="rId20"/>
    <p:sldId id="321" r:id="rId21"/>
    <p:sldId id="322" r:id="rId22"/>
    <p:sldId id="323" r:id="rId23"/>
    <p:sldId id="324" r:id="rId24"/>
    <p:sldId id="325" r:id="rId25"/>
    <p:sldId id="326" r:id="rId26"/>
    <p:sldId id="299" r:id="rId27"/>
    <p:sldId id="301" r:id="rId28"/>
    <p:sldId id="300"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86" y="-1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E20C6C-F9EE-4D59-B2B5-584CE5FDBAFF}"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3/7/2023</a:t>
            </a:fld>
            <a:endParaRPr lang="en-US" smtClean="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3/7/2023</a:t>
            </a:fld>
            <a:endParaRPr lang="en-US" smtClean="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457200" y="274638"/>
            <a:ext cx="8229600" cy="1143000"/>
          </a:xfrm>
        </p:spPr>
        <p:txBody>
          <a:bodyPr/>
          <a:lstStyle/>
          <a:p>
            <a:r>
              <a:rPr lang="fr-FR" smtClean="0"/>
              <a:t>Cliquez pour modifier le style du titre</a:t>
            </a:r>
            <a:endParaRPr lang="fr-FR"/>
          </a:p>
        </p:txBody>
      </p:sp>
      <p:sp>
        <p:nvSpPr>
          <p:cNvPr id="3" name="Espace réservé du contenu 2"/>
          <p:cNvSpPr>
            <a:spLocks noGrp="1"/>
          </p:cNvSpPr>
          <p:nvPr>
            <p:ph sz="quarter" idx="1"/>
          </p:nvPr>
        </p:nvSpPr>
        <p:spPr>
          <a:xfrm>
            <a:off x="457200" y="1600200"/>
            <a:ext cx="4038600" cy="21859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600200"/>
            <a:ext cx="4038600" cy="21859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57200" y="3938588"/>
            <a:ext cx="4038600" cy="21875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8200" y="3938588"/>
            <a:ext cx="4038600" cy="21875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75A770A2-4A0D-4031-A400-A876712E814C}"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779E4-4517-4CCC-BCEE-7C01FE5D6D0B}" type="datetimeFigureOut">
              <a:rPr lang="fr-FR" smtClean="0"/>
              <a:pPr/>
              <a:t>07/03/2023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20C6C-F9EE-4D59-B2B5-584CE5FDBAF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files.meteofrance.com/files/education/animations/perturbation_atmospherique/highres/perturbation_atmospherique.swf" TargetMode="External"/><Relationship Id="rId2" Type="http://schemas.openxmlformats.org/officeDocument/2006/relationships/hyperlink" Target="http://files.meteofrance.com/files/education/animations/perturbation_atmospherique/highres/popup.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zebulon1er.free.fr/clas%20nuages.htm" TargetMode="External"/><Relationship Id="rId2" Type="http://schemas.openxmlformats.org/officeDocument/2006/relationships/hyperlink" Target="http://zebulon1er.free.fr/pression.htm" TargetMode="External"/><Relationship Id="rId1" Type="http://schemas.openxmlformats.org/officeDocument/2006/relationships/slideLayout" Target="../slideLayouts/slideLayout2.xml"/><Relationship Id="rId4" Type="http://schemas.openxmlformats.org/officeDocument/2006/relationships/hyperlink" Target="http://zebulon1er.free.fr/photometeores.htm"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zebulon1er.free.fr/Les%20nuages.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zebulon1er.free.fr/Les%20nuages.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zebulon1er.free.fr/clas%20nuages.htm" TargetMode="External"/><Relationship Id="rId2" Type="http://schemas.openxmlformats.org/officeDocument/2006/relationships/hyperlink" Target="http://zebulon1er.free.fr/records.ht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9.png"/><Relationship Id="rId7" Type="http://schemas.openxmlformats.org/officeDocument/2006/relationships/image" Target="../media/image21.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3.jpeg"/></Relationships>
</file>

<file path=ppt/slides/_rels/slide2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smtClean="0">
                <a:solidFill>
                  <a:srgbClr val="FF0000"/>
                </a:solidFill>
              </a:rPr>
              <a:t>VIE ET MORT D'UNE PERTURBATION</a:t>
            </a:r>
            <a:endParaRPr lang="fr-FR" dirty="0">
              <a:solidFill>
                <a:srgbClr val="FF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heavy" dirty="0" err="1" smtClean="0">
                <a:solidFill>
                  <a:srgbClr val="FF0000"/>
                </a:solidFill>
              </a:rPr>
              <a:t>I.Masses</a:t>
            </a:r>
            <a:r>
              <a:rPr lang="fr-FR" b="1" u="heavy" dirty="0" smtClean="0">
                <a:solidFill>
                  <a:srgbClr val="FF0000"/>
                </a:solidFill>
              </a:rPr>
              <a:t> d’air</a:t>
            </a:r>
            <a:endParaRPr lang="fr-FR" dirty="0">
              <a:solidFill>
                <a:srgbClr val="FF0000"/>
              </a:solidFill>
            </a:endParaRPr>
          </a:p>
        </p:txBody>
      </p:sp>
      <p:sp>
        <p:nvSpPr>
          <p:cNvPr id="3" name="Espace réservé du contenu 2"/>
          <p:cNvSpPr>
            <a:spLocks noGrp="1"/>
          </p:cNvSpPr>
          <p:nvPr>
            <p:ph idx="1"/>
          </p:nvPr>
        </p:nvSpPr>
        <p:spPr/>
        <p:txBody>
          <a:bodyPr/>
          <a:lstStyle/>
          <a:p>
            <a:r>
              <a:rPr lang="fr-FR" b="1" u="heavy" dirty="0" err="1" smtClean="0"/>
              <a:t>Def</a:t>
            </a:r>
            <a:r>
              <a:rPr lang="fr-FR" b="1" u="heavy" dirty="0" smtClean="0"/>
              <a:t> </a:t>
            </a:r>
            <a:r>
              <a:rPr lang="fr-FR" b="1" dirty="0" smtClean="0"/>
              <a:t>: </a:t>
            </a:r>
            <a:r>
              <a:rPr lang="fr-FR" dirty="0" smtClean="0"/>
              <a:t>Grande étendue d'air dans laquelle la température et l’humidité varient peu.</a:t>
            </a:r>
          </a:p>
          <a:p>
            <a:endParaRPr lang="fr-FR" dirty="0"/>
          </a:p>
        </p:txBody>
      </p:sp>
      <p:pic>
        <p:nvPicPr>
          <p:cNvPr id="43010" name="Picture 2"/>
          <p:cNvPicPr>
            <a:picLocks noChangeAspect="1" noChangeArrowheads="1"/>
          </p:cNvPicPr>
          <p:nvPr/>
        </p:nvPicPr>
        <p:blipFill>
          <a:blip r:embed="rId2" cstate="print"/>
          <a:srcRect/>
          <a:stretch>
            <a:fillRect/>
          </a:stretch>
        </p:blipFill>
        <p:spPr bwMode="auto">
          <a:xfrm>
            <a:off x="2118410" y="3245708"/>
            <a:ext cx="4973869" cy="277558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lvl="0"/>
            <a:r>
              <a:rPr lang="en-US" b="1" dirty="0" err="1" smtClean="0"/>
              <a:t>leur</a:t>
            </a:r>
            <a:r>
              <a:rPr lang="en-US" b="1" dirty="0" smtClean="0"/>
              <a:t> </a:t>
            </a:r>
            <a:r>
              <a:rPr lang="en-US" b="1" dirty="0" err="1" smtClean="0"/>
              <a:t>température</a:t>
            </a:r>
            <a:r>
              <a:rPr lang="en-US" b="1" dirty="0" smtClean="0"/>
              <a:t> </a:t>
            </a:r>
            <a:r>
              <a:rPr lang="en-US" u="sng" dirty="0" smtClean="0"/>
              <a:t>:</a:t>
            </a:r>
            <a:endParaRPr lang="fr-FR" b="1" u="sng" dirty="0" smtClean="0"/>
          </a:p>
          <a:p>
            <a:r>
              <a:rPr lang="fr-FR" i="1" dirty="0" smtClean="0"/>
              <a:t>Très froide : </a:t>
            </a:r>
            <a:r>
              <a:rPr lang="fr-FR" dirty="0" smtClean="0"/>
              <a:t>masse d'air </a:t>
            </a:r>
            <a:r>
              <a:rPr lang="fr-FR" b="1" dirty="0" smtClean="0"/>
              <a:t>arctique </a:t>
            </a:r>
            <a:r>
              <a:rPr lang="fr-FR" dirty="0" smtClean="0"/>
              <a:t>(A) </a:t>
            </a:r>
          </a:p>
          <a:p>
            <a:r>
              <a:rPr lang="fr-FR" i="1" dirty="0" smtClean="0"/>
              <a:t>Froide :    </a:t>
            </a:r>
            <a:r>
              <a:rPr lang="fr-FR" dirty="0" smtClean="0"/>
              <a:t>masse d'air </a:t>
            </a:r>
            <a:r>
              <a:rPr lang="fr-FR" b="1" dirty="0" smtClean="0"/>
              <a:t>polaire     </a:t>
            </a:r>
            <a:r>
              <a:rPr lang="fr-FR" dirty="0" smtClean="0"/>
              <a:t>(P) </a:t>
            </a:r>
          </a:p>
          <a:p>
            <a:r>
              <a:rPr lang="fr-FR" i="1" dirty="0" smtClean="0"/>
              <a:t>Chaude :    </a:t>
            </a:r>
            <a:r>
              <a:rPr lang="fr-FR" dirty="0" smtClean="0"/>
              <a:t>masse d'air </a:t>
            </a:r>
            <a:r>
              <a:rPr lang="fr-FR" b="1" dirty="0" smtClean="0"/>
              <a:t>tropicale     </a:t>
            </a:r>
            <a:r>
              <a:rPr lang="fr-FR" dirty="0" smtClean="0"/>
              <a:t>(T) </a:t>
            </a:r>
          </a:p>
          <a:p>
            <a:r>
              <a:rPr lang="fr-FR" i="1" dirty="0" smtClean="0"/>
              <a:t>Très chaude : </a:t>
            </a:r>
            <a:r>
              <a:rPr lang="fr-FR" dirty="0" smtClean="0"/>
              <a:t>masse d'air </a:t>
            </a:r>
            <a:r>
              <a:rPr lang="fr-FR" b="1" dirty="0" smtClean="0"/>
              <a:t>équatoriale  </a:t>
            </a:r>
            <a:r>
              <a:rPr lang="fr-FR" dirty="0" smtClean="0"/>
              <a:t>(E)</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b="1" dirty="0" err="1" smtClean="0"/>
              <a:t>leur</a:t>
            </a:r>
            <a:r>
              <a:rPr lang="en-US" b="1" dirty="0" smtClean="0"/>
              <a:t> </a:t>
            </a:r>
            <a:r>
              <a:rPr lang="en-US" b="1" dirty="0" err="1" smtClean="0"/>
              <a:t>humidité</a:t>
            </a:r>
            <a:r>
              <a:rPr lang="en-US" b="1" dirty="0" smtClean="0"/>
              <a:t> </a:t>
            </a:r>
            <a:r>
              <a:rPr lang="en-US" dirty="0" smtClean="0"/>
              <a:t>: </a:t>
            </a:r>
          </a:p>
          <a:p>
            <a:endParaRPr lang="en-US" dirty="0" smtClean="0"/>
          </a:p>
          <a:p>
            <a:r>
              <a:rPr lang="en-US" i="1" dirty="0" err="1" smtClean="0"/>
              <a:t>Sèche</a:t>
            </a:r>
            <a:r>
              <a:rPr lang="en-US" i="1" dirty="0" smtClean="0"/>
              <a:t> :</a:t>
            </a:r>
            <a:r>
              <a:rPr lang="en-US" dirty="0" smtClean="0"/>
              <a:t>masse </a:t>
            </a:r>
            <a:r>
              <a:rPr lang="en-US" dirty="0" err="1" smtClean="0"/>
              <a:t>d'air</a:t>
            </a:r>
            <a:r>
              <a:rPr lang="en-US" dirty="0" smtClean="0"/>
              <a:t> </a:t>
            </a:r>
            <a:r>
              <a:rPr lang="en-US" b="1" dirty="0" err="1" smtClean="0"/>
              <a:t>continentale</a:t>
            </a:r>
            <a:r>
              <a:rPr lang="en-US" b="1" dirty="0" smtClean="0"/>
              <a:t> </a:t>
            </a:r>
            <a:r>
              <a:rPr lang="en-US" dirty="0" smtClean="0"/>
              <a:t>(c)</a:t>
            </a:r>
            <a:endParaRPr lang="fr-FR" dirty="0" smtClean="0"/>
          </a:p>
          <a:p>
            <a:r>
              <a:rPr lang="en-US" i="1" dirty="0" err="1" smtClean="0"/>
              <a:t>Humide</a:t>
            </a:r>
            <a:r>
              <a:rPr lang="en-US" i="1" dirty="0" smtClean="0"/>
              <a:t> :</a:t>
            </a:r>
            <a:r>
              <a:rPr lang="en-US" dirty="0" smtClean="0"/>
              <a:t>masse </a:t>
            </a:r>
            <a:r>
              <a:rPr lang="en-US" dirty="0" err="1" smtClean="0"/>
              <a:t>d'air</a:t>
            </a:r>
            <a:r>
              <a:rPr lang="en-US" dirty="0" smtClean="0"/>
              <a:t> </a:t>
            </a:r>
            <a:r>
              <a:rPr lang="en-US" b="1" dirty="0" smtClean="0"/>
              <a:t>maritime	</a:t>
            </a:r>
            <a:r>
              <a:rPr lang="en-US" dirty="0" smtClean="0"/>
              <a:t>(m)</a:t>
            </a: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u="heavy" dirty="0" smtClean="0"/>
              <a:t>Les masses </a:t>
            </a:r>
            <a:r>
              <a:rPr lang="en-US" b="1" u="heavy" dirty="0" err="1" smtClean="0"/>
              <a:t>d'air</a:t>
            </a:r>
            <a:r>
              <a:rPr lang="en-US" b="1" u="heavy" dirty="0" smtClean="0"/>
              <a:t> en France</a:t>
            </a:r>
            <a:endParaRPr lang="fr-FR" dirty="0"/>
          </a:p>
        </p:txBody>
      </p:sp>
      <p:sp>
        <p:nvSpPr>
          <p:cNvPr id="3" name="Espace réservé du contenu 2"/>
          <p:cNvSpPr>
            <a:spLocks noGrp="1"/>
          </p:cNvSpPr>
          <p:nvPr>
            <p:ph idx="1"/>
          </p:nvPr>
        </p:nvSpPr>
        <p:spPr>
          <a:xfrm>
            <a:off x="457200" y="1412776"/>
            <a:ext cx="8229600" cy="4713387"/>
          </a:xfrm>
        </p:spPr>
        <p:txBody>
          <a:bodyPr/>
          <a:lstStyle/>
          <a:p>
            <a:r>
              <a:rPr lang="fr-FR" dirty="0" smtClean="0"/>
              <a:t>Plusieurs masses d'air peuvent atteindre la France et y apporter un temps caractéristique :</a:t>
            </a:r>
          </a:p>
          <a:p>
            <a:endParaRPr lang="fr-FR" dirty="0"/>
          </a:p>
        </p:txBody>
      </p:sp>
      <p:pic>
        <p:nvPicPr>
          <p:cNvPr id="44034" name="Picture 2"/>
          <p:cNvPicPr>
            <a:picLocks noChangeAspect="1" noChangeArrowheads="1"/>
          </p:cNvPicPr>
          <p:nvPr/>
        </p:nvPicPr>
        <p:blipFill>
          <a:blip r:embed="rId2" cstate="print"/>
          <a:srcRect/>
          <a:stretch>
            <a:fillRect/>
          </a:stretch>
        </p:blipFill>
        <p:spPr bwMode="auto">
          <a:xfrm>
            <a:off x="1763688" y="2492896"/>
            <a:ext cx="5544616" cy="416226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TextShape 1"/>
          <p:cNvSpPr txBox="1"/>
          <p:nvPr/>
        </p:nvSpPr>
        <p:spPr>
          <a:xfrm>
            <a:off x="0" y="333117"/>
            <a:ext cx="9143433" cy="321034"/>
          </a:xfrm>
          <a:prstGeom prst="rect">
            <a:avLst/>
          </a:prstGeom>
          <a:noFill/>
          <a:ln>
            <a:noFill/>
          </a:ln>
        </p:spPr>
        <p:txBody>
          <a:bodyPr lIns="81639" tIns="40820" rIns="81639" bIns="40820"/>
          <a:lstStyle/>
          <a:p>
            <a:pPr algn="ctr"/>
            <a:r>
              <a:rPr lang="de-DE" b="1">
                <a:latin typeface="Arial"/>
              </a:rPr>
              <a:t>Les symboles des cartes :</a:t>
            </a:r>
            <a:endParaRPr/>
          </a:p>
        </p:txBody>
      </p:sp>
      <p:pic>
        <p:nvPicPr>
          <p:cNvPr id="251" name="Image 250"/>
          <p:cNvPicPr/>
          <p:nvPr/>
        </p:nvPicPr>
        <p:blipFill>
          <a:blip r:embed="rId2" cstate="print"/>
          <a:stretch/>
        </p:blipFill>
        <p:spPr>
          <a:xfrm>
            <a:off x="179512" y="764704"/>
            <a:ext cx="2476891" cy="606469"/>
          </a:xfrm>
          <a:prstGeom prst="rect">
            <a:avLst/>
          </a:prstGeom>
          <a:ln>
            <a:noFill/>
          </a:ln>
        </p:spPr>
      </p:pic>
      <p:pic>
        <p:nvPicPr>
          <p:cNvPr id="252" name="Image 251"/>
          <p:cNvPicPr/>
          <p:nvPr/>
        </p:nvPicPr>
        <p:blipFill>
          <a:blip r:embed="rId3" cstate="print"/>
          <a:stretch/>
        </p:blipFill>
        <p:spPr>
          <a:xfrm>
            <a:off x="163275" y="1632927"/>
            <a:ext cx="2476891" cy="606469"/>
          </a:xfrm>
          <a:prstGeom prst="rect">
            <a:avLst/>
          </a:prstGeom>
          <a:ln>
            <a:noFill/>
          </a:ln>
        </p:spPr>
      </p:pic>
      <p:pic>
        <p:nvPicPr>
          <p:cNvPr id="253" name="Image 252"/>
          <p:cNvPicPr/>
          <p:nvPr/>
        </p:nvPicPr>
        <p:blipFill>
          <a:blip r:embed="rId4" cstate="print"/>
          <a:stretch/>
        </p:blipFill>
        <p:spPr>
          <a:xfrm>
            <a:off x="191032" y="2496093"/>
            <a:ext cx="2476891" cy="606469"/>
          </a:xfrm>
          <a:prstGeom prst="rect">
            <a:avLst/>
          </a:prstGeom>
          <a:ln>
            <a:noFill/>
          </a:ln>
        </p:spPr>
      </p:pic>
      <p:pic>
        <p:nvPicPr>
          <p:cNvPr id="254" name="Image 253"/>
          <p:cNvPicPr/>
          <p:nvPr/>
        </p:nvPicPr>
        <p:blipFill>
          <a:blip r:embed="rId5" cstate="print"/>
          <a:stretch/>
        </p:blipFill>
        <p:spPr>
          <a:xfrm>
            <a:off x="191032" y="3639142"/>
            <a:ext cx="2476891" cy="606469"/>
          </a:xfrm>
          <a:prstGeom prst="rect">
            <a:avLst/>
          </a:prstGeom>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7106" name="Picture 2"/>
          <p:cNvPicPr>
            <a:picLocks noGrp="1" noChangeAspect="1" noChangeArrowheads="1"/>
          </p:cNvPicPr>
          <p:nvPr>
            <p:ph idx="1"/>
          </p:nvPr>
        </p:nvPicPr>
        <p:blipFill>
          <a:blip r:embed="rId2" cstate="print"/>
          <a:srcRect/>
          <a:stretch>
            <a:fillRect/>
          </a:stretch>
        </p:blipFill>
        <p:spPr bwMode="auto">
          <a:xfrm>
            <a:off x="2480669" y="1600200"/>
            <a:ext cx="418266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5058" name="Picture 2"/>
          <p:cNvPicPr>
            <a:picLocks noGrp="1" noChangeAspect="1" noChangeArrowheads="1"/>
          </p:cNvPicPr>
          <p:nvPr>
            <p:ph idx="1"/>
          </p:nvPr>
        </p:nvPicPr>
        <p:blipFill>
          <a:blip r:embed="rId2" cstate="print"/>
          <a:srcRect/>
          <a:stretch>
            <a:fillRect/>
          </a:stretch>
        </p:blipFill>
        <p:spPr bwMode="auto">
          <a:xfrm>
            <a:off x="2463632" y="1600200"/>
            <a:ext cx="4216736"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6082" name="Picture 2"/>
          <p:cNvPicPr>
            <a:picLocks noGrp="1" noChangeAspect="1" noChangeArrowheads="1"/>
          </p:cNvPicPr>
          <p:nvPr>
            <p:ph idx="1"/>
          </p:nvPr>
        </p:nvPicPr>
        <p:blipFill>
          <a:blip r:embed="rId2" cstate="print"/>
          <a:srcRect/>
          <a:stretch>
            <a:fillRect/>
          </a:stretch>
        </p:blipFill>
        <p:spPr bwMode="auto">
          <a:xfrm>
            <a:off x="2483901" y="1600200"/>
            <a:ext cx="4176198"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937" y="5937"/>
            <a:ext cx="3782291" cy="748145"/>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1092529" y="1347849"/>
            <a:ext cx="2719449" cy="1223158"/>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1110342" y="3954483"/>
            <a:ext cx="2689760" cy="1721921"/>
          </a:xfrm>
          <a:prstGeom prst="rect">
            <a:avLst/>
          </a:prstGeom>
          <a:blipFill>
            <a:blip r:embed="rId4" cstate="print"/>
            <a:stretch>
              <a:fillRect/>
            </a:stretch>
          </a:blipFill>
        </p:spPr>
        <p:txBody>
          <a:bodyPr wrap="square" lIns="0" tIns="0" rIns="0" bIns="0" rtlCol="0">
            <a:noAutofit/>
          </a:bodyPr>
          <a:lstStyle/>
          <a:p>
            <a:endParaRPr/>
          </a:p>
        </p:txBody>
      </p:sp>
      <p:sp>
        <p:nvSpPr>
          <p:cNvPr id="5" name="object 5"/>
          <p:cNvSpPr/>
          <p:nvPr/>
        </p:nvSpPr>
        <p:spPr>
          <a:xfrm>
            <a:off x="3942608" y="225630"/>
            <a:ext cx="1258784" cy="403761"/>
          </a:xfrm>
          <a:prstGeom prst="rect">
            <a:avLst/>
          </a:prstGeom>
          <a:blipFill>
            <a:blip r:embed="rId5" cstate="print"/>
            <a:stretch>
              <a:fillRect/>
            </a:stretch>
          </a:blipFill>
        </p:spPr>
        <p:txBody>
          <a:bodyPr wrap="square" lIns="0" tIns="0" rIns="0" bIns="0" rtlCol="0">
            <a:noAutofit/>
          </a:bodyPr>
          <a:lstStyle/>
          <a:p>
            <a:endParaRPr/>
          </a:p>
        </p:txBody>
      </p:sp>
      <p:sp>
        <p:nvSpPr>
          <p:cNvPr id="6" name="object 6"/>
          <p:cNvSpPr/>
          <p:nvPr/>
        </p:nvSpPr>
        <p:spPr>
          <a:xfrm>
            <a:off x="5355771" y="77190"/>
            <a:ext cx="2381002" cy="665018"/>
          </a:xfrm>
          <a:prstGeom prst="rect">
            <a:avLst/>
          </a:prstGeom>
          <a:blipFill>
            <a:blip r:embed="rId6" cstate="print"/>
            <a:stretch>
              <a:fillRect/>
            </a:stretch>
          </a:blipFill>
        </p:spPr>
        <p:txBody>
          <a:bodyPr wrap="square" lIns="0" tIns="0" rIns="0" bIns="0" rtlCol="0">
            <a:noAutofit/>
          </a:bodyPr>
          <a:lstStyle/>
          <a:p>
            <a:endParaRPr/>
          </a:p>
        </p:txBody>
      </p:sp>
      <p:sp>
        <p:nvSpPr>
          <p:cNvPr id="7" name="object 7"/>
          <p:cNvSpPr/>
          <p:nvPr/>
        </p:nvSpPr>
        <p:spPr>
          <a:xfrm>
            <a:off x="7879277" y="344384"/>
            <a:ext cx="1246909" cy="385948"/>
          </a:xfrm>
          <a:prstGeom prst="rect">
            <a:avLst/>
          </a:prstGeom>
          <a:blipFill>
            <a:blip r:embed="rId7" cstate="print"/>
            <a:stretch>
              <a:fillRect/>
            </a:stretch>
          </a:blipFill>
        </p:spPr>
        <p:txBody>
          <a:bodyPr wrap="square" lIns="0" tIns="0" rIns="0" bIns="0" rtlCol="0">
            <a:noAutofit/>
          </a:bodyPr>
          <a:lstStyle/>
          <a:p>
            <a:endParaRPr/>
          </a:p>
        </p:txBody>
      </p:sp>
      <p:sp>
        <p:nvSpPr>
          <p:cNvPr id="8" name="object 8"/>
          <p:cNvSpPr/>
          <p:nvPr/>
        </p:nvSpPr>
        <p:spPr>
          <a:xfrm>
            <a:off x="5367647" y="1258783"/>
            <a:ext cx="2737262" cy="1603169"/>
          </a:xfrm>
          <a:prstGeom prst="rect">
            <a:avLst/>
          </a:prstGeom>
          <a:blipFill>
            <a:blip r:embed="rId8" cstate="print"/>
            <a:stretch>
              <a:fillRect/>
            </a:stretch>
          </a:blipFill>
        </p:spPr>
        <p:txBody>
          <a:bodyPr wrap="square" lIns="0" tIns="0" rIns="0" bIns="0" rtlCol="0">
            <a:noAutofit/>
          </a:bodyPr>
          <a:lstStyle/>
          <a:p>
            <a:endParaRPr/>
          </a:p>
        </p:txBody>
      </p:sp>
      <p:sp>
        <p:nvSpPr>
          <p:cNvPr id="9" name="object 9"/>
          <p:cNvSpPr/>
          <p:nvPr/>
        </p:nvSpPr>
        <p:spPr>
          <a:xfrm>
            <a:off x="5462649" y="3663537"/>
            <a:ext cx="2654134" cy="2012867"/>
          </a:xfrm>
          <a:prstGeom prst="rect">
            <a:avLst/>
          </a:prstGeom>
          <a:blipFill>
            <a:blip r:embed="rId9" cstate="print"/>
            <a:stretch>
              <a:fillRect/>
            </a:stretch>
          </a:blipFill>
        </p:spPr>
        <p:txBody>
          <a:bodyPr wrap="square" lIns="0" tIns="0" rIns="0" bIns="0" rtlCol="0">
            <a:noAutofit/>
          </a:bodyPr>
          <a:lstStyle/>
          <a:p>
            <a:endParaRPr/>
          </a:p>
        </p:txBody>
      </p:sp>
      <p:sp>
        <p:nvSpPr>
          <p:cNvPr id="10" name="object 10"/>
          <p:cNvSpPr/>
          <p:nvPr/>
        </p:nvSpPr>
        <p:spPr>
          <a:xfrm>
            <a:off x="11859" y="6227821"/>
            <a:ext cx="9132140" cy="0"/>
          </a:xfrm>
          <a:custGeom>
            <a:avLst/>
            <a:gdLst/>
            <a:ahLst/>
            <a:cxnLst/>
            <a:rect l="l" t="t" r="r" b="b"/>
            <a:pathLst>
              <a:path w="9132140">
                <a:moveTo>
                  <a:pt x="0" y="0"/>
                </a:moveTo>
                <a:lnTo>
                  <a:pt x="9132140" y="0"/>
                </a:lnTo>
              </a:path>
            </a:pathLst>
          </a:custGeom>
          <a:ln w="47439">
            <a:solidFill>
              <a:srgbClr val="ACACC8"/>
            </a:solidFill>
          </a:ln>
        </p:spPr>
        <p:txBody>
          <a:bodyPr wrap="square" lIns="0" tIns="0" rIns="0" bIns="0" rtlCol="0">
            <a:noAutofit/>
          </a:bodyPr>
          <a:lstStyle/>
          <a:p>
            <a:endParaRPr/>
          </a:p>
        </p:txBody>
      </p:sp>
      <p:sp>
        <p:nvSpPr>
          <p:cNvPr id="11" name="object 11"/>
          <p:cNvSpPr txBox="1"/>
          <p:nvPr/>
        </p:nvSpPr>
        <p:spPr>
          <a:xfrm>
            <a:off x="1908606" y="2097576"/>
            <a:ext cx="1812925" cy="859155"/>
          </a:xfrm>
          <a:prstGeom prst="rect">
            <a:avLst/>
          </a:prstGeom>
        </p:spPr>
        <p:txBody>
          <a:bodyPr vert="horz" wrap="square" lIns="0" tIns="0" rIns="0" bIns="0" rtlCol="0">
            <a:noAutofit/>
          </a:bodyPr>
          <a:lstStyle/>
          <a:p>
            <a:pPr marL="12700">
              <a:lnSpc>
                <a:spcPts val="5200"/>
              </a:lnSpc>
            </a:pPr>
            <a:r>
              <a:rPr sz="4450" spc="5415" dirty="0" smtClean="0">
                <a:solidFill>
                  <a:srgbClr val="F20103"/>
                </a:solidFill>
                <a:latin typeface="Arial"/>
                <a:cs typeface="Arial"/>
              </a:rPr>
              <a:t>/</a:t>
            </a:r>
            <a:endParaRPr sz="4450" dirty="0">
              <a:latin typeface="Arial"/>
              <a:cs typeface="Arial"/>
            </a:endParaRPr>
          </a:p>
          <a:p>
            <a:pPr marL="534035">
              <a:lnSpc>
                <a:spcPts val="1480"/>
              </a:lnSpc>
            </a:pPr>
            <a:r>
              <a:rPr sz="1600" spc="130" dirty="0" smtClean="0">
                <a:solidFill>
                  <a:srgbClr val="F20103"/>
                </a:solidFill>
                <a:latin typeface="Arial"/>
                <a:cs typeface="Arial"/>
              </a:rPr>
              <a:t>AIR</a:t>
            </a:r>
            <a:r>
              <a:rPr sz="1600" spc="60" dirty="0" smtClean="0">
                <a:solidFill>
                  <a:srgbClr val="F20103"/>
                </a:solidFill>
                <a:latin typeface="Arial"/>
                <a:cs typeface="Arial"/>
              </a:rPr>
              <a:t> </a:t>
            </a:r>
            <a:r>
              <a:rPr sz="1600" spc="125" dirty="0" smtClean="0">
                <a:solidFill>
                  <a:srgbClr val="F20103"/>
                </a:solidFill>
                <a:latin typeface="Arial"/>
                <a:cs typeface="Arial"/>
              </a:rPr>
              <a:t>CHAUD</a:t>
            </a:r>
            <a:endParaRPr sz="1600" dirty="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heavy" dirty="0" err="1" smtClean="0">
                <a:solidFill>
                  <a:srgbClr val="FF0000"/>
                </a:solidFill>
              </a:rPr>
              <a:t>II.Formation</a:t>
            </a:r>
            <a:r>
              <a:rPr lang="fr-FR" b="1" u="heavy" dirty="0" smtClean="0">
                <a:solidFill>
                  <a:srgbClr val="FF0000"/>
                </a:solidFill>
              </a:rPr>
              <a:t> d’une perturbation</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hlinkClick r:id="rId2"/>
              </a:rPr>
              <a:t>http://files.meteofrance.com/files/education/animations/perturbation_atmospherique/highres/popup.html</a:t>
            </a:r>
            <a:endParaRPr lang="fr-FR" dirty="0" smtClean="0"/>
          </a:p>
          <a:p>
            <a:endParaRPr lang="fr-FR" dirty="0" smtClean="0"/>
          </a:p>
          <a:p>
            <a:r>
              <a:rPr lang="fr-FR" dirty="0" smtClean="0">
                <a:hlinkClick r:id="rId3"/>
              </a:rPr>
              <a:t>http://files.meteofrance.com/files/education/animations/perturbation_atmospherique/highres/perturbation_atmospherique.swf</a:t>
            </a:r>
            <a:endParaRPr lang="fr-FR" dirty="0" smtClean="0"/>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TextShape 1"/>
          <p:cNvSpPr txBox="1"/>
          <p:nvPr/>
        </p:nvSpPr>
        <p:spPr>
          <a:xfrm>
            <a:off x="0" y="332464"/>
            <a:ext cx="9143433" cy="321034"/>
          </a:xfrm>
          <a:prstGeom prst="rect">
            <a:avLst/>
          </a:prstGeom>
          <a:noFill/>
          <a:ln>
            <a:noFill/>
          </a:ln>
        </p:spPr>
        <p:txBody>
          <a:bodyPr lIns="81639" tIns="40820" rIns="81639" bIns="40820"/>
          <a:lstStyle/>
          <a:p>
            <a:pPr algn="ctr"/>
            <a:r>
              <a:rPr lang="de-DE" b="1" dirty="0">
                <a:latin typeface="Arial"/>
              </a:rPr>
              <a:t>Les </a:t>
            </a:r>
            <a:r>
              <a:rPr lang="de-DE" b="1" dirty="0" err="1" smtClean="0">
                <a:latin typeface="Arial"/>
              </a:rPr>
              <a:t>Ondulations</a:t>
            </a:r>
            <a:r>
              <a:rPr lang="de-DE" b="1" dirty="0" smtClean="0">
                <a:latin typeface="Arial"/>
              </a:rPr>
              <a:t> du front </a:t>
            </a:r>
            <a:r>
              <a:rPr lang="de-DE" b="1" dirty="0" err="1" smtClean="0">
                <a:latin typeface="Arial"/>
              </a:rPr>
              <a:t>polaire</a:t>
            </a:r>
            <a:endParaRPr dirty="0"/>
          </a:p>
        </p:txBody>
      </p:sp>
      <p:pic>
        <p:nvPicPr>
          <p:cNvPr id="230" name="Image 229"/>
          <p:cNvPicPr/>
          <p:nvPr/>
        </p:nvPicPr>
        <p:blipFill>
          <a:blip r:embed="rId2" cstate="print"/>
          <a:stretch/>
        </p:blipFill>
        <p:spPr>
          <a:xfrm>
            <a:off x="2449134" y="952323"/>
            <a:ext cx="4408441" cy="3456581"/>
          </a:xfrm>
          <a:prstGeom prst="rect">
            <a:avLst/>
          </a:prstGeom>
          <a:ln>
            <a:noFill/>
          </a:ln>
        </p:spPr>
      </p:pic>
      <p:pic>
        <p:nvPicPr>
          <p:cNvPr id="231" name="Image 230"/>
          <p:cNvPicPr/>
          <p:nvPr/>
        </p:nvPicPr>
        <p:blipFill>
          <a:blip r:embed="rId3" cstate="print"/>
          <a:stretch/>
        </p:blipFill>
        <p:spPr>
          <a:xfrm>
            <a:off x="163276" y="4245611"/>
            <a:ext cx="8653606" cy="2449391"/>
          </a:xfrm>
          <a:prstGeom prst="rect">
            <a:avLst/>
          </a:prstGeom>
          <a:ln>
            <a:noFill/>
          </a:ln>
        </p:spPr>
      </p:pic>
      <p:sp>
        <p:nvSpPr>
          <p:cNvPr id="232" name="Line 2"/>
          <p:cNvSpPr/>
          <p:nvPr/>
        </p:nvSpPr>
        <p:spPr>
          <a:xfrm>
            <a:off x="1796031" y="3429148"/>
            <a:ext cx="1632756" cy="489878"/>
          </a:xfrm>
          <a:prstGeom prst="line">
            <a:avLst/>
          </a:prstGeom>
          <a:ln w="36000">
            <a:solidFill>
              <a:srgbClr val="000000"/>
            </a:solidFill>
            <a:round/>
            <a:tailEnd type="triangle" w="med" len="med"/>
          </a:ln>
        </p:spPr>
      </p:sp>
      <p:sp>
        <p:nvSpPr>
          <p:cNvPr id="233" name="Line 3"/>
          <p:cNvSpPr/>
          <p:nvPr/>
        </p:nvSpPr>
        <p:spPr>
          <a:xfrm>
            <a:off x="2285858" y="1796220"/>
            <a:ext cx="2122583" cy="816464"/>
          </a:xfrm>
          <a:prstGeom prst="line">
            <a:avLst/>
          </a:prstGeom>
          <a:ln w="36000">
            <a:solidFill>
              <a:srgbClr val="000000"/>
            </a:solidFill>
            <a:round/>
            <a:tailEnd type="triangle" w="med" len="med"/>
          </a:ln>
        </p:spPr>
      </p:sp>
      <p:sp>
        <p:nvSpPr>
          <p:cNvPr id="234" name="Line 4"/>
          <p:cNvSpPr/>
          <p:nvPr/>
        </p:nvSpPr>
        <p:spPr>
          <a:xfrm flipH="1">
            <a:off x="5388095" y="1796220"/>
            <a:ext cx="1142929" cy="1143049"/>
          </a:xfrm>
          <a:prstGeom prst="line">
            <a:avLst/>
          </a:prstGeom>
          <a:ln w="36000">
            <a:solidFill>
              <a:srgbClr val="000000"/>
            </a:solidFill>
            <a:round/>
            <a:tailEnd type="triangle" w="med" len="med"/>
          </a:ln>
        </p:spPr>
      </p:sp>
      <p:sp>
        <p:nvSpPr>
          <p:cNvPr id="235" name="Line 5"/>
          <p:cNvSpPr/>
          <p:nvPr/>
        </p:nvSpPr>
        <p:spPr>
          <a:xfrm flipH="1">
            <a:off x="7347401" y="3265854"/>
            <a:ext cx="489827" cy="1469635"/>
          </a:xfrm>
          <a:prstGeom prst="line">
            <a:avLst/>
          </a:prstGeom>
          <a:ln w="36000">
            <a:solidFill>
              <a:srgbClr val="000000"/>
            </a:solidFill>
            <a:round/>
            <a:tailEnd type="triangle" w="med" len="med"/>
          </a:ln>
        </p:spPr>
      </p:sp>
      <p:sp>
        <p:nvSpPr>
          <p:cNvPr id="236" name="TextShape 6"/>
          <p:cNvSpPr txBox="1"/>
          <p:nvPr/>
        </p:nvSpPr>
        <p:spPr>
          <a:xfrm>
            <a:off x="1260487" y="1481392"/>
            <a:ext cx="1025371" cy="314828"/>
          </a:xfrm>
          <a:prstGeom prst="rect">
            <a:avLst/>
          </a:prstGeom>
          <a:noFill/>
          <a:ln>
            <a:noFill/>
          </a:ln>
        </p:spPr>
        <p:txBody>
          <a:bodyPr lIns="81639" tIns="40820" rIns="81639" bIns="40820"/>
          <a:lstStyle/>
          <a:p>
            <a:r>
              <a:rPr lang="de-DE">
                <a:latin typeface="Arial"/>
              </a:rPr>
              <a:t> _______</a:t>
            </a:r>
            <a:endParaRPr/>
          </a:p>
        </p:txBody>
      </p:sp>
      <p:sp>
        <p:nvSpPr>
          <p:cNvPr id="237" name="TextShape 7"/>
          <p:cNvSpPr txBox="1"/>
          <p:nvPr/>
        </p:nvSpPr>
        <p:spPr>
          <a:xfrm>
            <a:off x="653102" y="3265855"/>
            <a:ext cx="1025371" cy="314828"/>
          </a:xfrm>
          <a:prstGeom prst="rect">
            <a:avLst/>
          </a:prstGeom>
          <a:noFill/>
          <a:ln>
            <a:noFill/>
          </a:ln>
        </p:spPr>
        <p:txBody>
          <a:bodyPr lIns="81639" tIns="40820" rIns="81639" bIns="40820"/>
          <a:lstStyle/>
          <a:p>
            <a:r>
              <a:rPr lang="de-DE">
                <a:latin typeface="Arial"/>
              </a:rPr>
              <a:t> _______</a:t>
            </a:r>
            <a:endParaRPr/>
          </a:p>
        </p:txBody>
      </p:sp>
      <p:sp>
        <p:nvSpPr>
          <p:cNvPr id="238" name="TextShape 8"/>
          <p:cNvSpPr txBox="1"/>
          <p:nvPr/>
        </p:nvSpPr>
        <p:spPr>
          <a:xfrm>
            <a:off x="7673953" y="2939269"/>
            <a:ext cx="1025371" cy="314828"/>
          </a:xfrm>
          <a:prstGeom prst="rect">
            <a:avLst/>
          </a:prstGeom>
          <a:noFill/>
          <a:ln>
            <a:noFill/>
          </a:ln>
        </p:spPr>
        <p:txBody>
          <a:bodyPr lIns="81639" tIns="40820" rIns="81639" bIns="40820"/>
          <a:lstStyle/>
          <a:p>
            <a:r>
              <a:rPr lang="de-DE">
                <a:latin typeface="Arial"/>
              </a:rPr>
              <a:t> _______</a:t>
            </a:r>
            <a:endParaRPr/>
          </a:p>
        </p:txBody>
      </p:sp>
      <p:sp>
        <p:nvSpPr>
          <p:cNvPr id="239" name="TextShape 9"/>
          <p:cNvSpPr txBox="1"/>
          <p:nvPr/>
        </p:nvSpPr>
        <p:spPr>
          <a:xfrm>
            <a:off x="6648582" y="1481392"/>
            <a:ext cx="1025371" cy="314828"/>
          </a:xfrm>
          <a:prstGeom prst="rect">
            <a:avLst/>
          </a:prstGeom>
          <a:noFill/>
          <a:ln>
            <a:noFill/>
          </a:ln>
        </p:spPr>
        <p:txBody>
          <a:bodyPr lIns="81639" tIns="40820" rIns="81639" bIns="40820"/>
          <a:lstStyle/>
          <a:p>
            <a:r>
              <a:rPr lang="de-DE">
                <a:latin typeface="Arial"/>
              </a:rPr>
              <a:t> _______</a:t>
            </a: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Picture 2"/>
          <p:cNvPicPr>
            <a:picLocks noGrp="1" noChangeAspect="1" noChangeArrowheads="1"/>
          </p:cNvPicPr>
          <p:nvPr>
            <p:ph idx="1"/>
          </p:nvPr>
        </p:nvPicPr>
        <p:blipFill>
          <a:blip r:embed="rId2" cstate="print"/>
          <a:srcRect/>
          <a:stretch>
            <a:fillRect/>
          </a:stretch>
        </p:blipFill>
        <p:spPr bwMode="auto">
          <a:xfrm>
            <a:off x="1260781" y="1600200"/>
            <a:ext cx="6622438"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23371" y="636905"/>
            <a:ext cx="274260" cy="0"/>
          </a:xfrm>
          <a:custGeom>
            <a:avLst/>
            <a:gdLst/>
            <a:ahLst/>
            <a:cxnLst/>
            <a:rect l="l" t="t" r="r" b="b"/>
            <a:pathLst>
              <a:path w="274260">
                <a:moveTo>
                  <a:pt x="0" y="0"/>
                </a:moveTo>
                <a:lnTo>
                  <a:pt x="274260" y="0"/>
                </a:lnTo>
              </a:path>
            </a:pathLst>
          </a:custGeom>
          <a:ln w="3175">
            <a:solidFill>
              <a:srgbClr val="B9B9D3"/>
            </a:solidFill>
          </a:ln>
        </p:spPr>
        <p:txBody>
          <a:bodyPr wrap="square" lIns="0" tIns="0" rIns="0" bIns="0" rtlCol="0">
            <a:noAutofit/>
          </a:bodyPr>
          <a:lstStyle/>
          <a:p>
            <a:endParaRPr/>
          </a:p>
        </p:txBody>
      </p:sp>
      <p:sp>
        <p:nvSpPr>
          <p:cNvPr id="3" name="object 3"/>
          <p:cNvSpPr/>
          <p:nvPr/>
        </p:nvSpPr>
        <p:spPr>
          <a:xfrm>
            <a:off x="3938270" y="643890"/>
            <a:ext cx="283068" cy="0"/>
          </a:xfrm>
          <a:custGeom>
            <a:avLst/>
            <a:gdLst/>
            <a:ahLst/>
            <a:cxnLst/>
            <a:rect l="l" t="t" r="r" b="b"/>
            <a:pathLst>
              <a:path w="283068">
                <a:moveTo>
                  <a:pt x="0" y="0"/>
                </a:moveTo>
                <a:lnTo>
                  <a:pt x="283068" y="0"/>
                </a:lnTo>
              </a:path>
            </a:pathLst>
          </a:custGeom>
          <a:ln w="3175">
            <a:solidFill>
              <a:srgbClr val="BABAD4"/>
            </a:solidFill>
          </a:ln>
        </p:spPr>
        <p:txBody>
          <a:bodyPr wrap="square" lIns="0" tIns="0" rIns="0" bIns="0" rtlCol="0">
            <a:noAutofit/>
          </a:bodyPr>
          <a:lstStyle/>
          <a:p>
            <a:endParaRPr/>
          </a:p>
        </p:txBody>
      </p:sp>
      <p:sp>
        <p:nvSpPr>
          <p:cNvPr id="4" name="object 4"/>
          <p:cNvSpPr/>
          <p:nvPr/>
        </p:nvSpPr>
        <p:spPr>
          <a:xfrm>
            <a:off x="3953509" y="651509"/>
            <a:ext cx="294322" cy="0"/>
          </a:xfrm>
          <a:custGeom>
            <a:avLst/>
            <a:gdLst/>
            <a:ahLst/>
            <a:cxnLst/>
            <a:rect l="l" t="t" r="r" b="b"/>
            <a:pathLst>
              <a:path w="294322">
                <a:moveTo>
                  <a:pt x="0" y="0"/>
                </a:moveTo>
                <a:lnTo>
                  <a:pt x="294322" y="0"/>
                </a:lnTo>
              </a:path>
            </a:pathLst>
          </a:custGeom>
          <a:ln w="3175">
            <a:solidFill>
              <a:srgbClr val="BBBBD5"/>
            </a:solidFill>
          </a:ln>
        </p:spPr>
        <p:txBody>
          <a:bodyPr wrap="square" lIns="0" tIns="0" rIns="0" bIns="0" rtlCol="0">
            <a:noAutofit/>
          </a:bodyPr>
          <a:lstStyle/>
          <a:p>
            <a:endParaRPr/>
          </a:p>
        </p:txBody>
      </p:sp>
      <p:sp>
        <p:nvSpPr>
          <p:cNvPr id="5" name="object 5"/>
          <p:cNvSpPr/>
          <p:nvPr/>
        </p:nvSpPr>
        <p:spPr>
          <a:xfrm>
            <a:off x="3966209" y="657859"/>
            <a:ext cx="304164" cy="0"/>
          </a:xfrm>
          <a:custGeom>
            <a:avLst/>
            <a:gdLst/>
            <a:ahLst/>
            <a:cxnLst/>
            <a:rect l="l" t="t" r="r" b="b"/>
            <a:pathLst>
              <a:path w="304164">
                <a:moveTo>
                  <a:pt x="0" y="0"/>
                </a:moveTo>
                <a:lnTo>
                  <a:pt x="304164" y="0"/>
                </a:lnTo>
              </a:path>
            </a:pathLst>
          </a:custGeom>
          <a:ln w="3175">
            <a:solidFill>
              <a:srgbClr val="BCBCD6"/>
            </a:solidFill>
          </a:ln>
        </p:spPr>
        <p:txBody>
          <a:bodyPr wrap="square" lIns="0" tIns="0" rIns="0" bIns="0" rtlCol="0">
            <a:noAutofit/>
          </a:bodyPr>
          <a:lstStyle/>
          <a:p>
            <a:endParaRPr/>
          </a:p>
        </p:txBody>
      </p:sp>
      <p:sp>
        <p:nvSpPr>
          <p:cNvPr id="6" name="object 6"/>
          <p:cNvSpPr/>
          <p:nvPr/>
        </p:nvSpPr>
        <p:spPr>
          <a:xfrm>
            <a:off x="3981674" y="665480"/>
            <a:ext cx="315751" cy="0"/>
          </a:xfrm>
          <a:custGeom>
            <a:avLst/>
            <a:gdLst/>
            <a:ahLst/>
            <a:cxnLst/>
            <a:rect l="l" t="t" r="r" b="b"/>
            <a:pathLst>
              <a:path w="315751">
                <a:moveTo>
                  <a:pt x="0" y="0"/>
                </a:moveTo>
                <a:lnTo>
                  <a:pt x="315751" y="0"/>
                </a:lnTo>
              </a:path>
            </a:pathLst>
          </a:custGeom>
          <a:ln w="3175">
            <a:solidFill>
              <a:srgbClr val="BDBDD7"/>
            </a:solidFill>
          </a:ln>
        </p:spPr>
        <p:txBody>
          <a:bodyPr wrap="square" lIns="0" tIns="0" rIns="0" bIns="0" rtlCol="0">
            <a:noAutofit/>
          </a:bodyPr>
          <a:lstStyle/>
          <a:p>
            <a:endParaRPr/>
          </a:p>
        </p:txBody>
      </p:sp>
      <p:sp>
        <p:nvSpPr>
          <p:cNvPr id="7" name="object 7"/>
          <p:cNvSpPr/>
          <p:nvPr/>
        </p:nvSpPr>
        <p:spPr>
          <a:xfrm>
            <a:off x="3998258" y="673100"/>
            <a:ext cx="323974" cy="0"/>
          </a:xfrm>
          <a:custGeom>
            <a:avLst/>
            <a:gdLst/>
            <a:ahLst/>
            <a:cxnLst/>
            <a:rect l="l" t="t" r="r" b="b"/>
            <a:pathLst>
              <a:path w="323974">
                <a:moveTo>
                  <a:pt x="0" y="0"/>
                </a:moveTo>
                <a:lnTo>
                  <a:pt x="323974" y="0"/>
                </a:lnTo>
              </a:path>
            </a:pathLst>
          </a:custGeom>
          <a:ln w="3175">
            <a:solidFill>
              <a:srgbClr val="BEBED7"/>
            </a:solidFill>
          </a:ln>
        </p:spPr>
        <p:txBody>
          <a:bodyPr wrap="square" lIns="0" tIns="0" rIns="0" bIns="0" rtlCol="0">
            <a:noAutofit/>
          </a:bodyPr>
          <a:lstStyle/>
          <a:p>
            <a:endParaRPr/>
          </a:p>
        </p:txBody>
      </p:sp>
      <p:sp>
        <p:nvSpPr>
          <p:cNvPr id="8" name="object 8"/>
          <p:cNvSpPr/>
          <p:nvPr/>
        </p:nvSpPr>
        <p:spPr>
          <a:xfrm>
            <a:off x="4012079" y="679450"/>
            <a:ext cx="326452" cy="0"/>
          </a:xfrm>
          <a:custGeom>
            <a:avLst/>
            <a:gdLst/>
            <a:ahLst/>
            <a:cxnLst/>
            <a:rect l="l" t="t" r="r" b="b"/>
            <a:pathLst>
              <a:path w="326452">
                <a:moveTo>
                  <a:pt x="0" y="0"/>
                </a:moveTo>
                <a:lnTo>
                  <a:pt x="326452" y="0"/>
                </a:lnTo>
              </a:path>
            </a:pathLst>
          </a:custGeom>
          <a:ln w="3175">
            <a:solidFill>
              <a:srgbClr val="BFBFD8"/>
            </a:solidFill>
          </a:ln>
        </p:spPr>
        <p:txBody>
          <a:bodyPr wrap="square" lIns="0" tIns="0" rIns="0" bIns="0" rtlCol="0">
            <a:noAutofit/>
          </a:bodyPr>
          <a:lstStyle/>
          <a:p>
            <a:endParaRPr/>
          </a:p>
        </p:txBody>
      </p:sp>
      <p:sp>
        <p:nvSpPr>
          <p:cNvPr id="9" name="object 9"/>
          <p:cNvSpPr/>
          <p:nvPr/>
        </p:nvSpPr>
        <p:spPr>
          <a:xfrm>
            <a:off x="4028598" y="687069"/>
            <a:ext cx="326442" cy="0"/>
          </a:xfrm>
          <a:custGeom>
            <a:avLst/>
            <a:gdLst/>
            <a:ahLst/>
            <a:cxnLst/>
            <a:rect l="l" t="t" r="r" b="b"/>
            <a:pathLst>
              <a:path w="326442">
                <a:moveTo>
                  <a:pt x="0" y="0"/>
                </a:moveTo>
                <a:lnTo>
                  <a:pt x="326442" y="0"/>
                </a:lnTo>
              </a:path>
            </a:pathLst>
          </a:custGeom>
          <a:ln w="3175">
            <a:solidFill>
              <a:srgbClr val="C0C0D9"/>
            </a:solidFill>
          </a:ln>
        </p:spPr>
        <p:txBody>
          <a:bodyPr wrap="square" lIns="0" tIns="0" rIns="0" bIns="0" rtlCol="0">
            <a:noAutofit/>
          </a:bodyPr>
          <a:lstStyle/>
          <a:p>
            <a:endParaRPr/>
          </a:p>
        </p:txBody>
      </p:sp>
      <p:sp>
        <p:nvSpPr>
          <p:cNvPr id="10" name="object 10"/>
          <p:cNvSpPr/>
          <p:nvPr/>
        </p:nvSpPr>
        <p:spPr>
          <a:xfrm>
            <a:off x="4044791" y="694690"/>
            <a:ext cx="327183" cy="0"/>
          </a:xfrm>
          <a:custGeom>
            <a:avLst/>
            <a:gdLst/>
            <a:ahLst/>
            <a:cxnLst/>
            <a:rect l="l" t="t" r="r" b="b"/>
            <a:pathLst>
              <a:path w="327183">
                <a:moveTo>
                  <a:pt x="0" y="0"/>
                </a:moveTo>
                <a:lnTo>
                  <a:pt x="327183" y="0"/>
                </a:lnTo>
              </a:path>
            </a:pathLst>
          </a:custGeom>
          <a:ln w="3175">
            <a:solidFill>
              <a:srgbClr val="C1C1DA"/>
            </a:solidFill>
          </a:ln>
        </p:spPr>
        <p:txBody>
          <a:bodyPr wrap="square" lIns="0" tIns="0" rIns="0" bIns="0" rtlCol="0">
            <a:noAutofit/>
          </a:bodyPr>
          <a:lstStyle/>
          <a:p>
            <a:endParaRPr/>
          </a:p>
        </p:txBody>
      </p:sp>
      <p:sp>
        <p:nvSpPr>
          <p:cNvPr id="11" name="object 11"/>
          <p:cNvSpPr/>
          <p:nvPr/>
        </p:nvSpPr>
        <p:spPr>
          <a:xfrm>
            <a:off x="4061883" y="701040"/>
            <a:ext cx="322156" cy="0"/>
          </a:xfrm>
          <a:custGeom>
            <a:avLst/>
            <a:gdLst/>
            <a:ahLst/>
            <a:cxnLst/>
            <a:rect l="l" t="t" r="r" b="b"/>
            <a:pathLst>
              <a:path w="322156">
                <a:moveTo>
                  <a:pt x="0" y="0"/>
                </a:moveTo>
                <a:lnTo>
                  <a:pt x="322156" y="0"/>
                </a:lnTo>
              </a:path>
            </a:pathLst>
          </a:custGeom>
          <a:ln w="3175">
            <a:solidFill>
              <a:srgbClr val="C2C2DB"/>
            </a:solidFill>
          </a:ln>
        </p:spPr>
        <p:txBody>
          <a:bodyPr wrap="square" lIns="0" tIns="0" rIns="0" bIns="0" rtlCol="0">
            <a:noAutofit/>
          </a:bodyPr>
          <a:lstStyle/>
          <a:p>
            <a:endParaRPr/>
          </a:p>
        </p:txBody>
      </p:sp>
      <p:sp>
        <p:nvSpPr>
          <p:cNvPr id="12" name="object 12"/>
          <p:cNvSpPr/>
          <p:nvPr/>
        </p:nvSpPr>
        <p:spPr>
          <a:xfrm>
            <a:off x="4083473" y="708659"/>
            <a:ext cx="310726" cy="0"/>
          </a:xfrm>
          <a:custGeom>
            <a:avLst/>
            <a:gdLst/>
            <a:ahLst/>
            <a:cxnLst/>
            <a:rect l="l" t="t" r="r" b="b"/>
            <a:pathLst>
              <a:path w="310726">
                <a:moveTo>
                  <a:pt x="0" y="0"/>
                </a:moveTo>
                <a:lnTo>
                  <a:pt x="310726" y="0"/>
                </a:lnTo>
              </a:path>
            </a:pathLst>
          </a:custGeom>
          <a:ln w="3175">
            <a:solidFill>
              <a:srgbClr val="C3C3DC"/>
            </a:solidFill>
          </a:ln>
        </p:spPr>
        <p:txBody>
          <a:bodyPr wrap="square" lIns="0" tIns="0" rIns="0" bIns="0" rtlCol="0">
            <a:noAutofit/>
          </a:bodyPr>
          <a:lstStyle/>
          <a:p>
            <a:endParaRPr/>
          </a:p>
        </p:txBody>
      </p:sp>
      <p:sp>
        <p:nvSpPr>
          <p:cNvPr id="13" name="object 13"/>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14" name="object 14"/>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15" name="object 15"/>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16" name="object 16"/>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17" name="object 17"/>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18" name="object 18"/>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19" name="object 19"/>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20" name="object 20"/>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21" name="object 21"/>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22" name="object 22"/>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23" name="object 23"/>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24" name="object 24"/>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25" name="object 25"/>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26" name="object 26"/>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27" name="object 27"/>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28" name="object 28"/>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29" name="object 29"/>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30" name="object 30"/>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31" name="object 31"/>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32" name="object 32"/>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33" name="object 33"/>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34" name="object 34"/>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35" name="object 35"/>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36" name="object 36"/>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37" name="object 37"/>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38" name="object 38"/>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39" name="object 39"/>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40" name="object 40"/>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41" name="object 41"/>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42" name="object 42"/>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43" name="object 43"/>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44" name="object 44"/>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45" name="object 45"/>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46" name="object 46"/>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47" name="object 47"/>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48" name="object 48"/>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49" name="object 49"/>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50" name="object 50"/>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51" name="object 51"/>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52" name="object 52"/>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53" name="object 53"/>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54" name="object 54"/>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55" name="object 55"/>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56" name="object 56"/>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57" name="object 57"/>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58" name="object 58"/>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59" name="object 59"/>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60" name="object 60"/>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61" name="object 61"/>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62" name="object 62"/>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63" name="object 63"/>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64" name="object 64"/>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65" name="object 65"/>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66" name="object 66"/>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67" name="object 67"/>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68" name="object 68"/>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69" name="object 69"/>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70" name="object 70"/>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71" name="object 71"/>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72" name="object 72"/>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73" name="object 73"/>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74" name="object 74"/>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75" name="object 75"/>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76" name="object 76"/>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77" name="object 77"/>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78" name="object 78"/>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79" name="object 79"/>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80" name="object 80"/>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81" name="object 81"/>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82" name="object 82"/>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83" name="object 83"/>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84" name="object 84"/>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85" name="object 85"/>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86" name="object 86"/>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87" name="object 87"/>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88" name="object 88"/>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89" name="object 89"/>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90" name="object 90"/>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91" name="object 91"/>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92" name="object 92"/>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93" name="object 93"/>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94" name="object 94"/>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95" name="object 95"/>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96" name="object 96"/>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97" name="object 97"/>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98" name="object 98"/>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99" name="object 99"/>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100" name="object 100"/>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101" name="object 101"/>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102" name="object 102"/>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103" name="object 103"/>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104" name="object 104"/>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105" name="object 105"/>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106" name="object 106"/>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107" name="object 107"/>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108" name="object 108"/>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109" name="object 109"/>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110" name="object 110"/>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11" name="object 111"/>
          <p:cNvSpPr/>
          <p:nvPr/>
        </p:nvSpPr>
        <p:spPr>
          <a:xfrm>
            <a:off x="5417184" y="426084"/>
            <a:ext cx="822960" cy="314844"/>
          </a:xfrm>
          <a:prstGeom prst="rect">
            <a:avLst/>
          </a:prstGeom>
          <a:blipFill>
            <a:blip r:embed="rId2" cstate="print"/>
            <a:stretch>
              <a:fillRect/>
            </a:stretch>
          </a:blipFill>
        </p:spPr>
        <p:txBody>
          <a:bodyPr wrap="square" lIns="0" tIns="0" rIns="0" bIns="0" rtlCol="0">
            <a:noAutofit/>
          </a:bodyPr>
          <a:lstStyle/>
          <a:p>
            <a:endParaRPr/>
          </a:p>
        </p:txBody>
      </p:sp>
      <p:sp>
        <p:nvSpPr>
          <p:cNvPr id="112" name="object 112"/>
          <p:cNvSpPr/>
          <p:nvPr/>
        </p:nvSpPr>
        <p:spPr>
          <a:xfrm>
            <a:off x="5688965" y="79375"/>
            <a:ext cx="3455669" cy="645791"/>
          </a:xfrm>
          <a:prstGeom prst="rect">
            <a:avLst/>
          </a:prstGeom>
          <a:blipFill>
            <a:blip r:embed="rId3" cstate="print"/>
            <a:stretch>
              <a:fillRect/>
            </a:stretch>
          </a:blipFill>
        </p:spPr>
        <p:txBody>
          <a:bodyPr wrap="square" lIns="0" tIns="0" rIns="0" bIns="0" rtlCol="0">
            <a:noAutofit/>
          </a:bodyPr>
          <a:lstStyle/>
          <a:p>
            <a:endParaRPr/>
          </a:p>
        </p:txBody>
      </p:sp>
      <p:sp>
        <p:nvSpPr>
          <p:cNvPr id="113" name="object 113"/>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14" name="object 114"/>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15" name="object 115"/>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16" name="object 116"/>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17" name="object 117"/>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18" name="object 118"/>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19" name="object 119"/>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20" name="object 120"/>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21" name="object 121"/>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22" name="object 122"/>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23" name="object 123"/>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24" name="object 124"/>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25" name="object 125"/>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26" name="object 126"/>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27" name="object 127"/>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28" name="object 128"/>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29" name="object 129"/>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30" name="object 130"/>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31" name="object 131"/>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32" name="object 132"/>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33" name="object 133"/>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34" name="object 134"/>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35" name="object 135"/>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36" name="object 136"/>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37" name="object 137"/>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38" name="object 138"/>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39" name="object 139"/>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40" name="object 140"/>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41" name="object 141"/>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42" name="object 142"/>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43" name="object 143"/>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44" name="object 144"/>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45" name="object 145"/>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46" name="object 146"/>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47" name="object 147"/>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48" name="object 148"/>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49" name="object 149"/>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50" name="object 150"/>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51" name="object 151"/>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52" name="object 152"/>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53" name="object 153"/>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54" name="object 154"/>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55" name="object 155"/>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56" name="object 156"/>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57" name="object 157"/>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58" name="object 158"/>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59" name="object 159"/>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60" name="object 160"/>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61" name="object 161"/>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62" name="object 162"/>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63" name="object 163"/>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64" name="object 164"/>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65" name="object 165"/>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66" name="object 166"/>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67" name="object 167"/>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68" name="object 168"/>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69" name="object 169"/>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70" name="object 170"/>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71" name="object 171"/>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72" name="object 172"/>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73" name="object 173"/>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74" name="object 174"/>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75" name="object 175"/>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76" name="object 176"/>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77" name="object 177"/>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78" name="object 178"/>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79" name="object 179"/>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80" name="object 180"/>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81" name="object 181"/>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82" name="object 182"/>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83" name="object 183"/>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84" name="object 184"/>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85" name="object 185"/>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86" name="object 186"/>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87" name="object 187"/>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88" name="object 188"/>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89" name="object 189"/>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90" name="object 190"/>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91" name="object 191"/>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92" name="object 192"/>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93" name="object 193"/>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194" name="object 194"/>
          <p:cNvSpPr txBox="1"/>
          <p:nvPr/>
        </p:nvSpPr>
        <p:spPr>
          <a:xfrm>
            <a:off x="1905000" y="1195070"/>
            <a:ext cx="5152390" cy="667385"/>
          </a:xfrm>
          <a:prstGeom prst="rect">
            <a:avLst/>
          </a:prstGeom>
        </p:spPr>
        <p:txBody>
          <a:bodyPr vert="horz" wrap="square" lIns="0" tIns="0" rIns="0" bIns="0" rtlCol="0">
            <a:noAutofit/>
          </a:bodyPr>
          <a:lstStyle/>
          <a:p>
            <a:pPr marL="12700">
              <a:lnSpc>
                <a:spcPts val="5255"/>
              </a:lnSpc>
              <a:tabLst>
                <a:tab pos="1906905" algn="l"/>
              </a:tabLst>
            </a:pPr>
            <a:r>
              <a:rPr sz="4400" spc="-30" dirty="0" smtClean="0">
                <a:solidFill>
                  <a:srgbClr val="660066"/>
                </a:solidFill>
                <a:latin typeface="Tahoma"/>
                <a:cs typeface="Tahoma"/>
              </a:rPr>
              <a:t>Vue</a:t>
            </a:r>
            <a:r>
              <a:rPr sz="4400" spc="-10" dirty="0" smtClean="0">
                <a:solidFill>
                  <a:srgbClr val="660066"/>
                </a:solidFill>
                <a:latin typeface="Tahoma"/>
                <a:cs typeface="Tahoma"/>
              </a:rPr>
              <a:t> </a:t>
            </a:r>
            <a:r>
              <a:rPr sz="4400" spc="-25" dirty="0" smtClean="0">
                <a:solidFill>
                  <a:srgbClr val="660066"/>
                </a:solidFill>
                <a:latin typeface="Tahoma"/>
                <a:cs typeface="Tahoma"/>
              </a:rPr>
              <a:t>en	3</a:t>
            </a:r>
            <a:r>
              <a:rPr sz="4400" spc="-5" dirty="0" smtClean="0">
                <a:solidFill>
                  <a:srgbClr val="660066"/>
                </a:solidFill>
                <a:latin typeface="Tahoma"/>
                <a:cs typeface="Tahoma"/>
              </a:rPr>
              <a:t> </a:t>
            </a:r>
            <a:r>
              <a:rPr sz="4400" spc="-25" dirty="0" smtClean="0">
                <a:solidFill>
                  <a:srgbClr val="660066"/>
                </a:solidFill>
                <a:latin typeface="Tahoma"/>
                <a:cs typeface="Tahoma"/>
              </a:rPr>
              <a:t>d</a:t>
            </a:r>
            <a:r>
              <a:rPr sz="4400" spc="-15" dirty="0" smtClean="0">
                <a:solidFill>
                  <a:srgbClr val="660066"/>
                </a:solidFill>
                <a:latin typeface="Tahoma"/>
                <a:cs typeface="Tahoma"/>
              </a:rPr>
              <a:t>i</a:t>
            </a:r>
            <a:r>
              <a:rPr sz="4400" spc="-40" dirty="0" smtClean="0">
                <a:solidFill>
                  <a:srgbClr val="660066"/>
                </a:solidFill>
                <a:latin typeface="Tahoma"/>
                <a:cs typeface="Tahoma"/>
              </a:rPr>
              <a:t>m</a:t>
            </a:r>
            <a:r>
              <a:rPr sz="4400" spc="-10" dirty="0" smtClean="0">
                <a:solidFill>
                  <a:srgbClr val="660066"/>
                </a:solidFill>
                <a:latin typeface="Tahoma"/>
                <a:cs typeface="Tahoma"/>
              </a:rPr>
              <a:t>e</a:t>
            </a:r>
            <a:r>
              <a:rPr sz="4400" spc="-25" dirty="0" smtClean="0">
                <a:solidFill>
                  <a:srgbClr val="660066"/>
                </a:solidFill>
                <a:latin typeface="Tahoma"/>
                <a:cs typeface="Tahoma"/>
              </a:rPr>
              <a:t>ns</a:t>
            </a:r>
            <a:r>
              <a:rPr sz="4400" spc="-20" dirty="0" smtClean="0">
                <a:solidFill>
                  <a:srgbClr val="660066"/>
                </a:solidFill>
                <a:latin typeface="Tahoma"/>
                <a:cs typeface="Tahoma"/>
              </a:rPr>
              <a:t>io</a:t>
            </a:r>
            <a:r>
              <a:rPr sz="4400" spc="-30" dirty="0" smtClean="0">
                <a:solidFill>
                  <a:srgbClr val="660066"/>
                </a:solidFill>
                <a:latin typeface="Tahoma"/>
                <a:cs typeface="Tahoma"/>
              </a:rPr>
              <a:t>n</a:t>
            </a:r>
            <a:r>
              <a:rPr sz="4400" spc="0" dirty="0" smtClean="0">
                <a:solidFill>
                  <a:srgbClr val="660066"/>
                </a:solidFill>
                <a:latin typeface="Tahoma"/>
                <a:cs typeface="Tahoma"/>
              </a:rPr>
              <a:t>s</a:t>
            </a:r>
            <a:endParaRPr sz="4400">
              <a:latin typeface="Tahoma"/>
              <a:cs typeface="Tahoma"/>
            </a:endParaRPr>
          </a:p>
        </p:txBody>
      </p:sp>
      <p:sp>
        <p:nvSpPr>
          <p:cNvPr id="195" name="object 195"/>
          <p:cNvSpPr/>
          <p:nvPr/>
        </p:nvSpPr>
        <p:spPr>
          <a:xfrm>
            <a:off x="1673860" y="1981200"/>
            <a:ext cx="5796280" cy="4114800"/>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sz="quarter"/>
          </p:nvPr>
        </p:nvSpPr>
        <p:spPr>
          <a:xfrm>
            <a:off x="468313" y="0"/>
            <a:ext cx="8229600" cy="765175"/>
          </a:xfrm>
        </p:spPr>
        <p:txBody>
          <a:bodyPr/>
          <a:lstStyle/>
          <a:p>
            <a:pPr eaLnBrk="1" hangingPunct="1"/>
            <a:r>
              <a:rPr lang="fr-FR" dirty="0" smtClean="0">
                <a:solidFill>
                  <a:srgbClr val="FF0000"/>
                </a:solidFill>
              </a:rPr>
              <a:t>Front occlus </a:t>
            </a:r>
          </a:p>
        </p:txBody>
      </p:sp>
      <p:sp>
        <p:nvSpPr>
          <p:cNvPr id="50181" name="Rectangle 5"/>
          <p:cNvSpPr>
            <a:spLocks noGrp="1" noChangeArrowheads="1"/>
          </p:cNvSpPr>
          <p:nvPr>
            <p:ph sz="quarter" idx="1"/>
          </p:nvPr>
        </p:nvSpPr>
        <p:spPr>
          <a:xfrm>
            <a:off x="0" y="620713"/>
            <a:ext cx="9144000" cy="2447925"/>
          </a:xfrm>
        </p:spPr>
        <p:txBody>
          <a:bodyPr/>
          <a:lstStyle/>
          <a:p>
            <a:pPr eaLnBrk="1" hangingPunct="1"/>
            <a:r>
              <a:rPr lang="fr-FR" sz="2000" dirty="0" smtClean="0"/>
              <a:t>Il peut y avoir deux types de fronts occlus:</a:t>
            </a:r>
          </a:p>
          <a:p>
            <a:pPr eaLnBrk="1" hangingPunct="1"/>
            <a:r>
              <a:rPr lang="fr-FR" sz="2000" dirty="0" smtClean="0"/>
              <a:t>Si la partie frontale de l'air froid est plus froide que la partie en recul, et qu'elle soulève le front chaud, on a une occlusion à caractère de front froid. La base du creux d'air chaud en altitude est derrière l'occlusion en surface. </a:t>
            </a:r>
          </a:p>
          <a:p>
            <a:pPr eaLnBrk="1" hangingPunct="1"/>
            <a:r>
              <a:rPr lang="fr-FR" sz="2000" dirty="0" smtClean="0"/>
              <a:t>Lorsque la situation est inverse et que le front froid monte le long de la surface frontale chaude, on a évidemment une occlusion à caractère de front chaud. La base précède le front de surface. </a:t>
            </a:r>
          </a:p>
        </p:txBody>
      </p:sp>
      <p:sp>
        <p:nvSpPr>
          <p:cNvPr id="50184" name="Rectangle 8"/>
          <p:cNvSpPr>
            <a:spLocks noGrp="1" noChangeArrowheads="1"/>
          </p:cNvSpPr>
          <p:nvPr>
            <p:ph sz="quarter" idx="4"/>
          </p:nvPr>
        </p:nvSpPr>
        <p:spPr>
          <a:xfrm>
            <a:off x="5795963" y="3141663"/>
            <a:ext cx="3348037" cy="3240087"/>
          </a:xfrm>
        </p:spPr>
        <p:txBody>
          <a:bodyPr/>
          <a:lstStyle/>
          <a:p>
            <a:pPr eaLnBrk="1" hangingPunct="1">
              <a:buFont typeface="Symbol" pitchFamily="18" charset="2"/>
              <a:buChar char=""/>
            </a:pPr>
            <a:r>
              <a:rPr lang="fr-FR" sz="2000" b="1" dirty="0" smtClean="0"/>
              <a:t>Le front occlus est froid ou chaud. Les deux images ci-dessous montrent des coupes à travers un front occlus (ligne A vers B). On indique la position du front occlus par </a:t>
            </a:r>
            <a:r>
              <a:rPr lang="fr-FR" sz="2000" b="1" u="sng" dirty="0" smtClean="0"/>
              <a:t>celle de l'air le plus froid en surface</a:t>
            </a:r>
            <a:r>
              <a:rPr lang="fr-FR" sz="2000" b="1" dirty="0" smtClean="0"/>
              <a:t>.</a:t>
            </a:r>
          </a:p>
        </p:txBody>
      </p:sp>
      <p:pic>
        <p:nvPicPr>
          <p:cNvPr id="50185" name="Picture 9" descr="Les deux types de fronts occlus et le TROWAL"/>
          <p:cNvPicPr>
            <a:picLocks noGrp="1" noChangeAspect="1" noChangeArrowheads="1"/>
          </p:cNvPicPr>
          <p:nvPr>
            <p:ph sz="quarter" idx="3"/>
          </p:nvPr>
        </p:nvPicPr>
        <p:blipFill>
          <a:blip r:embed="rId2" cstate="print"/>
          <a:srcRect/>
          <a:stretch>
            <a:fillRect/>
          </a:stretch>
        </p:blipFill>
        <p:spPr>
          <a:xfrm>
            <a:off x="0" y="3068638"/>
            <a:ext cx="6156325" cy="3789362"/>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blinds(horizontal)">
                                      <p:cBhvr>
                                        <p:cTn id="7" dur="500"/>
                                        <p:tgtEl>
                                          <p:spTgt spid="50180"/>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50181"/>
                                        </p:tgtEl>
                                        <p:attrNameLst>
                                          <p:attrName>style.visibility</p:attrName>
                                        </p:attrNameLst>
                                      </p:cBhvr>
                                      <p:to>
                                        <p:strVal val="visible"/>
                                      </p:to>
                                    </p:set>
                                    <p:animEffect transition="in" filter="blinds(vertical)">
                                      <p:cBhvr>
                                        <p:cTn id="11" dur="1000"/>
                                        <p:tgtEl>
                                          <p:spTgt spid="50181"/>
                                        </p:tgtEl>
                                      </p:cBhvr>
                                    </p:animEffect>
                                  </p:childTnLst>
                                </p:cTn>
                              </p:par>
                              <p:par>
                                <p:cTn id="12" presetID="3" presetClass="entr" presetSubtype="5" fill="hold" nodeType="withEffect">
                                  <p:stCondLst>
                                    <p:cond delay="0"/>
                                  </p:stCondLst>
                                  <p:childTnLst>
                                    <p:set>
                                      <p:cBhvr>
                                        <p:cTn id="13" dur="1" fill="hold">
                                          <p:stCondLst>
                                            <p:cond delay="0"/>
                                          </p:stCondLst>
                                        </p:cTn>
                                        <p:tgtEl>
                                          <p:spTgt spid="50185"/>
                                        </p:tgtEl>
                                        <p:attrNameLst>
                                          <p:attrName>style.visibility</p:attrName>
                                        </p:attrNameLst>
                                      </p:cBhvr>
                                      <p:to>
                                        <p:strVal val="visible"/>
                                      </p:to>
                                    </p:set>
                                    <p:animEffect transition="in" filter="blinds(vertical)">
                                      <p:cBhvr>
                                        <p:cTn id="14" dur="1000"/>
                                        <p:tgtEl>
                                          <p:spTgt spid="50185"/>
                                        </p:tgtEl>
                                      </p:cBhvr>
                                    </p:animEffect>
                                  </p:childTnLst>
                                </p:cTn>
                              </p:par>
                              <p:par>
                                <p:cTn id="15" presetID="3" presetClass="entr" presetSubtype="5" fill="hold" grpId="0" nodeType="withEffect">
                                  <p:stCondLst>
                                    <p:cond delay="0"/>
                                  </p:stCondLst>
                                  <p:childTnLst>
                                    <p:set>
                                      <p:cBhvr>
                                        <p:cTn id="16" dur="1" fill="hold">
                                          <p:stCondLst>
                                            <p:cond delay="0"/>
                                          </p:stCondLst>
                                        </p:cTn>
                                        <p:tgtEl>
                                          <p:spTgt spid="50184"/>
                                        </p:tgtEl>
                                        <p:attrNameLst>
                                          <p:attrName>style.visibility</p:attrName>
                                        </p:attrNameLst>
                                      </p:cBhvr>
                                      <p:to>
                                        <p:strVal val="visible"/>
                                      </p:to>
                                    </p:set>
                                    <p:animEffect transition="in" filter="blinds(vertical)">
                                      <p:cBhvr>
                                        <p:cTn id="17" dur="10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1" grpId="0"/>
      <p:bldP spid="501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err="1" smtClean="0">
                <a:solidFill>
                  <a:srgbClr val="FF0000"/>
                </a:solidFill>
              </a:rPr>
              <a:t>III.Le</a:t>
            </a:r>
            <a:r>
              <a:rPr lang="fr-FR" b="1" dirty="0" smtClean="0">
                <a:solidFill>
                  <a:srgbClr val="FF0000"/>
                </a:solidFill>
              </a:rPr>
              <a:t> stade de la maturité: anatomie d’une perturbation</a:t>
            </a:r>
            <a:endParaRPr lang="fr-FR" dirty="0">
              <a:solidFill>
                <a:srgbClr val="FF0000"/>
              </a:solidFill>
            </a:endParaRPr>
          </a:p>
        </p:txBody>
      </p:sp>
      <p:sp>
        <p:nvSpPr>
          <p:cNvPr id="3" name="Espace réservé du contenu 2"/>
          <p:cNvSpPr>
            <a:spLocks noGrp="1"/>
          </p:cNvSpPr>
          <p:nvPr>
            <p:ph idx="1"/>
          </p:nvPr>
        </p:nvSpPr>
        <p:spPr>
          <a:xfrm>
            <a:off x="457200" y="1600200"/>
            <a:ext cx="8229600" cy="4997152"/>
          </a:xfrm>
        </p:spPr>
        <p:txBody>
          <a:bodyPr>
            <a:normAutofit fontScale="70000" lnSpcReduction="20000"/>
          </a:bodyPr>
          <a:lstStyle/>
          <a:p>
            <a:r>
              <a:rPr lang="fr-FR" b="1" u="sng" dirty="0" smtClean="0"/>
              <a:t>la tête: </a:t>
            </a:r>
            <a:r>
              <a:rPr lang="fr-FR" dirty="0" smtClean="0"/>
              <a:t>elle se trouve à l'avant du front chaud. La masse d'air est froide.</a:t>
            </a:r>
          </a:p>
          <a:p>
            <a:pPr>
              <a:buNone/>
            </a:pPr>
            <a:endParaRPr lang="fr-FR" dirty="0" smtClean="0"/>
          </a:p>
          <a:p>
            <a:r>
              <a:rPr lang="fr-FR" b="1" u="sng" dirty="0" smtClean="0"/>
              <a:t>le corps: </a:t>
            </a:r>
            <a:r>
              <a:rPr lang="fr-FR" b="1" dirty="0" smtClean="0"/>
              <a:t>il est constitué du front chaud et du front froid, le front chaud est généralement d'une grande étendue et donne un aspect filandreux sur les images satellites,  alors que le front froid est plus ramassé, mais aussi plus actif (jolie couleur blanche sur les images).</a:t>
            </a:r>
          </a:p>
          <a:p>
            <a:endParaRPr lang="fr-FR" dirty="0" smtClean="0"/>
          </a:p>
          <a:p>
            <a:r>
              <a:rPr lang="fr-FR" b="1" u="sng" dirty="0" smtClean="0"/>
              <a:t>Le secteur chaud: </a:t>
            </a:r>
            <a:r>
              <a:rPr lang="fr-FR" b="1" dirty="0" smtClean="0"/>
              <a:t>zone séparant le front chaud du front froid (souvent du gris sur les images).</a:t>
            </a:r>
          </a:p>
          <a:p>
            <a:endParaRPr lang="fr-FR" dirty="0" smtClean="0"/>
          </a:p>
          <a:p>
            <a:r>
              <a:rPr lang="fr-FR" u="sng" dirty="0" smtClean="0"/>
              <a:t>la traine: </a:t>
            </a:r>
            <a:r>
              <a:rPr lang="fr-FR" b="1" dirty="0" smtClean="0"/>
              <a:t>zone à l'arrière du front froid: la masse d'air est froide. </a:t>
            </a:r>
            <a:br>
              <a:rPr lang="fr-FR" b="1" dirty="0" smtClean="0"/>
            </a:br>
            <a:r>
              <a:rPr lang="fr-FR" b="1" dirty="0" smtClean="0"/>
              <a:t>Sur les photos satellites, on reconnaît la traine à la multitude de petites tâches qui la compose. </a:t>
            </a:r>
            <a:endParaRPr lang="fr-FR" dirty="0" smtClean="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5" name="Espace réservé du contenu 4"/>
          <p:cNvSpPr>
            <a:spLocks noGrp="1"/>
          </p:cNvSpPr>
          <p:nvPr>
            <p:ph idx="1"/>
          </p:nvPr>
        </p:nvSpPr>
        <p:spPr/>
        <p:txBody>
          <a:bodyPr/>
          <a:lstStyle/>
          <a:p>
            <a:endParaRPr lang="fr-FR" dirty="0"/>
          </a:p>
        </p:txBody>
      </p:sp>
      <p:pic>
        <p:nvPicPr>
          <p:cNvPr id="48131" name="Picture 3"/>
          <p:cNvPicPr>
            <a:picLocks noChangeAspect="1" noChangeArrowheads="1"/>
          </p:cNvPicPr>
          <p:nvPr/>
        </p:nvPicPr>
        <p:blipFill>
          <a:blip r:embed="rId2" cstate="print"/>
          <a:srcRect/>
          <a:stretch>
            <a:fillRect/>
          </a:stretch>
        </p:blipFill>
        <p:spPr bwMode="auto">
          <a:xfrm>
            <a:off x="827584" y="1340768"/>
            <a:ext cx="7587809" cy="486916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3" name="object 3"/>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4" name="object 4"/>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5" name="object 5"/>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6" name="object 6"/>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7" name="object 7"/>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8" name="object 8"/>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9" name="object 9"/>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10" name="object 10"/>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11" name="object 11"/>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12" name="object 12"/>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13" name="object 13"/>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14" name="object 14"/>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15" name="object 15"/>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16" name="object 16"/>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17" name="object 17"/>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18" name="object 18"/>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19" name="object 19"/>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20" name="object 20"/>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21" name="object 21"/>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22" name="object 22"/>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23" name="object 23"/>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24" name="object 24"/>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25" name="object 25"/>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26" name="object 26"/>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27" name="object 27"/>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28" name="object 28"/>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29" name="object 29"/>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30" name="object 30"/>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31" name="object 31"/>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32" name="object 32"/>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33" name="object 33"/>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34" name="object 34"/>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35" name="object 35"/>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36" name="object 36"/>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37" name="object 37"/>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38" name="object 38"/>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39" name="object 39"/>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40" name="object 40"/>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41" name="object 41"/>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42" name="object 42"/>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43" name="object 43"/>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44" name="object 44"/>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45" name="object 45"/>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46" name="object 46"/>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47" name="object 47"/>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48" name="object 48"/>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49" name="object 49"/>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50" name="object 50"/>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51" name="object 51"/>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52" name="object 52"/>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53" name="object 53"/>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54" name="object 54"/>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55" name="object 55"/>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56" name="object 56"/>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57" name="object 57"/>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58" name="object 58"/>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59" name="object 59"/>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60" name="object 60"/>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61" name="object 61"/>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62" name="object 62"/>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63" name="object 63"/>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64" name="object 64"/>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65" name="object 65"/>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66" name="object 66"/>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67" name="object 67"/>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68" name="object 68"/>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69" name="object 69"/>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70" name="object 70"/>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71" name="object 71"/>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72" name="object 72"/>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73" name="object 73"/>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74" name="object 74"/>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75" name="object 75"/>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76" name="object 76"/>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77" name="object 77"/>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78" name="object 78"/>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79" name="object 79"/>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80" name="object 80"/>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81" name="object 81"/>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82" name="object 82"/>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83" name="object 83"/>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84" name="object 84"/>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85" name="object 85"/>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86" name="object 86"/>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87" name="object 87"/>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88" name="object 88"/>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89" name="object 89"/>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90" name="object 90"/>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91" name="object 91"/>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92" name="object 92"/>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93" name="object 93"/>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94" name="object 94"/>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95" name="object 95"/>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96" name="object 96"/>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97" name="object 97"/>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98" name="object 98"/>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99" name="object 99"/>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00" name="object 100"/>
          <p:cNvSpPr/>
          <p:nvPr/>
        </p:nvSpPr>
        <p:spPr>
          <a:xfrm>
            <a:off x="5417184" y="426084"/>
            <a:ext cx="822960" cy="314844"/>
          </a:xfrm>
          <a:prstGeom prst="rect">
            <a:avLst/>
          </a:prstGeom>
          <a:blipFill>
            <a:blip r:embed="rId2" cstate="print"/>
            <a:stretch>
              <a:fillRect/>
            </a:stretch>
          </a:blipFill>
        </p:spPr>
        <p:txBody>
          <a:bodyPr wrap="square" lIns="0" tIns="0" rIns="0" bIns="0" rtlCol="0">
            <a:noAutofit/>
          </a:bodyPr>
          <a:lstStyle/>
          <a:p>
            <a:endParaRPr/>
          </a:p>
        </p:txBody>
      </p:sp>
      <p:sp>
        <p:nvSpPr>
          <p:cNvPr id="101" name="object 101"/>
          <p:cNvSpPr/>
          <p:nvPr/>
        </p:nvSpPr>
        <p:spPr>
          <a:xfrm>
            <a:off x="5688965" y="79375"/>
            <a:ext cx="3455669" cy="645791"/>
          </a:xfrm>
          <a:prstGeom prst="rect">
            <a:avLst/>
          </a:prstGeom>
          <a:blipFill>
            <a:blip r:embed="rId3" cstate="print"/>
            <a:stretch>
              <a:fillRect/>
            </a:stretch>
          </a:blipFill>
        </p:spPr>
        <p:txBody>
          <a:bodyPr wrap="square" lIns="0" tIns="0" rIns="0" bIns="0" rtlCol="0">
            <a:noAutofit/>
          </a:bodyPr>
          <a:lstStyle/>
          <a:p>
            <a:endParaRPr/>
          </a:p>
        </p:txBody>
      </p:sp>
      <p:sp>
        <p:nvSpPr>
          <p:cNvPr id="102" name="object 102"/>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03" name="object 103"/>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04" name="object 104"/>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05" name="object 105"/>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06" name="object 106"/>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07" name="object 107"/>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08" name="object 108"/>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09" name="object 109"/>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10" name="object 110"/>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11" name="object 111"/>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12" name="object 112"/>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13" name="object 113"/>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14" name="object 114"/>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15" name="object 115"/>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16" name="object 116"/>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17" name="object 117"/>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18" name="object 118"/>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19" name="object 119"/>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20" name="object 120"/>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21" name="object 121"/>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22" name="object 122"/>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23" name="object 123"/>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24" name="object 124"/>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25" name="object 125"/>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26" name="object 126"/>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27" name="object 127"/>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28" name="object 128"/>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29" name="object 129"/>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30" name="object 130"/>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31" name="object 131"/>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32" name="object 132"/>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33" name="object 133"/>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34" name="object 134"/>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35" name="object 135"/>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36" name="object 136"/>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37" name="object 137"/>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38" name="object 138"/>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39" name="object 139"/>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40" name="object 140"/>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41" name="object 141"/>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42" name="object 142"/>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43" name="object 143"/>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44" name="object 144"/>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45" name="object 145"/>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46" name="object 146"/>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47" name="object 147"/>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48" name="object 148"/>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49" name="object 149"/>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50" name="object 150"/>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51" name="object 151"/>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52" name="object 152"/>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53" name="object 153"/>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54" name="object 154"/>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55" name="object 155"/>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56" name="object 156"/>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57" name="object 157"/>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58" name="object 158"/>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59" name="object 159"/>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60" name="object 160"/>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61" name="object 161"/>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62" name="object 162"/>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63" name="object 163"/>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64" name="object 164"/>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65" name="object 165"/>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66" name="object 166"/>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67" name="object 167"/>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68" name="object 168"/>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69" name="object 169"/>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70" name="object 170"/>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71" name="object 171"/>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72" name="object 172"/>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73" name="object 173"/>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74" name="object 174"/>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75" name="object 175"/>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76" name="object 176"/>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77" name="object 177"/>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78" name="object 178"/>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79" name="object 179"/>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80" name="object 180"/>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81" name="object 181"/>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82" name="object 182"/>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183" name="object 183"/>
          <p:cNvSpPr txBox="1"/>
          <p:nvPr/>
        </p:nvSpPr>
        <p:spPr>
          <a:xfrm>
            <a:off x="1850389" y="45720"/>
            <a:ext cx="5737860" cy="680720"/>
          </a:xfrm>
          <a:prstGeom prst="rect">
            <a:avLst/>
          </a:prstGeom>
        </p:spPr>
        <p:txBody>
          <a:bodyPr vert="horz" wrap="square" lIns="0" tIns="0" rIns="0" bIns="0" rtlCol="0">
            <a:noAutofit/>
          </a:bodyPr>
          <a:lstStyle/>
          <a:p>
            <a:pPr marL="12700">
              <a:lnSpc>
                <a:spcPct val="100000"/>
              </a:lnSpc>
            </a:pPr>
            <a:r>
              <a:rPr sz="4400" dirty="0" smtClean="0">
                <a:solidFill>
                  <a:srgbClr val="535371"/>
                </a:solidFill>
                <a:latin typeface="Times New Roman"/>
                <a:cs typeface="Times New Roman"/>
              </a:rPr>
              <a:t>Sch</a:t>
            </a:r>
            <a:r>
              <a:rPr sz="4400" spc="-25" dirty="0" smtClean="0">
                <a:solidFill>
                  <a:srgbClr val="535371"/>
                </a:solidFill>
                <a:latin typeface="Times New Roman"/>
                <a:cs typeface="Times New Roman"/>
              </a:rPr>
              <a:t>éma</a:t>
            </a:r>
            <a:r>
              <a:rPr sz="4400" spc="-5" dirty="0" smtClean="0">
                <a:solidFill>
                  <a:srgbClr val="535371"/>
                </a:solidFill>
                <a:latin typeface="Times New Roman"/>
                <a:cs typeface="Times New Roman"/>
              </a:rPr>
              <a:t> </a:t>
            </a:r>
            <a:r>
              <a:rPr sz="4400" spc="0" dirty="0" smtClean="0">
                <a:solidFill>
                  <a:srgbClr val="535371"/>
                </a:solidFill>
                <a:latin typeface="Times New Roman"/>
                <a:cs typeface="Times New Roman"/>
              </a:rPr>
              <a:t>d</a:t>
            </a:r>
            <a:r>
              <a:rPr sz="4400" u="dbl" spc="-5" dirty="0" smtClean="0">
                <a:solidFill>
                  <a:srgbClr val="535371"/>
                </a:solidFill>
                <a:latin typeface="Times New Roman"/>
                <a:cs typeface="Times New Roman"/>
              </a:rPr>
              <a:t>’</a:t>
            </a:r>
            <a:r>
              <a:rPr sz="4400" u="dbl" spc="0" dirty="0" smtClean="0">
                <a:solidFill>
                  <a:srgbClr val="535371"/>
                </a:solidFill>
                <a:latin typeface="Times New Roman"/>
                <a:cs typeface="Times New Roman"/>
              </a:rPr>
              <a:t>u</a:t>
            </a:r>
            <a:r>
              <a:rPr sz="4400" spc="0" dirty="0" smtClean="0">
                <a:solidFill>
                  <a:srgbClr val="535371"/>
                </a:solidFill>
                <a:latin typeface="Times New Roman"/>
                <a:cs typeface="Times New Roman"/>
              </a:rPr>
              <a:t>n</a:t>
            </a:r>
            <a:r>
              <a:rPr sz="4400" spc="-20" dirty="0" smtClean="0">
                <a:solidFill>
                  <a:srgbClr val="535371"/>
                </a:solidFill>
                <a:latin typeface="Times New Roman"/>
                <a:cs typeface="Times New Roman"/>
              </a:rPr>
              <a:t>e</a:t>
            </a:r>
            <a:r>
              <a:rPr sz="4400" spc="-5" dirty="0" smtClean="0">
                <a:solidFill>
                  <a:srgbClr val="535371"/>
                </a:solidFill>
                <a:latin typeface="Times New Roman"/>
                <a:cs typeface="Times New Roman"/>
              </a:rPr>
              <a:t> </a:t>
            </a:r>
            <a:r>
              <a:rPr sz="4400" spc="0" dirty="0" smtClean="0">
                <a:solidFill>
                  <a:srgbClr val="535371"/>
                </a:solidFill>
                <a:latin typeface="Times New Roman"/>
                <a:cs typeface="Times New Roman"/>
              </a:rPr>
              <a:t>d</a:t>
            </a:r>
            <a:r>
              <a:rPr sz="4400" spc="-20" dirty="0" smtClean="0">
                <a:solidFill>
                  <a:srgbClr val="535371"/>
                </a:solidFill>
                <a:latin typeface="Times New Roman"/>
                <a:cs typeface="Times New Roman"/>
              </a:rPr>
              <a:t>ép</a:t>
            </a:r>
            <a:r>
              <a:rPr sz="4400" spc="-5" dirty="0" smtClean="0">
                <a:solidFill>
                  <a:srgbClr val="535371"/>
                </a:solidFill>
                <a:latin typeface="Times New Roman"/>
                <a:cs typeface="Times New Roman"/>
              </a:rPr>
              <a:t>r</a:t>
            </a:r>
            <a:r>
              <a:rPr sz="4400" spc="-20" dirty="0" smtClean="0">
                <a:solidFill>
                  <a:srgbClr val="535371"/>
                </a:solidFill>
                <a:latin typeface="Times New Roman"/>
                <a:cs typeface="Times New Roman"/>
              </a:rPr>
              <a:t>ession</a:t>
            </a:r>
            <a:endParaRPr sz="4400">
              <a:latin typeface="Times New Roman"/>
              <a:cs typeface="Times New Roman"/>
            </a:endParaRPr>
          </a:p>
        </p:txBody>
      </p:sp>
      <p:sp>
        <p:nvSpPr>
          <p:cNvPr id="184" name="object 184"/>
          <p:cNvSpPr/>
          <p:nvPr/>
        </p:nvSpPr>
        <p:spPr>
          <a:xfrm>
            <a:off x="228600" y="1065530"/>
            <a:ext cx="6096000" cy="5560060"/>
          </a:xfrm>
          <a:prstGeom prst="rect">
            <a:avLst/>
          </a:prstGeom>
          <a:blipFill>
            <a:blip r:embed="rId4" cstate="print"/>
            <a:stretch>
              <a:fillRect/>
            </a:stretch>
          </a:blipFill>
        </p:spPr>
        <p:txBody>
          <a:bodyPr wrap="square" lIns="0" tIns="0" rIns="0" bIns="0" rtlCol="0">
            <a:noAutofit/>
          </a:bodyPr>
          <a:lstStyle/>
          <a:p>
            <a:endParaRPr/>
          </a:p>
        </p:txBody>
      </p:sp>
      <p:sp>
        <p:nvSpPr>
          <p:cNvPr id="185" name="object 185"/>
          <p:cNvSpPr/>
          <p:nvPr/>
        </p:nvSpPr>
        <p:spPr>
          <a:xfrm>
            <a:off x="6172200" y="684530"/>
            <a:ext cx="2971800" cy="2945130"/>
          </a:xfrm>
          <a:prstGeom prst="rect">
            <a:avLst/>
          </a:prstGeom>
          <a:blipFill>
            <a:blip r:embed="rId5" cstate="print"/>
            <a:stretch>
              <a:fillRect/>
            </a:stretch>
          </a:blipFill>
        </p:spPr>
        <p:txBody>
          <a:bodyPr wrap="square" lIns="0" tIns="0" rIns="0" bIns="0" rtlCol="0">
            <a:noAutofit/>
          </a:bodyPr>
          <a:lstStyle/>
          <a:p>
            <a:endParaRPr/>
          </a:p>
        </p:txBody>
      </p:sp>
      <p:sp>
        <p:nvSpPr>
          <p:cNvPr id="186" name="object 186"/>
          <p:cNvSpPr txBox="1"/>
          <p:nvPr/>
        </p:nvSpPr>
        <p:spPr>
          <a:xfrm>
            <a:off x="5335270" y="3856990"/>
            <a:ext cx="566420" cy="377190"/>
          </a:xfrm>
          <a:prstGeom prst="rect">
            <a:avLst/>
          </a:prstGeom>
        </p:spPr>
        <p:txBody>
          <a:bodyPr vert="horz" wrap="square" lIns="0" tIns="0" rIns="0" bIns="0" rtlCol="0">
            <a:noAutofit/>
          </a:bodyPr>
          <a:lstStyle/>
          <a:p>
            <a:pPr marL="12700">
              <a:lnSpc>
                <a:spcPct val="100000"/>
              </a:lnSpc>
            </a:pPr>
            <a:r>
              <a:rPr sz="2400" spc="-25" dirty="0" smtClean="0">
                <a:solidFill>
                  <a:srgbClr val="535371"/>
                </a:solidFill>
                <a:latin typeface="Times New Roman"/>
                <a:cs typeface="Times New Roman"/>
              </a:rPr>
              <a:t>T</a:t>
            </a:r>
            <a:r>
              <a:rPr sz="2400" spc="-10" dirty="0" smtClean="0">
                <a:solidFill>
                  <a:srgbClr val="535371"/>
                </a:solidFill>
                <a:latin typeface="Times New Roman"/>
                <a:cs typeface="Times New Roman"/>
              </a:rPr>
              <a:t>ête</a:t>
            </a:r>
            <a:endParaRPr sz="2400">
              <a:latin typeface="Times New Roman"/>
              <a:cs typeface="Times New Roman"/>
            </a:endParaRPr>
          </a:p>
        </p:txBody>
      </p:sp>
      <p:sp>
        <p:nvSpPr>
          <p:cNvPr id="187" name="object 187"/>
          <p:cNvSpPr txBox="1"/>
          <p:nvPr/>
        </p:nvSpPr>
        <p:spPr>
          <a:xfrm>
            <a:off x="3201670" y="2561590"/>
            <a:ext cx="753745" cy="377190"/>
          </a:xfrm>
          <a:prstGeom prst="rect">
            <a:avLst/>
          </a:prstGeom>
        </p:spPr>
        <p:txBody>
          <a:bodyPr vert="horz" wrap="square" lIns="0" tIns="0" rIns="0" bIns="0" rtlCol="0">
            <a:noAutofit/>
          </a:bodyPr>
          <a:lstStyle/>
          <a:p>
            <a:pPr marL="12700">
              <a:lnSpc>
                <a:spcPct val="100000"/>
              </a:lnSpc>
            </a:pPr>
            <a:r>
              <a:rPr sz="2400" spc="-35" dirty="0" smtClean="0">
                <a:solidFill>
                  <a:srgbClr val="535371"/>
                </a:solidFill>
                <a:latin typeface="Times New Roman"/>
                <a:cs typeface="Times New Roman"/>
              </a:rPr>
              <a:t>C</a:t>
            </a:r>
            <a:r>
              <a:rPr sz="2400" spc="0" dirty="0" smtClean="0">
                <a:solidFill>
                  <a:srgbClr val="535371"/>
                </a:solidFill>
                <a:latin typeface="Times New Roman"/>
                <a:cs typeface="Times New Roman"/>
              </a:rPr>
              <a:t>o</a:t>
            </a:r>
            <a:r>
              <a:rPr sz="2400" spc="5" dirty="0" smtClean="0">
                <a:solidFill>
                  <a:srgbClr val="535371"/>
                </a:solidFill>
                <a:latin typeface="Times New Roman"/>
                <a:cs typeface="Times New Roman"/>
              </a:rPr>
              <a:t>r</a:t>
            </a:r>
            <a:r>
              <a:rPr sz="2400" spc="0" dirty="0" smtClean="0">
                <a:solidFill>
                  <a:srgbClr val="535371"/>
                </a:solidFill>
                <a:latin typeface="Times New Roman"/>
                <a:cs typeface="Times New Roman"/>
              </a:rPr>
              <a:t>ps</a:t>
            </a:r>
            <a:endParaRPr sz="2400">
              <a:latin typeface="Times New Roman"/>
              <a:cs typeface="Times New Roman"/>
            </a:endParaRPr>
          </a:p>
        </p:txBody>
      </p:sp>
      <p:sp>
        <p:nvSpPr>
          <p:cNvPr id="188" name="object 188"/>
          <p:cNvSpPr txBox="1"/>
          <p:nvPr/>
        </p:nvSpPr>
        <p:spPr>
          <a:xfrm>
            <a:off x="458469" y="3628390"/>
            <a:ext cx="720090" cy="377190"/>
          </a:xfrm>
          <a:prstGeom prst="rect">
            <a:avLst/>
          </a:prstGeom>
        </p:spPr>
        <p:txBody>
          <a:bodyPr vert="horz" wrap="square" lIns="0" tIns="0" rIns="0" bIns="0" rtlCol="0">
            <a:noAutofit/>
          </a:bodyPr>
          <a:lstStyle/>
          <a:p>
            <a:pPr marL="12700">
              <a:lnSpc>
                <a:spcPct val="100000"/>
              </a:lnSpc>
            </a:pPr>
            <a:r>
              <a:rPr sz="2400" spc="-10" dirty="0" smtClean="0">
                <a:solidFill>
                  <a:srgbClr val="535371"/>
                </a:solidFill>
                <a:latin typeface="Times New Roman"/>
                <a:cs typeface="Times New Roman"/>
              </a:rPr>
              <a:t>tra</a:t>
            </a:r>
            <a:r>
              <a:rPr sz="2400" spc="0" dirty="0" smtClean="0">
                <a:solidFill>
                  <a:srgbClr val="535371"/>
                </a:solidFill>
                <a:latin typeface="Times New Roman"/>
                <a:cs typeface="Times New Roman"/>
              </a:rPr>
              <a:t>î</a:t>
            </a:r>
            <a:r>
              <a:rPr sz="2400" spc="-10" dirty="0" smtClean="0">
                <a:solidFill>
                  <a:srgbClr val="535371"/>
                </a:solidFill>
                <a:latin typeface="Times New Roman"/>
                <a:cs typeface="Times New Roman"/>
              </a:rPr>
              <a:t>n</a:t>
            </a:r>
            <a:r>
              <a:rPr sz="2400" spc="-15" dirty="0" smtClean="0">
                <a:solidFill>
                  <a:srgbClr val="535371"/>
                </a:solidFill>
                <a:latin typeface="Times New Roman"/>
                <a:cs typeface="Times New Roman"/>
              </a:rPr>
              <a:t>e</a:t>
            </a:r>
            <a:endParaRPr sz="2400">
              <a:latin typeface="Times New Roman"/>
              <a:cs typeface="Times New Roman"/>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solidFill>
                  <a:srgbClr val="FF0000"/>
                </a:solidFill>
              </a:rPr>
              <a:t>IV.Evolution</a:t>
            </a:r>
            <a:r>
              <a:rPr lang="fr-FR" b="1" dirty="0" smtClean="0">
                <a:solidFill>
                  <a:srgbClr val="FF0000"/>
                </a:solidFill>
              </a:rPr>
              <a:t> d'une perturbation</a:t>
            </a:r>
            <a:endParaRPr lang="fr-FR" dirty="0">
              <a:solidFill>
                <a:srgbClr val="FF0000"/>
              </a:solidFill>
            </a:endParaRP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à l'arrivée du front chaud</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t>- La </a:t>
            </a:r>
            <a:r>
              <a:rPr lang="fr-FR" b="1" dirty="0" smtClean="0">
                <a:hlinkClick r:id="rId2"/>
              </a:rPr>
              <a:t>pression atmosphérique</a:t>
            </a:r>
            <a:r>
              <a:rPr lang="fr-FR" b="1" dirty="0" smtClean="0"/>
              <a:t> chute car de l'air plus léger (air chaud) remplace de l'air plus dense (air froid), l'ascendance de l'air chaud accentuant le phénomène. (Voilà pourquoi le baromètre baisse).</a:t>
            </a:r>
            <a:endParaRPr lang="fr-FR" dirty="0" smtClean="0"/>
          </a:p>
          <a:p>
            <a:r>
              <a:rPr lang="fr-FR" b="1" dirty="0" smtClean="0"/>
              <a:t>- le vent se met à souffler en direction du S/ SE</a:t>
            </a:r>
            <a:endParaRPr lang="fr-FR" dirty="0" smtClean="0"/>
          </a:p>
          <a:p>
            <a:r>
              <a:rPr lang="fr-FR" b="1" dirty="0" smtClean="0"/>
              <a:t>- Différents genres de nuages se succèdent  (se reporter au dossier consacré aux nuages)</a:t>
            </a:r>
            <a:endParaRPr lang="fr-FR" dirty="0" smtClean="0"/>
          </a:p>
          <a:p>
            <a:r>
              <a:rPr lang="fr-FR" b="1" dirty="0" smtClean="0"/>
              <a:t>Apparition de </a:t>
            </a:r>
            <a:r>
              <a:rPr lang="fr-FR" b="1" dirty="0" smtClean="0">
                <a:hlinkClick r:id="rId3"/>
              </a:rPr>
              <a:t>Cirrus</a:t>
            </a:r>
            <a:r>
              <a:rPr lang="fr-FR" b="1" dirty="0" smtClean="0"/>
              <a:t> 12 à 24 h avant l'arrivée du front.</a:t>
            </a:r>
            <a:endParaRPr lang="fr-FR" dirty="0" smtClean="0"/>
          </a:p>
          <a:p>
            <a:r>
              <a:rPr lang="fr-FR" b="1" dirty="0" smtClean="0"/>
              <a:t>Arrivée de</a:t>
            </a:r>
            <a:r>
              <a:rPr lang="fr-FR" b="1" dirty="0" smtClean="0">
                <a:hlinkClick r:id="rId3"/>
              </a:rPr>
              <a:t> Cirrostratus</a:t>
            </a:r>
            <a:r>
              <a:rPr lang="fr-FR" b="1" dirty="0" smtClean="0"/>
              <a:t> (phénomène de halo autour de la lune ou du soleil, voir</a:t>
            </a:r>
            <a:r>
              <a:rPr lang="fr-FR" b="1" dirty="0" smtClean="0">
                <a:hlinkClick r:id="rId4"/>
              </a:rPr>
              <a:t> les </a:t>
            </a:r>
            <a:r>
              <a:rPr lang="fr-FR" b="1" dirty="0" err="1" smtClean="0">
                <a:hlinkClick r:id="rId4"/>
              </a:rPr>
              <a:t>photométéores</a:t>
            </a:r>
            <a:r>
              <a:rPr lang="fr-FR" b="1" dirty="0" smtClean="0"/>
              <a:t>).</a:t>
            </a:r>
            <a:endParaRPr lang="fr-FR" dirty="0" smtClean="0"/>
          </a:p>
          <a:p>
            <a:r>
              <a:rPr lang="fr-FR" b="1" dirty="0" smtClean="0"/>
              <a:t>Arrivée d'Altostratus (soleil vu comme au travers d'un verre dépoli).</a:t>
            </a:r>
            <a:endParaRPr lang="fr-FR" dirty="0" smtClean="0"/>
          </a:p>
          <a:p>
            <a:r>
              <a:rPr lang="fr-FR" b="1" dirty="0" smtClean="0"/>
              <a:t>les </a:t>
            </a:r>
            <a:r>
              <a:rPr lang="fr-FR" b="1" dirty="0" smtClean="0">
                <a:hlinkClick r:id="rId3"/>
              </a:rPr>
              <a:t>Altostratus</a:t>
            </a:r>
            <a:r>
              <a:rPr lang="fr-FR" b="1" dirty="0" smtClean="0"/>
              <a:t> s'épaississent en </a:t>
            </a:r>
            <a:r>
              <a:rPr lang="fr-FR" b="1" dirty="0" smtClean="0">
                <a:hlinkClick r:id="rId3"/>
              </a:rPr>
              <a:t>Nimbostratus</a:t>
            </a:r>
            <a:r>
              <a:rPr lang="fr-FR" b="1" dirty="0" smtClean="0"/>
              <a:t>, commençant à donner des précipitations continues.</a:t>
            </a:r>
            <a:endParaRPr lang="fr-FR" dirty="0" smtClean="0"/>
          </a:p>
          <a:p>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au passage du front chaud (marque au sol de l'air chaud)</a:t>
            </a:r>
            <a:endParaRPr lang="fr-FR" dirty="0"/>
          </a:p>
        </p:txBody>
      </p:sp>
      <p:sp>
        <p:nvSpPr>
          <p:cNvPr id="3" name="Espace réservé du contenu 2"/>
          <p:cNvSpPr>
            <a:spLocks noGrp="1"/>
          </p:cNvSpPr>
          <p:nvPr>
            <p:ph idx="1"/>
          </p:nvPr>
        </p:nvSpPr>
        <p:spPr/>
        <p:txBody>
          <a:bodyPr/>
          <a:lstStyle/>
          <a:p>
            <a:r>
              <a:rPr lang="fr-FR" b="1" dirty="0" smtClean="0"/>
              <a:t>- la pression continue de chuter pour atteindre son niveau le plus bas</a:t>
            </a:r>
            <a:endParaRPr lang="fr-FR" dirty="0" smtClean="0"/>
          </a:p>
          <a:p>
            <a:r>
              <a:rPr lang="fr-FR" b="1" dirty="0" smtClean="0"/>
              <a:t>- le vent s'oriente au SO</a:t>
            </a:r>
            <a:endParaRPr lang="fr-FR" dirty="0" smtClean="0"/>
          </a:p>
          <a:p>
            <a:r>
              <a:rPr lang="fr-FR" b="1" dirty="0" smtClean="0"/>
              <a:t>- la température s'élève doucement</a:t>
            </a:r>
            <a:endParaRPr lang="fr-FR" dirty="0" smtClean="0"/>
          </a:p>
          <a:p>
            <a:r>
              <a:rPr lang="fr-FR" b="1" dirty="0" smtClean="0"/>
              <a:t>- les </a:t>
            </a:r>
            <a:r>
              <a:rPr lang="fr-FR" b="1" dirty="0" smtClean="0">
                <a:hlinkClick r:id="rId2"/>
              </a:rPr>
              <a:t>Nimbostratus </a:t>
            </a:r>
            <a:r>
              <a:rPr lang="fr-FR" b="1" dirty="0" smtClean="0"/>
              <a:t>donnent des pluies continues.</a:t>
            </a:r>
            <a:endParaRPr lang="fr-FR" dirty="0" smtClean="0"/>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à l'arrière du front chaud (secteur chaud)</a:t>
            </a:r>
            <a:endParaRPr lang="fr-FR" dirty="0"/>
          </a:p>
        </p:txBody>
      </p:sp>
      <p:sp>
        <p:nvSpPr>
          <p:cNvPr id="3" name="Espace réservé du contenu 2"/>
          <p:cNvSpPr>
            <a:spLocks noGrp="1"/>
          </p:cNvSpPr>
          <p:nvPr>
            <p:ph idx="1"/>
          </p:nvPr>
        </p:nvSpPr>
        <p:spPr/>
        <p:txBody>
          <a:bodyPr/>
          <a:lstStyle/>
          <a:p>
            <a:r>
              <a:rPr lang="fr-FR" b="1" dirty="0" smtClean="0"/>
              <a:t>- la pression est stationnaire</a:t>
            </a:r>
            <a:endParaRPr lang="fr-FR" dirty="0" smtClean="0"/>
          </a:p>
          <a:p>
            <a:r>
              <a:rPr lang="fr-FR" b="1" dirty="0" smtClean="0"/>
              <a:t>- le vent passe au secteur O</a:t>
            </a:r>
            <a:endParaRPr lang="fr-FR" dirty="0" smtClean="0"/>
          </a:p>
          <a:p>
            <a:r>
              <a:rPr lang="fr-FR" b="1" dirty="0" smtClean="0"/>
              <a:t>- la température continue à s'élever pour atteindre son maximum</a:t>
            </a:r>
            <a:endParaRPr lang="fr-FR" dirty="0" smtClean="0"/>
          </a:p>
          <a:p>
            <a:r>
              <a:rPr lang="fr-FR" b="1" dirty="0" smtClean="0"/>
              <a:t>- les </a:t>
            </a:r>
            <a:r>
              <a:rPr lang="fr-FR" b="1" dirty="0" smtClean="0">
                <a:hlinkClick r:id="rId2"/>
              </a:rPr>
              <a:t>stratus</a:t>
            </a:r>
            <a:r>
              <a:rPr lang="fr-FR" b="1" dirty="0" smtClean="0"/>
              <a:t> remplacent les nimbostratus et donnent de la bruine</a:t>
            </a:r>
            <a:endParaRPr lang="fr-FR" dirty="0" smtClean="0"/>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à l'arrivée et au passage du front froid</a:t>
            </a:r>
            <a:endParaRPr lang="fr-FR" dirty="0"/>
          </a:p>
        </p:txBody>
      </p:sp>
      <p:sp>
        <p:nvSpPr>
          <p:cNvPr id="3" name="Espace réservé du contenu 2"/>
          <p:cNvSpPr>
            <a:spLocks noGrp="1"/>
          </p:cNvSpPr>
          <p:nvPr>
            <p:ph idx="1"/>
          </p:nvPr>
        </p:nvSpPr>
        <p:spPr/>
        <p:txBody>
          <a:bodyPr/>
          <a:lstStyle/>
          <a:p>
            <a:endParaRPr lang="fr-FR" b="1" dirty="0" smtClean="0"/>
          </a:p>
          <a:p>
            <a:r>
              <a:rPr lang="fr-FR" b="1" dirty="0" smtClean="0"/>
              <a:t>- la pression est stable ou en légère baisse (fronts froids virulents)</a:t>
            </a:r>
            <a:endParaRPr lang="fr-FR" dirty="0" smtClean="0"/>
          </a:p>
          <a:p>
            <a:r>
              <a:rPr lang="fr-FR" b="1" dirty="0" smtClean="0"/>
              <a:t>- le vent reste orienté à l'O.</a:t>
            </a:r>
            <a:endParaRPr lang="fr-FR" dirty="0" smtClean="0"/>
          </a:p>
          <a:p>
            <a:r>
              <a:rPr lang="fr-FR" b="1" dirty="0" smtClean="0"/>
              <a:t>- la température est stable</a:t>
            </a:r>
            <a:endParaRPr lang="fr-FR" dirty="0" smtClean="0"/>
          </a:p>
          <a:p>
            <a:r>
              <a:rPr lang="fr-FR" b="1" dirty="0" smtClean="0"/>
              <a:t>- reprise des précipitations continues par nuages moyens (nimbostratus et altostratus)</a:t>
            </a:r>
            <a:endParaRPr lang="fr-FR" dirty="0" smtClean="0"/>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à l'arrière du front froid (traine)</a:t>
            </a:r>
            <a:endParaRPr lang="fr-FR" dirty="0"/>
          </a:p>
        </p:txBody>
      </p:sp>
      <p:sp>
        <p:nvSpPr>
          <p:cNvPr id="3" name="Espace réservé du contenu 2"/>
          <p:cNvSpPr>
            <a:spLocks noGrp="1"/>
          </p:cNvSpPr>
          <p:nvPr>
            <p:ph idx="1"/>
          </p:nvPr>
        </p:nvSpPr>
        <p:spPr/>
        <p:txBody>
          <a:bodyPr>
            <a:normAutofit fontScale="77500" lnSpcReduction="20000"/>
          </a:bodyPr>
          <a:lstStyle/>
          <a:p>
            <a:r>
              <a:rPr lang="fr-FR" b="1" dirty="0" smtClean="0"/>
              <a:t>- la pression remonte très nettement (l'air froid plus dense remplace l'air chaud). Plus cette remontée est rapide, et moins les averses seront fréquentes.</a:t>
            </a:r>
            <a:endParaRPr lang="fr-FR" dirty="0" smtClean="0"/>
          </a:p>
          <a:p>
            <a:r>
              <a:rPr lang="fr-FR" b="1" dirty="0" smtClean="0"/>
              <a:t>- le vent tourne au NO puis au N</a:t>
            </a:r>
            <a:endParaRPr lang="fr-FR" dirty="0" smtClean="0"/>
          </a:p>
          <a:p>
            <a:r>
              <a:rPr lang="fr-FR" b="1" dirty="0" smtClean="0"/>
              <a:t>- la température baisse assez nettement</a:t>
            </a:r>
            <a:endParaRPr lang="fr-FR" dirty="0" smtClean="0"/>
          </a:p>
          <a:p>
            <a:r>
              <a:rPr lang="fr-FR" b="1" dirty="0" smtClean="0"/>
              <a:t>- les précipitations prennent un caractère d'averse. La traine qui succède au passage rapide du front froid est  composée de Cumulus et Cumulonimbus plus ou moins développés (selon que la pression est élevée ou non). Les pluies peuvent parfois être catastrophiques (</a:t>
            </a:r>
            <a:r>
              <a:rPr lang="fr-FR" b="1" dirty="0" smtClean="0">
                <a:hlinkClick r:id="rId2"/>
              </a:rPr>
              <a:t>voir page spéciale records</a:t>
            </a:r>
            <a:r>
              <a:rPr lang="fr-FR" b="1" dirty="0" smtClean="0"/>
              <a:t>).</a:t>
            </a:r>
            <a:br>
              <a:rPr lang="fr-FR" b="1" dirty="0" smtClean="0"/>
            </a:br>
            <a:r>
              <a:rPr lang="fr-FR" b="1" dirty="0" smtClean="0"/>
              <a:t>Au final ne subsistent que des </a:t>
            </a:r>
            <a:r>
              <a:rPr lang="fr-FR" b="1" dirty="0" smtClean="0">
                <a:hlinkClick r:id="rId3"/>
              </a:rPr>
              <a:t>cumulus</a:t>
            </a:r>
            <a:r>
              <a:rPr lang="fr-FR" b="1" dirty="0" smtClean="0"/>
              <a:t> dont la taille diminue de plus en plus.</a:t>
            </a:r>
            <a:endParaRPr lang="fr-FR" dirty="0" smtClean="0"/>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226695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0" y="2266950"/>
            <a:ext cx="9144000" cy="2324100"/>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0" y="4591050"/>
            <a:ext cx="9144000" cy="2266950"/>
          </a:xfrm>
          <a:prstGeom prst="rect">
            <a:avLst/>
          </a:prstGeom>
          <a:blipFill>
            <a:blip r:embed="rId4" cstate="print"/>
            <a:stretch>
              <a:fillRect/>
            </a:stretch>
          </a:blipFill>
        </p:spPr>
        <p:txBody>
          <a:bodyPr wrap="square" lIns="0" tIns="0" rIns="0" bIns="0" rtlCol="0">
            <a:noAutofit/>
          </a:bodyPr>
          <a:lstStyle/>
          <a:p>
            <a:endParaRPr/>
          </a:p>
        </p:txBody>
      </p:sp>
      <p:sp>
        <p:nvSpPr>
          <p:cNvPr id="5" name="object 5"/>
          <p:cNvSpPr/>
          <p:nvPr/>
        </p:nvSpPr>
        <p:spPr>
          <a:xfrm>
            <a:off x="7620" y="1270"/>
            <a:ext cx="9136380" cy="755650"/>
          </a:xfrm>
          <a:custGeom>
            <a:avLst/>
            <a:gdLst/>
            <a:ahLst/>
            <a:cxnLst/>
            <a:rect l="l" t="t" r="r" b="b"/>
            <a:pathLst>
              <a:path w="9136380" h="755650">
                <a:moveTo>
                  <a:pt x="9136380" y="707389"/>
                </a:moveTo>
                <a:lnTo>
                  <a:pt x="6868159" y="707389"/>
                </a:lnTo>
                <a:lnTo>
                  <a:pt x="7653020" y="755650"/>
                </a:lnTo>
                <a:lnTo>
                  <a:pt x="9136380" y="736761"/>
                </a:lnTo>
                <a:lnTo>
                  <a:pt x="9136380" y="707389"/>
                </a:lnTo>
                <a:close/>
              </a:path>
              <a:path w="9136380" h="755650">
                <a:moveTo>
                  <a:pt x="9136380" y="0"/>
                </a:moveTo>
                <a:lnTo>
                  <a:pt x="5070" y="0"/>
                </a:lnTo>
                <a:lnTo>
                  <a:pt x="0" y="712469"/>
                </a:lnTo>
                <a:lnTo>
                  <a:pt x="1927860" y="736600"/>
                </a:lnTo>
                <a:lnTo>
                  <a:pt x="2900680" y="712469"/>
                </a:lnTo>
                <a:lnTo>
                  <a:pt x="3308434" y="712469"/>
                </a:lnTo>
                <a:lnTo>
                  <a:pt x="3633469" y="698500"/>
                </a:lnTo>
                <a:lnTo>
                  <a:pt x="9136380" y="698500"/>
                </a:lnTo>
                <a:lnTo>
                  <a:pt x="9136380" y="0"/>
                </a:lnTo>
                <a:close/>
              </a:path>
              <a:path w="9136380" h="755650">
                <a:moveTo>
                  <a:pt x="6418248" y="722629"/>
                </a:moveTo>
                <a:lnTo>
                  <a:pt x="5424170" y="722629"/>
                </a:lnTo>
                <a:lnTo>
                  <a:pt x="6005830" y="736600"/>
                </a:lnTo>
                <a:lnTo>
                  <a:pt x="6418248" y="722629"/>
                </a:lnTo>
                <a:close/>
              </a:path>
              <a:path w="9136380" h="755650">
                <a:moveTo>
                  <a:pt x="9136380" y="698500"/>
                </a:moveTo>
                <a:lnTo>
                  <a:pt x="3633469" y="698500"/>
                </a:lnTo>
                <a:lnTo>
                  <a:pt x="3891279" y="717550"/>
                </a:lnTo>
                <a:lnTo>
                  <a:pt x="4719320" y="726439"/>
                </a:lnTo>
                <a:lnTo>
                  <a:pt x="6418248" y="722629"/>
                </a:lnTo>
                <a:lnTo>
                  <a:pt x="6868159" y="707389"/>
                </a:lnTo>
                <a:lnTo>
                  <a:pt x="9136380" y="707389"/>
                </a:lnTo>
                <a:lnTo>
                  <a:pt x="9136380" y="698500"/>
                </a:lnTo>
                <a:close/>
              </a:path>
              <a:path w="9136380" h="755650">
                <a:moveTo>
                  <a:pt x="3308434" y="712469"/>
                </a:moveTo>
                <a:lnTo>
                  <a:pt x="2900680" y="712469"/>
                </a:lnTo>
                <a:lnTo>
                  <a:pt x="3190240" y="717550"/>
                </a:lnTo>
                <a:lnTo>
                  <a:pt x="3308434" y="712469"/>
                </a:lnTo>
                <a:close/>
              </a:path>
            </a:pathLst>
          </a:custGeom>
          <a:solidFill>
            <a:srgbClr val="C6C6DE"/>
          </a:solidFill>
        </p:spPr>
        <p:txBody>
          <a:bodyPr wrap="square" lIns="0" tIns="0" rIns="0" bIns="0" rtlCol="0">
            <a:noAutofit/>
          </a:bodyPr>
          <a:lstStyle/>
          <a:p>
            <a:endParaRPr/>
          </a:p>
        </p:txBody>
      </p:sp>
      <p:sp>
        <p:nvSpPr>
          <p:cNvPr id="6" name="object 6"/>
          <p:cNvSpPr/>
          <p:nvPr/>
        </p:nvSpPr>
        <p:spPr>
          <a:xfrm>
            <a:off x="6985" y="0"/>
            <a:ext cx="1489710" cy="731519"/>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2298064" y="0"/>
            <a:ext cx="1907540" cy="629919"/>
          </a:xfrm>
          <a:prstGeom prst="rect">
            <a:avLst/>
          </a:prstGeom>
          <a:blipFill>
            <a:blip r:embed="rId6" cstate="print"/>
            <a:stretch>
              <a:fillRect/>
            </a:stretch>
          </a:blipFill>
        </p:spPr>
        <p:txBody>
          <a:bodyPr wrap="square" lIns="0" tIns="0" rIns="0" bIns="0" rtlCol="0">
            <a:noAutofit/>
          </a:bodyPr>
          <a:lstStyle/>
          <a:p>
            <a:endParaRPr/>
          </a:p>
        </p:txBody>
      </p:sp>
      <p:sp>
        <p:nvSpPr>
          <p:cNvPr id="8" name="object 8"/>
          <p:cNvSpPr/>
          <p:nvPr/>
        </p:nvSpPr>
        <p:spPr>
          <a:xfrm>
            <a:off x="3923371" y="636905"/>
            <a:ext cx="274260" cy="0"/>
          </a:xfrm>
          <a:custGeom>
            <a:avLst/>
            <a:gdLst/>
            <a:ahLst/>
            <a:cxnLst/>
            <a:rect l="l" t="t" r="r" b="b"/>
            <a:pathLst>
              <a:path w="274260">
                <a:moveTo>
                  <a:pt x="0" y="0"/>
                </a:moveTo>
                <a:lnTo>
                  <a:pt x="274260" y="0"/>
                </a:lnTo>
              </a:path>
            </a:pathLst>
          </a:custGeom>
          <a:ln w="3175">
            <a:solidFill>
              <a:srgbClr val="B9B9D3"/>
            </a:solidFill>
          </a:ln>
        </p:spPr>
        <p:txBody>
          <a:bodyPr wrap="square" lIns="0" tIns="0" rIns="0" bIns="0" rtlCol="0">
            <a:noAutofit/>
          </a:bodyPr>
          <a:lstStyle/>
          <a:p>
            <a:endParaRPr/>
          </a:p>
        </p:txBody>
      </p:sp>
      <p:sp>
        <p:nvSpPr>
          <p:cNvPr id="9" name="object 9"/>
          <p:cNvSpPr/>
          <p:nvPr/>
        </p:nvSpPr>
        <p:spPr>
          <a:xfrm>
            <a:off x="3938270" y="643890"/>
            <a:ext cx="283068" cy="0"/>
          </a:xfrm>
          <a:custGeom>
            <a:avLst/>
            <a:gdLst/>
            <a:ahLst/>
            <a:cxnLst/>
            <a:rect l="l" t="t" r="r" b="b"/>
            <a:pathLst>
              <a:path w="283068">
                <a:moveTo>
                  <a:pt x="0" y="0"/>
                </a:moveTo>
                <a:lnTo>
                  <a:pt x="283068" y="0"/>
                </a:lnTo>
              </a:path>
            </a:pathLst>
          </a:custGeom>
          <a:ln w="3175">
            <a:solidFill>
              <a:srgbClr val="BABAD4"/>
            </a:solidFill>
          </a:ln>
        </p:spPr>
        <p:txBody>
          <a:bodyPr wrap="square" lIns="0" tIns="0" rIns="0" bIns="0" rtlCol="0">
            <a:noAutofit/>
          </a:bodyPr>
          <a:lstStyle/>
          <a:p>
            <a:endParaRPr/>
          </a:p>
        </p:txBody>
      </p:sp>
      <p:sp>
        <p:nvSpPr>
          <p:cNvPr id="10" name="object 10"/>
          <p:cNvSpPr/>
          <p:nvPr/>
        </p:nvSpPr>
        <p:spPr>
          <a:xfrm>
            <a:off x="3953509" y="651509"/>
            <a:ext cx="294322" cy="0"/>
          </a:xfrm>
          <a:custGeom>
            <a:avLst/>
            <a:gdLst/>
            <a:ahLst/>
            <a:cxnLst/>
            <a:rect l="l" t="t" r="r" b="b"/>
            <a:pathLst>
              <a:path w="294322">
                <a:moveTo>
                  <a:pt x="0" y="0"/>
                </a:moveTo>
                <a:lnTo>
                  <a:pt x="294322" y="0"/>
                </a:lnTo>
              </a:path>
            </a:pathLst>
          </a:custGeom>
          <a:ln w="3175">
            <a:solidFill>
              <a:srgbClr val="BBBBD5"/>
            </a:solidFill>
          </a:ln>
        </p:spPr>
        <p:txBody>
          <a:bodyPr wrap="square" lIns="0" tIns="0" rIns="0" bIns="0" rtlCol="0">
            <a:noAutofit/>
          </a:bodyPr>
          <a:lstStyle/>
          <a:p>
            <a:endParaRPr/>
          </a:p>
        </p:txBody>
      </p:sp>
      <p:sp>
        <p:nvSpPr>
          <p:cNvPr id="11" name="object 11"/>
          <p:cNvSpPr/>
          <p:nvPr/>
        </p:nvSpPr>
        <p:spPr>
          <a:xfrm>
            <a:off x="3966209" y="657859"/>
            <a:ext cx="304164" cy="0"/>
          </a:xfrm>
          <a:custGeom>
            <a:avLst/>
            <a:gdLst/>
            <a:ahLst/>
            <a:cxnLst/>
            <a:rect l="l" t="t" r="r" b="b"/>
            <a:pathLst>
              <a:path w="304164">
                <a:moveTo>
                  <a:pt x="0" y="0"/>
                </a:moveTo>
                <a:lnTo>
                  <a:pt x="304164" y="0"/>
                </a:lnTo>
              </a:path>
            </a:pathLst>
          </a:custGeom>
          <a:ln w="3175">
            <a:solidFill>
              <a:srgbClr val="BCBCD6"/>
            </a:solidFill>
          </a:ln>
        </p:spPr>
        <p:txBody>
          <a:bodyPr wrap="square" lIns="0" tIns="0" rIns="0" bIns="0" rtlCol="0">
            <a:noAutofit/>
          </a:bodyPr>
          <a:lstStyle/>
          <a:p>
            <a:endParaRPr/>
          </a:p>
        </p:txBody>
      </p:sp>
      <p:sp>
        <p:nvSpPr>
          <p:cNvPr id="12" name="object 12"/>
          <p:cNvSpPr/>
          <p:nvPr/>
        </p:nvSpPr>
        <p:spPr>
          <a:xfrm>
            <a:off x="3981674" y="665480"/>
            <a:ext cx="315751" cy="0"/>
          </a:xfrm>
          <a:custGeom>
            <a:avLst/>
            <a:gdLst/>
            <a:ahLst/>
            <a:cxnLst/>
            <a:rect l="l" t="t" r="r" b="b"/>
            <a:pathLst>
              <a:path w="315751">
                <a:moveTo>
                  <a:pt x="0" y="0"/>
                </a:moveTo>
                <a:lnTo>
                  <a:pt x="315751" y="0"/>
                </a:lnTo>
              </a:path>
            </a:pathLst>
          </a:custGeom>
          <a:ln w="3175">
            <a:solidFill>
              <a:srgbClr val="BDBDD7"/>
            </a:solidFill>
          </a:ln>
        </p:spPr>
        <p:txBody>
          <a:bodyPr wrap="square" lIns="0" tIns="0" rIns="0" bIns="0" rtlCol="0">
            <a:noAutofit/>
          </a:bodyPr>
          <a:lstStyle/>
          <a:p>
            <a:endParaRPr/>
          </a:p>
        </p:txBody>
      </p:sp>
      <p:sp>
        <p:nvSpPr>
          <p:cNvPr id="13" name="object 13"/>
          <p:cNvSpPr/>
          <p:nvPr/>
        </p:nvSpPr>
        <p:spPr>
          <a:xfrm>
            <a:off x="3998258" y="673100"/>
            <a:ext cx="323974" cy="0"/>
          </a:xfrm>
          <a:custGeom>
            <a:avLst/>
            <a:gdLst/>
            <a:ahLst/>
            <a:cxnLst/>
            <a:rect l="l" t="t" r="r" b="b"/>
            <a:pathLst>
              <a:path w="323974">
                <a:moveTo>
                  <a:pt x="0" y="0"/>
                </a:moveTo>
                <a:lnTo>
                  <a:pt x="323974" y="0"/>
                </a:lnTo>
              </a:path>
            </a:pathLst>
          </a:custGeom>
          <a:ln w="3175">
            <a:solidFill>
              <a:srgbClr val="BEBED7"/>
            </a:solidFill>
          </a:ln>
        </p:spPr>
        <p:txBody>
          <a:bodyPr wrap="square" lIns="0" tIns="0" rIns="0" bIns="0" rtlCol="0">
            <a:noAutofit/>
          </a:bodyPr>
          <a:lstStyle/>
          <a:p>
            <a:endParaRPr/>
          </a:p>
        </p:txBody>
      </p:sp>
      <p:sp>
        <p:nvSpPr>
          <p:cNvPr id="14" name="object 14"/>
          <p:cNvSpPr/>
          <p:nvPr/>
        </p:nvSpPr>
        <p:spPr>
          <a:xfrm>
            <a:off x="4012079" y="679450"/>
            <a:ext cx="326452" cy="0"/>
          </a:xfrm>
          <a:custGeom>
            <a:avLst/>
            <a:gdLst/>
            <a:ahLst/>
            <a:cxnLst/>
            <a:rect l="l" t="t" r="r" b="b"/>
            <a:pathLst>
              <a:path w="326452">
                <a:moveTo>
                  <a:pt x="0" y="0"/>
                </a:moveTo>
                <a:lnTo>
                  <a:pt x="326452" y="0"/>
                </a:lnTo>
              </a:path>
            </a:pathLst>
          </a:custGeom>
          <a:ln w="3175">
            <a:solidFill>
              <a:srgbClr val="BFBFD8"/>
            </a:solidFill>
          </a:ln>
        </p:spPr>
        <p:txBody>
          <a:bodyPr wrap="square" lIns="0" tIns="0" rIns="0" bIns="0" rtlCol="0">
            <a:noAutofit/>
          </a:bodyPr>
          <a:lstStyle/>
          <a:p>
            <a:endParaRPr/>
          </a:p>
        </p:txBody>
      </p:sp>
      <p:sp>
        <p:nvSpPr>
          <p:cNvPr id="15" name="object 15"/>
          <p:cNvSpPr/>
          <p:nvPr/>
        </p:nvSpPr>
        <p:spPr>
          <a:xfrm>
            <a:off x="4028598" y="687069"/>
            <a:ext cx="326442" cy="0"/>
          </a:xfrm>
          <a:custGeom>
            <a:avLst/>
            <a:gdLst/>
            <a:ahLst/>
            <a:cxnLst/>
            <a:rect l="l" t="t" r="r" b="b"/>
            <a:pathLst>
              <a:path w="326442">
                <a:moveTo>
                  <a:pt x="0" y="0"/>
                </a:moveTo>
                <a:lnTo>
                  <a:pt x="326442" y="0"/>
                </a:lnTo>
              </a:path>
            </a:pathLst>
          </a:custGeom>
          <a:ln w="3175">
            <a:solidFill>
              <a:srgbClr val="C0C0D9"/>
            </a:solidFill>
          </a:ln>
        </p:spPr>
        <p:txBody>
          <a:bodyPr wrap="square" lIns="0" tIns="0" rIns="0" bIns="0" rtlCol="0">
            <a:noAutofit/>
          </a:bodyPr>
          <a:lstStyle/>
          <a:p>
            <a:endParaRPr/>
          </a:p>
        </p:txBody>
      </p:sp>
      <p:sp>
        <p:nvSpPr>
          <p:cNvPr id="16" name="object 16"/>
          <p:cNvSpPr/>
          <p:nvPr/>
        </p:nvSpPr>
        <p:spPr>
          <a:xfrm>
            <a:off x="4044791" y="694690"/>
            <a:ext cx="327183" cy="0"/>
          </a:xfrm>
          <a:custGeom>
            <a:avLst/>
            <a:gdLst/>
            <a:ahLst/>
            <a:cxnLst/>
            <a:rect l="l" t="t" r="r" b="b"/>
            <a:pathLst>
              <a:path w="327183">
                <a:moveTo>
                  <a:pt x="0" y="0"/>
                </a:moveTo>
                <a:lnTo>
                  <a:pt x="327183" y="0"/>
                </a:lnTo>
              </a:path>
            </a:pathLst>
          </a:custGeom>
          <a:ln w="3175">
            <a:solidFill>
              <a:srgbClr val="C1C1DA"/>
            </a:solidFill>
          </a:ln>
        </p:spPr>
        <p:txBody>
          <a:bodyPr wrap="square" lIns="0" tIns="0" rIns="0" bIns="0" rtlCol="0">
            <a:noAutofit/>
          </a:bodyPr>
          <a:lstStyle/>
          <a:p>
            <a:endParaRPr/>
          </a:p>
        </p:txBody>
      </p:sp>
      <p:sp>
        <p:nvSpPr>
          <p:cNvPr id="17" name="object 17"/>
          <p:cNvSpPr/>
          <p:nvPr/>
        </p:nvSpPr>
        <p:spPr>
          <a:xfrm>
            <a:off x="4061883" y="701040"/>
            <a:ext cx="322156" cy="0"/>
          </a:xfrm>
          <a:custGeom>
            <a:avLst/>
            <a:gdLst/>
            <a:ahLst/>
            <a:cxnLst/>
            <a:rect l="l" t="t" r="r" b="b"/>
            <a:pathLst>
              <a:path w="322156">
                <a:moveTo>
                  <a:pt x="0" y="0"/>
                </a:moveTo>
                <a:lnTo>
                  <a:pt x="322156" y="0"/>
                </a:lnTo>
              </a:path>
            </a:pathLst>
          </a:custGeom>
          <a:ln w="3175">
            <a:solidFill>
              <a:srgbClr val="C2C2DB"/>
            </a:solidFill>
          </a:ln>
        </p:spPr>
        <p:txBody>
          <a:bodyPr wrap="square" lIns="0" tIns="0" rIns="0" bIns="0" rtlCol="0">
            <a:noAutofit/>
          </a:bodyPr>
          <a:lstStyle/>
          <a:p>
            <a:endParaRPr/>
          </a:p>
        </p:txBody>
      </p:sp>
      <p:sp>
        <p:nvSpPr>
          <p:cNvPr id="18" name="object 18"/>
          <p:cNvSpPr/>
          <p:nvPr/>
        </p:nvSpPr>
        <p:spPr>
          <a:xfrm>
            <a:off x="4083473" y="708659"/>
            <a:ext cx="310726" cy="0"/>
          </a:xfrm>
          <a:custGeom>
            <a:avLst/>
            <a:gdLst/>
            <a:ahLst/>
            <a:cxnLst/>
            <a:rect l="l" t="t" r="r" b="b"/>
            <a:pathLst>
              <a:path w="310726">
                <a:moveTo>
                  <a:pt x="0" y="0"/>
                </a:moveTo>
                <a:lnTo>
                  <a:pt x="310726" y="0"/>
                </a:lnTo>
              </a:path>
            </a:pathLst>
          </a:custGeom>
          <a:ln w="3175">
            <a:solidFill>
              <a:srgbClr val="C3C3DC"/>
            </a:solidFill>
          </a:ln>
        </p:spPr>
        <p:txBody>
          <a:bodyPr wrap="square" lIns="0" tIns="0" rIns="0" bIns="0" rtlCol="0">
            <a:noAutofit/>
          </a:bodyPr>
          <a:lstStyle/>
          <a:p>
            <a:endParaRPr/>
          </a:p>
        </p:txBody>
      </p:sp>
      <p:sp>
        <p:nvSpPr>
          <p:cNvPr id="19" name="object 19"/>
          <p:cNvSpPr/>
          <p:nvPr/>
        </p:nvSpPr>
        <p:spPr>
          <a:xfrm>
            <a:off x="4109973" y="716280"/>
            <a:ext cx="284226" cy="6350"/>
          </a:xfrm>
          <a:custGeom>
            <a:avLst/>
            <a:gdLst/>
            <a:ahLst/>
            <a:cxnLst/>
            <a:rect l="l" t="t" r="r" b="b"/>
            <a:pathLst>
              <a:path w="284226" h="6350">
                <a:moveTo>
                  <a:pt x="284226" y="0"/>
                </a:moveTo>
                <a:lnTo>
                  <a:pt x="0" y="0"/>
                </a:lnTo>
                <a:lnTo>
                  <a:pt x="4826" y="1270"/>
                </a:lnTo>
                <a:lnTo>
                  <a:pt x="26416" y="6350"/>
                </a:lnTo>
                <a:lnTo>
                  <a:pt x="267716" y="6350"/>
                </a:lnTo>
                <a:lnTo>
                  <a:pt x="274066" y="5080"/>
                </a:lnTo>
                <a:lnTo>
                  <a:pt x="279146" y="3810"/>
                </a:lnTo>
                <a:lnTo>
                  <a:pt x="280416" y="2540"/>
                </a:lnTo>
                <a:lnTo>
                  <a:pt x="281686" y="2540"/>
                </a:lnTo>
                <a:lnTo>
                  <a:pt x="284226" y="1270"/>
                </a:lnTo>
                <a:lnTo>
                  <a:pt x="284226" y="0"/>
                </a:lnTo>
                <a:close/>
              </a:path>
            </a:pathLst>
          </a:custGeom>
          <a:solidFill>
            <a:srgbClr val="C4C4DD"/>
          </a:solidFill>
        </p:spPr>
        <p:txBody>
          <a:bodyPr wrap="square" lIns="0" tIns="0" rIns="0" bIns="0" rtlCol="0">
            <a:noAutofit/>
          </a:bodyPr>
          <a:lstStyle/>
          <a:p>
            <a:endParaRPr/>
          </a:p>
        </p:txBody>
      </p:sp>
      <p:sp>
        <p:nvSpPr>
          <p:cNvPr id="20" name="object 20"/>
          <p:cNvSpPr/>
          <p:nvPr/>
        </p:nvSpPr>
        <p:spPr>
          <a:xfrm>
            <a:off x="4136390" y="722630"/>
            <a:ext cx="241300" cy="7620"/>
          </a:xfrm>
          <a:custGeom>
            <a:avLst/>
            <a:gdLst/>
            <a:ahLst/>
            <a:cxnLst/>
            <a:rect l="l" t="t" r="r" b="b"/>
            <a:pathLst>
              <a:path w="241300" h="7620">
                <a:moveTo>
                  <a:pt x="241300" y="0"/>
                </a:moveTo>
                <a:lnTo>
                  <a:pt x="0" y="0"/>
                </a:lnTo>
                <a:lnTo>
                  <a:pt x="24130" y="3810"/>
                </a:lnTo>
                <a:lnTo>
                  <a:pt x="50800" y="6350"/>
                </a:lnTo>
                <a:lnTo>
                  <a:pt x="82550" y="7620"/>
                </a:lnTo>
                <a:lnTo>
                  <a:pt x="149860" y="7620"/>
                </a:lnTo>
                <a:lnTo>
                  <a:pt x="209550" y="5080"/>
                </a:lnTo>
                <a:lnTo>
                  <a:pt x="232410" y="1270"/>
                </a:lnTo>
                <a:lnTo>
                  <a:pt x="241300" y="0"/>
                </a:lnTo>
                <a:close/>
              </a:path>
            </a:pathLst>
          </a:custGeom>
          <a:solidFill>
            <a:srgbClr val="C6C6DE"/>
          </a:solidFill>
        </p:spPr>
        <p:txBody>
          <a:bodyPr wrap="square" lIns="0" tIns="0" rIns="0" bIns="0" rtlCol="0">
            <a:noAutofit/>
          </a:bodyPr>
          <a:lstStyle/>
          <a:p>
            <a:endParaRPr/>
          </a:p>
        </p:txBody>
      </p:sp>
      <p:sp>
        <p:nvSpPr>
          <p:cNvPr id="21" name="object 21"/>
          <p:cNvSpPr/>
          <p:nvPr/>
        </p:nvSpPr>
        <p:spPr>
          <a:xfrm>
            <a:off x="4324350" y="520700"/>
            <a:ext cx="13970" cy="58420"/>
          </a:xfrm>
          <a:custGeom>
            <a:avLst/>
            <a:gdLst/>
            <a:ahLst/>
            <a:cxnLst/>
            <a:rect l="l" t="t" r="r" b="b"/>
            <a:pathLst>
              <a:path w="13970" h="58420">
                <a:moveTo>
                  <a:pt x="13970" y="0"/>
                </a:moveTo>
                <a:lnTo>
                  <a:pt x="11429" y="3810"/>
                </a:lnTo>
                <a:lnTo>
                  <a:pt x="6350" y="8889"/>
                </a:lnTo>
                <a:lnTo>
                  <a:pt x="6350" y="11429"/>
                </a:lnTo>
                <a:lnTo>
                  <a:pt x="3810" y="12700"/>
                </a:lnTo>
                <a:lnTo>
                  <a:pt x="2539" y="17779"/>
                </a:lnTo>
                <a:lnTo>
                  <a:pt x="1270" y="20320"/>
                </a:lnTo>
                <a:lnTo>
                  <a:pt x="1270" y="22860"/>
                </a:lnTo>
                <a:lnTo>
                  <a:pt x="0" y="25400"/>
                </a:lnTo>
                <a:lnTo>
                  <a:pt x="0" y="35560"/>
                </a:lnTo>
                <a:lnTo>
                  <a:pt x="1270" y="38100"/>
                </a:lnTo>
                <a:lnTo>
                  <a:pt x="1270" y="41910"/>
                </a:lnTo>
                <a:lnTo>
                  <a:pt x="2539" y="45720"/>
                </a:lnTo>
                <a:lnTo>
                  <a:pt x="3810" y="48260"/>
                </a:lnTo>
                <a:lnTo>
                  <a:pt x="6350" y="50800"/>
                </a:lnTo>
                <a:lnTo>
                  <a:pt x="7620" y="53339"/>
                </a:lnTo>
                <a:lnTo>
                  <a:pt x="10160" y="55879"/>
                </a:lnTo>
                <a:lnTo>
                  <a:pt x="13970" y="58420"/>
                </a:lnTo>
                <a:lnTo>
                  <a:pt x="13970" y="0"/>
                </a:lnTo>
                <a:close/>
              </a:path>
            </a:pathLst>
          </a:custGeom>
          <a:solidFill>
            <a:srgbClr val="9696B6"/>
          </a:solidFill>
        </p:spPr>
        <p:txBody>
          <a:bodyPr wrap="square" lIns="0" tIns="0" rIns="0" bIns="0" rtlCol="0">
            <a:noAutofit/>
          </a:bodyPr>
          <a:lstStyle/>
          <a:p>
            <a:endParaRPr/>
          </a:p>
        </p:txBody>
      </p:sp>
      <p:sp>
        <p:nvSpPr>
          <p:cNvPr id="22" name="object 22"/>
          <p:cNvSpPr/>
          <p:nvPr/>
        </p:nvSpPr>
        <p:spPr>
          <a:xfrm>
            <a:off x="4338320" y="516572"/>
            <a:ext cx="13969" cy="70530"/>
          </a:xfrm>
          <a:custGeom>
            <a:avLst/>
            <a:gdLst/>
            <a:ahLst/>
            <a:cxnLst/>
            <a:rect l="l" t="t" r="r" b="b"/>
            <a:pathLst>
              <a:path w="13969" h="70530">
                <a:moveTo>
                  <a:pt x="13969" y="0"/>
                </a:moveTo>
                <a:lnTo>
                  <a:pt x="12700" y="317"/>
                </a:lnTo>
                <a:lnTo>
                  <a:pt x="5079" y="2857"/>
                </a:lnTo>
                <a:lnTo>
                  <a:pt x="2539" y="4127"/>
                </a:lnTo>
                <a:lnTo>
                  <a:pt x="0" y="4127"/>
                </a:lnTo>
                <a:lnTo>
                  <a:pt x="0" y="62547"/>
                </a:lnTo>
                <a:lnTo>
                  <a:pt x="2539" y="65087"/>
                </a:lnTo>
                <a:lnTo>
                  <a:pt x="5079" y="66357"/>
                </a:lnTo>
                <a:lnTo>
                  <a:pt x="8889" y="67627"/>
                </a:lnTo>
                <a:lnTo>
                  <a:pt x="13969" y="70530"/>
                </a:lnTo>
                <a:lnTo>
                  <a:pt x="13969" y="0"/>
                </a:lnTo>
                <a:close/>
              </a:path>
            </a:pathLst>
          </a:custGeom>
          <a:solidFill>
            <a:srgbClr val="9797B6"/>
          </a:solidFill>
        </p:spPr>
        <p:txBody>
          <a:bodyPr wrap="square" lIns="0" tIns="0" rIns="0" bIns="0" rtlCol="0">
            <a:noAutofit/>
          </a:bodyPr>
          <a:lstStyle/>
          <a:p>
            <a:endParaRPr/>
          </a:p>
        </p:txBody>
      </p:sp>
      <p:sp>
        <p:nvSpPr>
          <p:cNvPr id="23" name="object 23"/>
          <p:cNvSpPr/>
          <p:nvPr/>
        </p:nvSpPr>
        <p:spPr>
          <a:xfrm>
            <a:off x="4352290" y="514350"/>
            <a:ext cx="12700" cy="77470"/>
          </a:xfrm>
          <a:custGeom>
            <a:avLst/>
            <a:gdLst/>
            <a:ahLst/>
            <a:cxnLst/>
            <a:rect l="l" t="t" r="r" b="b"/>
            <a:pathLst>
              <a:path w="12700" h="77470">
                <a:moveTo>
                  <a:pt x="12700" y="0"/>
                </a:moveTo>
                <a:lnTo>
                  <a:pt x="11430" y="0"/>
                </a:lnTo>
                <a:lnTo>
                  <a:pt x="6350" y="1270"/>
                </a:lnTo>
                <a:lnTo>
                  <a:pt x="3810" y="1270"/>
                </a:lnTo>
                <a:lnTo>
                  <a:pt x="0" y="2222"/>
                </a:lnTo>
                <a:lnTo>
                  <a:pt x="0" y="72752"/>
                </a:lnTo>
                <a:lnTo>
                  <a:pt x="3810" y="74929"/>
                </a:lnTo>
                <a:lnTo>
                  <a:pt x="12700" y="77470"/>
                </a:lnTo>
                <a:lnTo>
                  <a:pt x="12700" y="0"/>
                </a:lnTo>
                <a:close/>
              </a:path>
            </a:pathLst>
          </a:custGeom>
          <a:solidFill>
            <a:srgbClr val="9999B7"/>
          </a:solidFill>
        </p:spPr>
        <p:txBody>
          <a:bodyPr wrap="square" lIns="0" tIns="0" rIns="0" bIns="0" rtlCol="0">
            <a:noAutofit/>
          </a:bodyPr>
          <a:lstStyle/>
          <a:p>
            <a:endParaRPr/>
          </a:p>
        </p:txBody>
      </p:sp>
      <p:sp>
        <p:nvSpPr>
          <p:cNvPr id="24" name="object 24"/>
          <p:cNvSpPr/>
          <p:nvPr/>
        </p:nvSpPr>
        <p:spPr>
          <a:xfrm>
            <a:off x="4364990" y="514350"/>
            <a:ext cx="13970" cy="82211"/>
          </a:xfrm>
          <a:custGeom>
            <a:avLst/>
            <a:gdLst/>
            <a:ahLst/>
            <a:cxnLst/>
            <a:rect l="l" t="t" r="r" b="b"/>
            <a:pathLst>
              <a:path w="13970" h="82211">
                <a:moveTo>
                  <a:pt x="3810" y="0"/>
                </a:moveTo>
                <a:lnTo>
                  <a:pt x="0" y="0"/>
                </a:lnTo>
                <a:lnTo>
                  <a:pt x="0" y="77470"/>
                </a:lnTo>
                <a:lnTo>
                  <a:pt x="10160" y="81279"/>
                </a:lnTo>
                <a:lnTo>
                  <a:pt x="13970" y="82211"/>
                </a:lnTo>
                <a:lnTo>
                  <a:pt x="13970" y="1270"/>
                </a:lnTo>
                <a:lnTo>
                  <a:pt x="10160" y="1270"/>
                </a:lnTo>
                <a:lnTo>
                  <a:pt x="3810" y="0"/>
                </a:lnTo>
                <a:close/>
              </a:path>
            </a:pathLst>
          </a:custGeom>
          <a:solidFill>
            <a:srgbClr val="9999B8"/>
          </a:solidFill>
        </p:spPr>
        <p:txBody>
          <a:bodyPr wrap="square" lIns="0" tIns="0" rIns="0" bIns="0" rtlCol="0">
            <a:noAutofit/>
          </a:bodyPr>
          <a:lstStyle/>
          <a:p>
            <a:endParaRPr/>
          </a:p>
        </p:txBody>
      </p:sp>
      <p:sp>
        <p:nvSpPr>
          <p:cNvPr id="25" name="object 25"/>
          <p:cNvSpPr/>
          <p:nvPr/>
        </p:nvSpPr>
        <p:spPr>
          <a:xfrm>
            <a:off x="4378959" y="515619"/>
            <a:ext cx="12700" cy="84045"/>
          </a:xfrm>
          <a:custGeom>
            <a:avLst/>
            <a:gdLst/>
            <a:ahLst/>
            <a:cxnLst/>
            <a:rect l="l" t="t" r="r" b="b"/>
            <a:pathLst>
              <a:path w="12700" h="84045">
                <a:moveTo>
                  <a:pt x="2539" y="0"/>
                </a:moveTo>
                <a:lnTo>
                  <a:pt x="0" y="0"/>
                </a:lnTo>
                <a:lnTo>
                  <a:pt x="0" y="80941"/>
                </a:lnTo>
                <a:lnTo>
                  <a:pt x="12700" y="84045"/>
                </a:lnTo>
                <a:lnTo>
                  <a:pt x="12700" y="923"/>
                </a:lnTo>
                <a:lnTo>
                  <a:pt x="2539" y="0"/>
                </a:lnTo>
                <a:close/>
              </a:path>
            </a:pathLst>
          </a:custGeom>
          <a:solidFill>
            <a:srgbClr val="9A9AB9"/>
          </a:solidFill>
        </p:spPr>
        <p:txBody>
          <a:bodyPr wrap="square" lIns="0" tIns="0" rIns="0" bIns="0" rtlCol="0">
            <a:noAutofit/>
          </a:bodyPr>
          <a:lstStyle/>
          <a:p>
            <a:endParaRPr/>
          </a:p>
        </p:txBody>
      </p:sp>
      <p:sp>
        <p:nvSpPr>
          <p:cNvPr id="26" name="object 26"/>
          <p:cNvSpPr/>
          <p:nvPr/>
        </p:nvSpPr>
        <p:spPr>
          <a:xfrm>
            <a:off x="4391659" y="516543"/>
            <a:ext cx="13969" cy="86537"/>
          </a:xfrm>
          <a:custGeom>
            <a:avLst/>
            <a:gdLst/>
            <a:ahLst/>
            <a:cxnLst/>
            <a:rect l="l" t="t" r="r" b="b"/>
            <a:pathLst>
              <a:path w="13969" h="86537">
                <a:moveTo>
                  <a:pt x="0" y="0"/>
                </a:moveTo>
                <a:lnTo>
                  <a:pt x="0" y="83122"/>
                </a:lnTo>
                <a:lnTo>
                  <a:pt x="13969" y="86537"/>
                </a:lnTo>
                <a:lnTo>
                  <a:pt x="13969" y="2743"/>
                </a:lnTo>
                <a:lnTo>
                  <a:pt x="3810" y="346"/>
                </a:lnTo>
                <a:lnTo>
                  <a:pt x="0" y="0"/>
                </a:lnTo>
                <a:close/>
              </a:path>
            </a:pathLst>
          </a:custGeom>
          <a:solidFill>
            <a:srgbClr val="9B9BBA"/>
          </a:solidFill>
        </p:spPr>
        <p:txBody>
          <a:bodyPr wrap="square" lIns="0" tIns="0" rIns="0" bIns="0" rtlCol="0">
            <a:noAutofit/>
          </a:bodyPr>
          <a:lstStyle/>
          <a:p>
            <a:endParaRPr/>
          </a:p>
        </p:txBody>
      </p:sp>
      <p:sp>
        <p:nvSpPr>
          <p:cNvPr id="27" name="object 27"/>
          <p:cNvSpPr/>
          <p:nvPr/>
        </p:nvSpPr>
        <p:spPr>
          <a:xfrm>
            <a:off x="4405629" y="519287"/>
            <a:ext cx="13970" cy="87208"/>
          </a:xfrm>
          <a:custGeom>
            <a:avLst/>
            <a:gdLst/>
            <a:ahLst/>
            <a:cxnLst/>
            <a:rect l="l" t="t" r="r" b="b"/>
            <a:pathLst>
              <a:path w="13970" h="87208">
                <a:moveTo>
                  <a:pt x="0" y="0"/>
                </a:moveTo>
                <a:lnTo>
                  <a:pt x="0" y="83793"/>
                </a:lnTo>
                <a:lnTo>
                  <a:pt x="13970" y="87208"/>
                </a:lnTo>
                <a:lnTo>
                  <a:pt x="13970" y="3296"/>
                </a:lnTo>
                <a:lnTo>
                  <a:pt x="0" y="0"/>
                </a:lnTo>
                <a:close/>
              </a:path>
            </a:pathLst>
          </a:custGeom>
          <a:solidFill>
            <a:srgbClr val="9C9CBB"/>
          </a:solidFill>
        </p:spPr>
        <p:txBody>
          <a:bodyPr wrap="square" lIns="0" tIns="0" rIns="0" bIns="0" rtlCol="0">
            <a:noAutofit/>
          </a:bodyPr>
          <a:lstStyle/>
          <a:p>
            <a:endParaRPr/>
          </a:p>
        </p:txBody>
      </p:sp>
      <p:sp>
        <p:nvSpPr>
          <p:cNvPr id="28" name="object 28"/>
          <p:cNvSpPr/>
          <p:nvPr/>
        </p:nvSpPr>
        <p:spPr>
          <a:xfrm>
            <a:off x="4419600" y="522583"/>
            <a:ext cx="12700" cy="87016"/>
          </a:xfrm>
          <a:custGeom>
            <a:avLst/>
            <a:gdLst/>
            <a:ahLst/>
            <a:cxnLst/>
            <a:rect l="l" t="t" r="r" b="b"/>
            <a:pathLst>
              <a:path w="12700" h="87016">
                <a:moveTo>
                  <a:pt x="0" y="0"/>
                </a:moveTo>
                <a:lnTo>
                  <a:pt x="0" y="83911"/>
                </a:lnTo>
                <a:lnTo>
                  <a:pt x="12700" y="87016"/>
                </a:lnTo>
                <a:lnTo>
                  <a:pt x="12700" y="2996"/>
                </a:lnTo>
                <a:lnTo>
                  <a:pt x="0" y="0"/>
                </a:lnTo>
                <a:close/>
              </a:path>
            </a:pathLst>
          </a:custGeom>
          <a:solidFill>
            <a:srgbClr val="9D9DBB"/>
          </a:solidFill>
        </p:spPr>
        <p:txBody>
          <a:bodyPr wrap="square" lIns="0" tIns="0" rIns="0" bIns="0" rtlCol="0">
            <a:noAutofit/>
          </a:bodyPr>
          <a:lstStyle/>
          <a:p>
            <a:endParaRPr/>
          </a:p>
        </p:txBody>
      </p:sp>
      <p:sp>
        <p:nvSpPr>
          <p:cNvPr id="29" name="object 29"/>
          <p:cNvSpPr/>
          <p:nvPr/>
        </p:nvSpPr>
        <p:spPr>
          <a:xfrm>
            <a:off x="4432300" y="525580"/>
            <a:ext cx="13970" cy="88288"/>
          </a:xfrm>
          <a:custGeom>
            <a:avLst/>
            <a:gdLst/>
            <a:ahLst/>
            <a:cxnLst/>
            <a:rect l="l" t="t" r="r" b="b"/>
            <a:pathLst>
              <a:path w="13970" h="88288">
                <a:moveTo>
                  <a:pt x="0" y="0"/>
                </a:moveTo>
                <a:lnTo>
                  <a:pt x="0" y="84019"/>
                </a:lnTo>
                <a:lnTo>
                  <a:pt x="13970" y="88288"/>
                </a:lnTo>
                <a:lnTo>
                  <a:pt x="13970" y="3296"/>
                </a:lnTo>
                <a:lnTo>
                  <a:pt x="0" y="0"/>
                </a:lnTo>
                <a:close/>
              </a:path>
            </a:pathLst>
          </a:custGeom>
          <a:solidFill>
            <a:srgbClr val="9E9EBC"/>
          </a:solidFill>
        </p:spPr>
        <p:txBody>
          <a:bodyPr wrap="square" lIns="0" tIns="0" rIns="0" bIns="0" rtlCol="0">
            <a:noAutofit/>
          </a:bodyPr>
          <a:lstStyle/>
          <a:p>
            <a:endParaRPr/>
          </a:p>
        </p:txBody>
      </p:sp>
      <p:sp>
        <p:nvSpPr>
          <p:cNvPr id="30" name="object 30"/>
          <p:cNvSpPr/>
          <p:nvPr/>
        </p:nvSpPr>
        <p:spPr>
          <a:xfrm>
            <a:off x="4446270" y="528876"/>
            <a:ext cx="13969" cy="89260"/>
          </a:xfrm>
          <a:custGeom>
            <a:avLst/>
            <a:gdLst/>
            <a:ahLst/>
            <a:cxnLst/>
            <a:rect l="l" t="t" r="r" b="b"/>
            <a:pathLst>
              <a:path w="13969" h="89260">
                <a:moveTo>
                  <a:pt x="0" y="0"/>
                </a:moveTo>
                <a:lnTo>
                  <a:pt x="0" y="84992"/>
                </a:lnTo>
                <a:lnTo>
                  <a:pt x="13969" y="89260"/>
                </a:lnTo>
                <a:lnTo>
                  <a:pt x="13969" y="3296"/>
                </a:lnTo>
                <a:lnTo>
                  <a:pt x="0" y="0"/>
                </a:lnTo>
                <a:close/>
              </a:path>
            </a:pathLst>
          </a:custGeom>
          <a:solidFill>
            <a:srgbClr val="9F9FBD"/>
          </a:solidFill>
        </p:spPr>
        <p:txBody>
          <a:bodyPr wrap="square" lIns="0" tIns="0" rIns="0" bIns="0" rtlCol="0">
            <a:noAutofit/>
          </a:bodyPr>
          <a:lstStyle/>
          <a:p>
            <a:endParaRPr/>
          </a:p>
        </p:txBody>
      </p:sp>
      <p:sp>
        <p:nvSpPr>
          <p:cNvPr id="31" name="object 31"/>
          <p:cNvSpPr/>
          <p:nvPr/>
        </p:nvSpPr>
        <p:spPr>
          <a:xfrm>
            <a:off x="4460240" y="532172"/>
            <a:ext cx="12700" cy="89844"/>
          </a:xfrm>
          <a:custGeom>
            <a:avLst/>
            <a:gdLst/>
            <a:ahLst/>
            <a:cxnLst/>
            <a:rect l="l" t="t" r="r" b="b"/>
            <a:pathLst>
              <a:path w="12700" h="89844">
                <a:moveTo>
                  <a:pt x="0" y="0"/>
                </a:moveTo>
                <a:lnTo>
                  <a:pt x="0" y="85964"/>
                </a:lnTo>
                <a:lnTo>
                  <a:pt x="12700" y="89844"/>
                </a:lnTo>
                <a:lnTo>
                  <a:pt x="12700" y="2996"/>
                </a:lnTo>
                <a:lnTo>
                  <a:pt x="0" y="0"/>
                </a:lnTo>
                <a:close/>
              </a:path>
            </a:pathLst>
          </a:custGeom>
          <a:solidFill>
            <a:srgbClr val="A0A0BE"/>
          </a:solidFill>
        </p:spPr>
        <p:txBody>
          <a:bodyPr wrap="square" lIns="0" tIns="0" rIns="0" bIns="0" rtlCol="0">
            <a:noAutofit/>
          </a:bodyPr>
          <a:lstStyle/>
          <a:p>
            <a:endParaRPr/>
          </a:p>
        </p:txBody>
      </p:sp>
      <p:sp>
        <p:nvSpPr>
          <p:cNvPr id="32" name="object 32"/>
          <p:cNvSpPr/>
          <p:nvPr/>
        </p:nvSpPr>
        <p:spPr>
          <a:xfrm>
            <a:off x="4472940" y="535169"/>
            <a:ext cx="13970" cy="91116"/>
          </a:xfrm>
          <a:custGeom>
            <a:avLst/>
            <a:gdLst/>
            <a:ahLst/>
            <a:cxnLst/>
            <a:rect l="l" t="t" r="r" b="b"/>
            <a:pathLst>
              <a:path w="13970" h="91116">
                <a:moveTo>
                  <a:pt x="0" y="0"/>
                </a:moveTo>
                <a:lnTo>
                  <a:pt x="0" y="86848"/>
                </a:lnTo>
                <a:lnTo>
                  <a:pt x="13970" y="91116"/>
                </a:lnTo>
                <a:lnTo>
                  <a:pt x="13970" y="3296"/>
                </a:lnTo>
                <a:lnTo>
                  <a:pt x="0" y="0"/>
                </a:lnTo>
                <a:close/>
              </a:path>
            </a:pathLst>
          </a:custGeom>
          <a:solidFill>
            <a:srgbClr val="A1A1BF"/>
          </a:solidFill>
        </p:spPr>
        <p:txBody>
          <a:bodyPr wrap="square" lIns="0" tIns="0" rIns="0" bIns="0" rtlCol="0">
            <a:noAutofit/>
          </a:bodyPr>
          <a:lstStyle/>
          <a:p>
            <a:endParaRPr/>
          </a:p>
        </p:txBody>
      </p:sp>
      <p:sp>
        <p:nvSpPr>
          <p:cNvPr id="33" name="object 33"/>
          <p:cNvSpPr/>
          <p:nvPr/>
        </p:nvSpPr>
        <p:spPr>
          <a:xfrm>
            <a:off x="4486909" y="538465"/>
            <a:ext cx="12700" cy="91701"/>
          </a:xfrm>
          <a:custGeom>
            <a:avLst/>
            <a:gdLst/>
            <a:ahLst/>
            <a:cxnLst/>
            <a:rect l="l" t="t" r="r" b="b"/>
            <a:pathLst>
              <a:path w="12700" h="91701">
                <a:moveTo>
                  <a:pt x="0" y="0"/>
                </a:moveTo>
                <a:lnTo>
                  <a:pt x="0" y="87820"/>
                </a:lnTo>
                <a:lnTo>
                  <a:pt x="12700" y="91701"/>
                </a:lnTo>
                <a:lnTo>
                  <a:pt x="12700" y="2996"/>
                </a:lnTo>
                <a:lnTo>
                  <a:pt x="0" y="0"/>
                </a:lnTo>
                <a:close/>
              </a:path>
            </a:pathLst>
          </a:custGeom>
          <a:solidFill>
            <a:srgbClr val="A2A2C0"/>
          </a:solidFill>
        </p:spPr>
        <p:txBody>
          <a:bodyPr wrap="square" lIns="0" tIns="0" rIns="0" bIns="0" rtlCol="0">
            <a:noAutofit/>
          </a:bodyPr>
          <a:lstStyle/>
          <a:p>
            <a:endParaRPr/>
          </a:p>
        </p:txBody>
      </p:sp>
      <p:sp>
        <p:nvSpPr>
          <p:cNvPr id="34" name="object 34"/>
          <p:cNvSpPr/>
          <p:nvPr/>
        </p:nvSpPr>
        <p:spPr>
          <a:xfrm>
            <a:off x="4499609" y="541462"/>
            <a:ext cx="13969" cy="92973"/>
          </a:xfrm>
          <a:custGeom>
            <a:avLst/>
            <a:gdLst/>
            <a:ahLst/>
            <a:cxnLst/>
            <a:rect l="l" t="t" r="r" b="b"/>
            <a:pathLst>
              <a:path w="13969" h="92973">
                <a:moveTo>
                  <a:pt x="0" y="0"/>
                </a:moveTo>
                <a:lnTo>
                  <a:pt x="0" y="88704"/>
                </a:lnTo>
                <a:lnTo>
                  <a:pt x="13969" y="92973"/>
                </a:lnTo>
                <a:lnTo>
                  <a:pt x="13969" y="3442"/>
                </a:lnTo>
                <a:lnTo>
                  <a:pt x="8889" y="2097"/>
                </a:lnTo>
                <a:lnTo>
                  <a:pt x="0" y="0"/>
                </a:lnTo>
                <a:close/>
              </a:path>
            </a:pathLst>
          </a:custGeom>
          <a:solidFill>
            <a:srgbClr val="A3A3C1"/>
          </a:solidFill>
        </p:spPr>
        <p:txBody>
          <a:bodyPr wrap="square" lIns="0" tIns="0" rIns="0" bIns="0" rtlCol="0">
            <a:noAutofit/>
          </a:bodyPr>
          <a:lstStyle/>
          <a:p>
            <a:endParaRPr/>
          </a:p>
        </p:txBody>
      </p:sp>
      <p:sp>
        <p:nvSpPr>
          <p:cNvPr id="35" name="object 35"/>
          <p:cNvSpPr/>
          <p:nvPr/>
        </p:nvSpPr>
        <p:spPr>
          <a:xfrm>
            <a:off x="4513579" y="544904"/>
            <a:ext cx="13970" cy="93698"/>
          </a:xfrm>
          <a:custGeom>
            <a:avLst/>
            <a:gdLst/>
            <a:ahLst/>
            <a:cxnLst/>
            <a:rect l="l" t="t" r="r" b="b"/>
            <a:pathLst>
              <a:path w="13970" h="93698">
                <a:moveTo>
                  <a:pt x="0" y="0"/>
                </a:moveTo>
                <a:lnTo>
                  <a:pt x="0" y="89530"/>
                </a:lnTo>
                <a:lnTo>
                  <a:pt x="10160" y="92635"/>
                </a:lnTo>
                <a:lnTo>
                  <a:pt x="13970" y="93698"/>
                </a:lnTo>
                <a:lnTo>
                  <a:pt x="13970" y="3697"/>
                </a:lnTo>
                <a:lnTo>
                  <a:pt x="0" y="0"/>
                </a:lnTo>
                <a:close/>
              </a:path>
            </a:pathLst>
          </a:custGeom>
          <a:solidFill>
            <a:srgbClr val="A4A4C1"/>
          </a:solidFill>
        </p:spPr>
        <p:txBody>
          <a:bodyPr wrap="square" lIns="0" tIns="0" rIns="0" bIns="0" rtlCol="0">
            <a:noAutofit/>
          </a:bodyPr>
          <a:lstStyle/>
          <a:p>
            <a:endParaRPr/>
          </a:p>
        </p:txBody>
      </p:sp>
      <p:sp>
        <p:nvSpPr>
          <p:cNvPr id="36" name="object 36"/>
          <p:cNvSpPr/>
          <p:nvPr/>
        </p:nvSpPr>
        <p:spPr>
          <a:xfrm>
            <a:off x="4527550" y="548602"/>
            <a:ext cx="12700" cy="93544"/>
          </a:xfrm>
          <a:custGeom>
            <a:avLst/>
            <a:gdLst/>
            <a:ahLst/>
            <a:cxnLst/>
            <a:rect l="l" t="t" r="r" b="b"/>
            <a:pathLst>
              <a:path w="12700" h="93544">
                <a:moveTo>
                  <a:pt x="0" y="0"/>
                </a:moveTo>
                <a:lnTo>
                  <a:pt x="0" y="90000"/>
                </a:lnTo>
                <a:lnTo>
                  <a:pt x="12700" y="93544"/>
                </a:lnTo>
                <a:lnTo>
                  <a:pt x="12700" y="3361"/>
                </a:lnTo>
                <a:lnTo>
                  <a:pt x="0" y="0"/>
                </a:lnTo>
                <a:close/>
              </a:path>
            </a:pathLst>
          </a:custGeom>
          <a:solidFill>
            <a:srgbClr val="A5A5C2"/>
          </a:solidFill>
        </p:spPr>
        <p:txBody>
          <a:bodyPr wrap="square" lIns="0" tIns="0" rIns="0" bIns="0" rtlCol="0">
            <a:noAutofit/>
          </a:bodyPr>
          <a:lstStyle/>
          <a:p>
            <a:endParaRPr/>
          </a:p>
        </p:txBody>
      </p:sp>
      <p:sp>
        <p:nvSpPr>
          <p:cNvPr id="37" name="object 37"/>
          <p:cNvSpPr/>
          <p:nvPr/>
        </p:nvSpPr>
        <p:spPr>
          <a:xfrm>
            <a:off x="4540250" y="551964"/>
            <a:ext cx="13970" cy="94081"/>
          </a:xfrm>
          <a:custGeom>
            <a:avLst/>
            <a:gdLst/>
            <a:ahLst/>
            <a:cxnLst/>
            <a:rect l="l" t="t" r="r" b="b"/>
            <a:pathLst>
              <a:path w="13970" h="94081">
                <a:moveTo>
                  <a:pt x="0" y="0"/>
                </a:moveTo>
                <a:lnTo>
                  <a:pt x="0" y="90183"/>
                </a:lnTo>
                <a:lnTo>
                  <a:pt x="13970" y="94081"/>
                </a:lnTo>
                <a:lnTo>
                  <a:pt x="13970" y="3741"/>
                </a:lnTo>
                <a:lnTo>
                  <a:pt x="11429" y="3025"/>
                </a:lnTo>
                <a:lnTo>
                  <a:pt x="0" y="0"/>
                </a:lnTo>
                <a:close/>
              </a:path>
            </a:pathLst>
          </a:custGeom>
          <a:solidFill>
            <a:srgbClr val="A6A6C3"/>
          </a:solidFill>
        </p:spPr>
        <p:txBody>
          <a:bodyPr wrap="square" lIns="0" tIns="0" rIns="0" bIns="0" rtlCol="0">
            <a:noAutofit/>
          </a:bodyPr>
          <a:lstStyle/>
          <a:p>
            <a:endParaRPr/>
          </a:p>
        </p:txBody>
      </p:sp>
      <p:sp>
        <p:nvSpPr>
          <p:cNvPr id="38" name="object 38"/>
          <p:cNvSpPr/>
          <p:nvPr/>
        </p:nvSpPr>
        <p:spPr>
          <a:xfrm>
            <a:off x="4554220" y="555706"/>
            <a:ext cx="13969" cy="94238"/>
          </a:xfrm>
          <a:custGeom>
            <a:avLst/>
            <a:gdLst/>
            <a:ahLst/>
            <a:cxnLst/>
            <a:rect l="l" t="t" r="r" b="b"/>
            <a:pathLst>
              <a:path w="13969" h="94238">
                <a:moveTo>
                  <a:pt x="0" y="0"/>
                </a:moveTo>
                <a:lnTo>
                  <a:pt x="0" y="90339"/>
                </a:lnTo>
                <a:lnTo>
                  <a:pt x="13969" y="94238"/>
                </a:lnTo>
                <a:lnTo>
                  <a:pt x="13969" y="3940"/>
                </a:lnTo>
                <a:lnTo>
                  <a:pt x="0" y="0"/>
                </a:lnTo>
                <a:close/>
              </a:path>
            </a:pathLst>
          </a:custGeom>
          <a:solidFill>
            <a:srgbClr val="A7A7C4"/>
          </a:solidFill>
        </p:spPr>
        <p:txBody>
          <a:bodyPr wrap="square" lIns="0" tIns="0" rIns="0" bIns="0" rtlCol="0">
            <a:noAutofit/>
          </a:bodyPr>
          <a:lstStyle/>
          <a:p>
            <a:endParaRPr/>
          </a:p>
        </p:txBody>
      </p:sp>
      <p:sp>
        <p:nvSpPr>
          <p:cNvPr id="39" name="object 39"/>
          <p:cNvSpPr/>
          <p:nvPr/>
        </p:nvSpPr>
        <p:spPr>
          <a:xfrm>
            <a:off x="4568190" y="559646"/>
            <a:ext cx="12700" cy="93617"/>
          </a:xfrm>
          <a:custGeom>
            <a:avLst/>
            <a:gdLst/>
            <a:ahLst/>
            <a:cxnLst/>
            <a:rect l="l" t="t" r="r" b="b"/>
            <a:pathLst>
              <a:path w="12700" h="93617">
                <a:moveTo>
                  <a:pt x="0" y="0"/>
                </a:moveTo>
                <a:lnTo>
                  <a:pt x="0" y="90297"/>
                </a:lnTo>
                <a:lnTo>
                  <a:pt x="10160" y="93133"/>
                </a:lnTo>
                <a:lnTo>
                  <a:pt x="12700" y="93617"/>
                </a:lnTo>
                <a:lnTo>
                  <a:pt x="12700" y="3582"/>
                </a:lnTo>
                <a:lnTo>
                  <a:pt x="0" y="0"/>
                </a:lnTo>
                <a:close/>
              </a:path>
            </a:pathLst>
          </a:custGeom>
          <a:solidFill>
            <a:srgbClr val="A8A8C5"/>
          </a:solidFill>
        </p:spPr>
        <p:txBody>
          <a:bodyPr wrap="square" lIns="0" tIns="0" rIns="0" bIns="0" rtlCol="0">
            <a:noAutofit/>
          </a:bodyPr>
          <a:lstStyle/>
          <a:p>
            <a:endParaRPr/>
          </a:p>
        </p:txBody>
      </p:sp>
      <p:sp>
        <p:nvSpPr>
          <p:cNvPr id="40" name="object 40"/>
          <p:cNvSpPr/>
          <p:nvPr/>
        </p:nvSpPr>
        <p:spPr>
          <a:xfrm>
            <a:off x="4580890" y="563228"/>
            <a:ext cx="13970" cy="92696"/>
          </a:xfrm>
          <a:custGeom>
            <a:avLst/>
            <a:gdLst/>
            <a:ahLst/>
            <a:cxnLst/>
            <a:rect l="l" t="t" r="r" b="b"/>
            <a:pathLst>
              <a:path w="13970" h="92696">
                <a:moveTo>
                  <a:pt x="0" y="0"/>
                </a:moveTo>
                <a:lnTo>
                  <a:pt x="0" y="90035"/>
                </a:lnTo>
                <a:lnTo>
                  <a:pt x="13970" y="92696"/>
                </a:lnTo>
                <a:lnTo>
                  <a:pt x="13970" y="3940"/>
                </a:lnTo>
                <a:lnTo>
                  <a:pt x="0" y="0"/>
                </a:lnTo>
                <a:close/>
              </a:path>
            </a:pathLst>
          </a:custGeom>
          <a:solidFill>
            <a:srgbClr val="A9A9C6"/>
          </a:solidFill>
        </p:spPr>
        <p:txBody>
          <a:bodyPr wrap="square" lIns="0" tIns="0" rIns="0" bIns="0" rtlCol="0">
            <a:noAutofit/>
          </a:bodyPr>
          <a:lstStyle/>
          <a:p>
            <a:endParaRPr/>
          </a:p>
        </p:txBody>
      </p:sp>
      <p:sp>
        <p:nvSpPr>
          <p:cNvPr id="41" name="object 41"/>
          <p:cNvSpPr/>
          <p:nvPr/>
        </p:nvSpPr>
        <p:spPr>
          <a:xfrm>
            <a:off x="4594859" y="567168"/>
            <a:ext cx="12700" cy="91174"/>
          </a:xfrm>
          <a:custGeom>
            <a:avLst/>
            <a:gdLst/>
            <a:ahLst/>
            <a:cxnLst/>
            <a:rect l="l" t="t" r="r" b="b"/>
            <a:pathLst>
              <a:path w="12700" h="91174">
                <a:moveTo>
                  <a:pt x="0" y="0"/>
                </a:moveTo>
                <a:lnTo>
                  <a:pt x="0" y="88755"/>
                </a:lnTo>
                <a:lnTo>
                  <a:pt x="12700" y="91174"/>
                </a:lnTo>
                <a:lnTo>
                  <a:pt x="12700" y="3339"/>
                </a:lnTo>
                <a:lnTo>
                  <a:pt x="6350" y="1791"/>
                </a:lnTo>
                <a:lnTo>
                  <a:pt x="0" y="0"/>
                </a:lnTo>
                <a:close/>
              </a:path>
            </a:pathLst>
          </a:custGeom>
          <a:solidFill>
            <a:srgbClr val="AAAAC7"/>
          </a:solidFill>
        </p:spPr>
        <p:txBody>
          <a:bodyPr wrap="square" lIns="0" tIns="0" rIns="0" bIns="0" rtlCol="0">
            <a:noAutofit/>
          </a:bodyPr>
          <a:lstStyle/>
          <a:p>
            <a:endParaRPr/>
          </a:p>
        </p:txBody>
      </p:sp>
      <p:sp>
        <p:nvSpPr>
          <p:cNvPr id="42" name="object 42"/>
          <p:cNvSpPr/>
          <p:nvPr/>
        </p:nvSpPr>
        <p:spPr>
          <a:xfrm>
            <a:off x="4607559" y="570508"/>
            <a:ext cx="13969" cy="90495"/>
          </a:xfrm>
          <a:custGeom>
            <a:avLst/>
            <a:gdLst/>
            <a:ahLst/>
            <a:cxnLst/>
            <a:rect l="l" t="t" r="r" b="b"/>
            <a:pathLst>
              <a:path w="13969" h="90495">
                <a:moveTo>
                  <a:pt x="0" y="0"/>
                </a:moveTo>
                <a:lnTo>
                  <a:pt x="0" y="87835"/>
                </a:lnTo>
                <a:lnTo>
                  <a:pt x="13969" y="90495"/>
                </a:lnTo>
                <a:lnTo>
                  <a:pt x="13969" y="3407"/>
                </a:lnTo>
                <a:lnTo>
                  <a:pt x="0" y="0"/>
                </a:lnTo>
                <a:close/>
              </a:path>
            </a:pathLst>
          </a:custGeom>
          <a:solidFill>
            <a:srgbClr val="ABABC7"/>
          </a:solidFill>
        </p:spPr>
        <p:txBody>
          <a:bodyPr wrap="square" lIns="0" tIns="0" rIns="0" bIns="0" rtlCol="0">
            <a:noAutofit/>
          </a:bodyPr>
          <a:lstStyle/>
          <a:p>
            <a:endParaRPr/>
          </a:p>
        </p:txBody>
      </p:sp>
      <p:sp>
        <p:nvSpPr>
          <p:cNvPr id="43" name="object 43"/>
          <p:cNvSpPr/>
          <p:nvPr/>
        </p:nvSpPr>
        <p:spPr>
          <a:xfrm>
            <a:off x="4621529" y="573916"/>
            <a:ext cx="13970" cy="89404"/>
          </a:xfrm>
          <a:custGeom>
            <a:avLst/>
            <a:gdLst/>
            <a:ahLst/>
            <a:cxnLst/>
            <a:rect l="l" t="t" r="r" b="b"/>
            <a:pathLst>
              <a:path w="13970" h="89404">
                <a:moveTo>
                  <a:pt x="0" y="0"/>
                </a:moveTo>
                <a:lnTo>
                  <a:pt x="0" y="87088"/>
                </a:lnTo>
                <a:lnTo>
                  <a:pt x="10160" y="89023"/>
                </a:lnTo>
                <a:lnTo>
                  <a:pt x="13970" y="89404"/>
                </a:lnTo>
                <a:lnTo>
                  <a:pt x="13970" y="3407"/>
                </a:lnTo>
                <a:lnTo>
                  <a:pt x="0" y="0"/>
                </a:lnTo>
                <a:close/>
              </a:path>
            </a:pathLst>
          </a:custGeom>
          <a:solidFill>
            <a:srgbClr val="ACACC8"/>
          </a:solidFill>
        </p:spPr>
        <p:txBody>
          <a:bodyPr wrap="square" lIns="0" tIns="0" rIns="0" bIns="0" rtlCol="0">
            <a:noAutofit/>
          </a:bodyPr>
          <a:lstStyle/>
          <a:p>
            <a:endParaRPr/>
          </a:p>
        </p:txBody>
      </p:sp>
      <p:sp>
        <p:nvSpPr>
          <p:cNvPr id="44" name="object 44"/>
          <p:cNvSpPr/>
          <p:nvPr/>
        </p:nvSpPr>
        <p:spPr>
          <a:xfrm>
            <a:off x="4635500" y="577323"/>
            <a:ext cx="12700" cy="87267"/>
          </a:xfrm>
          <a:custGeom>
            <a:avLst/>
            <a:gdLst/>
            <a:ahLst/>
            <a:cxnLst/>
            <a:rect l="l" t="t" r="r" b="b"/>
            <a:pathLst>
              <a:path w="12700" h="87267">
                <a:moveTo>
                  <a:pt x="0" y="0"/>
                </a:moveTo>
                <a:lnTo>
                  <a:pt x="0" y="85997"/>
                </a:lnTo>
                <a:lnTo>
                  <a:pt x="12700" y="87267"/>
                </a:lnTo>
                <a:lnTo>
                  <a:pt x="12700" y="3097"/>
                </a:lnTo>
                <a:lnTo>
                  <a:pt x="0" y="0"/>
                </a:lnTo>
                <a:close/>
              </a:path>
            </a:pathLst>
          </a:custGeom>
          <a:solidFill>
            <a:srgbClr val="ADADC9"/>
          </a:solidFill>
        </p:spPr>
        <p:txBody>
          <a:bodyPr wrap="square" lIns="0" tIns="0" rIns="0" bIns="0" rtlCol="0">
            <a:noAutofit/>
          </a:bodyPr>
          <a:lstStyle/>
          <a:p>
            <a:endParaRPr/>
          </a:p>
        </p:txBody>
      </p:sp>
      <p:sp>
        <p:nvSpPr>
          <p:cNvPr id="45" name="object 45"/>
          <p:cNvSpPr/>
          <p:nvPr/>
        </p:nvSpPr>
        <p:spPr>
          <a:xfrm>
            <a:off x="4648200" y="580420"/>
            <a:ext cx="13970" cy="85567"/>
          </a:xfrm>
          <a:custGeom>
            <a:avLst/>
            <a:gdLst/>
            <a:ahLst/>
            <a:cxnLst/>
            <a:rect l="l" t="t" r="r" b="b"/>
            <a:pathLst>
              <a:path w="13970" h="85567">
                <a:moveTo>
                  <a:pt x="0" y="0"/>
                </a:moveTo>
                <a:lnTo>
                  <a:pt x="0" y="84170"/>
                </a:lnTo>
                <a:lnTo>
                  <a:pt x="13970" y="85567"/>
                </a:lnTo>
                <a:lnTo>
                  <a:pt x="13970" y="2855"/>
                </a:lnTo>
                <a:lnTo>
                  <a:pt x="5079" y="1239"/>
                </a:lnTo>
                <a:lnTo>
                  <a:pt x="0" y="0"/>
                </a:lnTo>
                <a:close/>
              </a:path>
            </a:pathLst>
          </a:custGeom>
          <a:solidFill>
            <a:srgbClr val="AEAECA"/>
          </a:solidFill>
        </p:spPr>
        <p:txBody>
          <a:bodyPr wrap="square" lIns="0" tIns="0" rIns="0" bIns="0" rtlCol="0">
            <a:noAutofit/>
          </a:bodyPr>
          <a:lstStyle/>
          <a:p>
            <a:endParaRPr/>
          </a:p>
        </p:txBody>
      </p:sp>
      <p:sp>
        <p:nvSpPr>
          <p:cNvPr id="46" name="object 46"/>
          <p:cNvSpPr/>
          <p:nvPr/>
        </p:nvSpPr>
        <p:spPr>
          <a:xfrm>
            <a:off x="4662170" y="583276"/>
            <a:ext cx="13969" cy="84108"/>
          </a:xfrm>
          <a:custGeom>
            <a:avLst/>
            <a:gdLst/>
            <a:ahLst/>
            <a:cxnLst/>
            <a:rect l="l" t="t" r="r" b="b"/>
            <a:pathLst>
              <a:path w="13969" h="84108">
                <a:moveTo>
                  <a:pt x="0" y="0"/>
                </a:moveTo>
                <a:lnTo>
                  <a:pt x="0" y="82711"/>
                </a:lnTo>
                <a:lnTo>
                  <a:pt x="13969" y="84108"/>
                </a:lnTo>
                <a:lnTo>
                  <a:pt x="13969" y="2539"/>
                </a:lnTo>
                <a:lnTo>
                  <a:pt x="0" y="0"/>
                </a:lnTo>
                <a:close/>
              </a:path>
            </a:pathLst>
          </a:custGeom>
          <a:solidFill>
            <a:srgbClr val="AFAFCC"/>
          </a:solidFill>
        </p:spPr>
        <p:txBody>
          <a:bodyPr wrap="square" lIns="0" tIns="0" rIns="0" bIns="0" rtlCol="0">
            <a:noAutofit/>
          </a:bodyPr>
          <a:lstStyle/>
          <a:p>
            <a:endParaRPr/>
          </a:p>
        </p:txBody>
      </p:sp>
      <p:sp>
        <p:nvSpPr>
          <p:cNvPr id="47" name="object 47"/>
          <p:cNvSpPr/>
          <p:nvPr/>
        </p:nvSpPr>
        <p:spPr>
          <a:xfrm>
            <a:off x="4676140" y="585816"/>
            <a:ext cx="12700" cy="82646"/>
          </a:xfrm>
          <a:custGeom>
            <a:avLst/>
            <a:gdLst/>
            <a:ahLst/>
            <a:cxnLst/>
            <a:rect l="l" t="t" r="r" b="b"/>
            <a:pathLst>
              <a:path w="12700" h="82646">
                <a:moveTo>
                  <a:pt x="0" y="0"/>
                </a:moveTo>
                <a:lnTo>
                  <a:pt x="0" y="81568"/>
                </a:lnTo>
                <a:lnTo>
                  <a:pt x="6350" y="82203"/>
                </a:lnTo>
                <a:lnTo>
                  <a:pt x="12700" y="82646"/>
                </a:lnTo>
                <a:lnTo>
                  <a:pt x="12700" y="2012"/>
                </a:lnTo>
                <a:lnTo>
                  <a:pt x="5080" y="923"/>
                </a:lnTo>
                <a:lnTo>
                  <a:pt x="0" y="0"/>
                </a:lnTo>
                <a:close/>
              </a:path>
            </a:pathLst>
          </a:custGeom>
          <a:solidFill>
            <a:srgbClr val="B0B0CC"/>
          </a:solidFill>
        </p:spPr>
        <p:txBody>
          <a:bodyPr wrap="square" lIns="0" tIns="0" rIns="0" bIns="0" rtlCol="0">
            <a:noAutofit/>
          </a:bodyPr>
          <a:lstStyle/>
          <a:p>
            <a:endParaRPr/>
          </a:p>
        </p:txBody>
      </p:sp>
      <p:sp>
        <p:nvSpPr>
          <p:cNvPr id="48" name="object 48"/>
          <p:cNvSpPr/>
          <p:nvPr/>
        </p:nvSpPr>
        <p:spPr>
          <a:xfrm>
            <a:off x="4688840" y="587828"/>
            <a:ext cx="13970" cy="81609"/>
          </a:xfrm>
          <a:custGeom>
            <a:avLst/>
            <a:gdLst/>
            <a:ahLst/>
            <a:cxnLst/>
            <a:rect l="l" t="t" r="r" b="b"/>
            <a:pathLst>
              <a:path w="13970" h="81609">
                <a:moveTo>
                  <a:pt x="0" y="0"/>
                </a:moveTo>
                <a:lnTo>
                  <a:pt x="0" y="80634"/>
                </a:lnTo>
                <a:lnTo>
                  <a:pt x="13970" y="81609"/>
                </a:lnTo>
                <a:lnTo>
                  <a:pt x="13970" y="1995"/>
                </a:lnTo>
                <a:lnTo>
                  <a:pt x="0" y="0"/>
                </a:lnTo>
                <a:close/>
              </a:path>
            </a:pathLst>
          </a:custGeom>
          <a:solidFill>
            <a:srgbClr val="B1B1CC"/>
          </a:solidFill>
        </p:spPr>
        <p:txBody>
          <a:bodyPr wrap="square" lIns="0" tIns="0" rIns="0" bIns="0" rtlCol="0">
            <a:noAutofit/>
          </a:bodyPr>
          <a:lstStyle/>
          <a:p>
            <a:endParaRPr/>
          </a:p>
        </p:txBody>
      </p:sp>
      <p:sp>
        <p:nvSpPr>
          <p:cNvPr id="49" name="object 49"/>
          <p:cNvSpPr/>
          <p:nvPr/>
        </p:nvSpPr>
        <p:spPr>
          <a:xfrm>
            <a:off x="4702809" y="589824"/>
            <a:ext cx="12700" cy="80499"/>
          </a:xfrm>
          <a:custGeom>
            <a:avLst/>
            <a:gdLst/>
            <a:ahLst/>
            <a:cxnLst/>
            <a:rect l="l" t="t" r="r" b="b"/>
            <a:pathLst>
              <a:path w="12700" h="80499">
                <a:moveTo>
                  <a:pt x="0" y="0"/>
                </a:moveTo>
                <a:lnTo>
                  <a:pt x="0" y="79613"/>
                </a:lnTo>
                <a:lnTo>
                  <a:pt x="12700" y="80499"/>
                </a:lnTo>
                <a:lnTo>
                  <a:pt x="12700" y="1388"/>
                </a:lnTo>
                <a:lnTo>
                  <a:pt x="5079" y="725"/>
                </a:lnTo>
                <a:lnTo>
                  <a:pt x="0" y="0"/>
                </a:lnTo>
                <a:close/>
              </a:path>
            </a:pathLst>
          </a:custGeom>
          <a:solidFill>
            <a:srgbClr val="B2B2CD"/>
          </a:solidFill>
        </p:spPr>
        <p:txBody>
          <a:bodyPr wrap="square" lIns="0" tIns="0" rIns="0" bIns="0" rtlCol="0">
            <a:noAutofit/>
          </a:bodyPr>
          <a:lstStyle/>
          <a:p>
            <a:endParaRPr/>
          </a:p>
        </p:txBody>
      </p:sp>
      <p:sp>
        <p:nvSpPr>
          <p:cNvPr id="50" name="object 50"/>
          <p:cNvSpPr/>
          <p:nvPr/>
        </p:nvSpPr>
        <p:spPr>
          <a:xfrm>
            <a:off x="4722495" y="591212"/>
            <a:ext cx="0" cy="80085"/>
          </a:xfrm>
          <a:custGeom>
            <a:avLst/>
            <a:gdLst/>
            <a:ahLst/>
            <a:cxnLst/>
            <a:rect l="l" t="t" r="r" b="b"/>
            <a:pathLst>
              <a:path h="80085">
                <a:moveTo>
                  <a:pt x="0" y="0"/>
                </a:moveTo>
                <a:lnTo>
                  <a:pt x="0" y="80085"/>
                </a:lnTo>
              </a:path>
            </a:pathLst>
          </a:custGeom>
          <a:ln w="15239">
            <a:solidFill>
              <a:srgbClr val="B3B3CE"/>
            </a:solidFill>
          </a:ln>
        </p:spPr>
        <p:txBody>
          <a:bodyPr wrap="square" lIns="0" tIns="0" rIns="0" bIns="0" rtlCol="0">
            <a:noAutofit/>
          </a:bodyPr>
          <a:lstStyle/>
          <a:p>
            <a:endParaRPr/>
          </a:p>
        </p:txBody>
      </p:sp>
      <p:sp>
        <p:nvSpPr>
          <p:cNvPr id="51" name="object 51"/>
          <p:cNvSpPr/>
          <p:nvPr/>
        </p:nvSpPr>
        <p:spPr>
          <a:xfrm>
            <a:off x="4729479" y="592427"/>
            <a:ext cx="13970" cy="79569"/>
          </a:xfrm>
          <a:custGeom>
            <a:avLst/>
            <a:gdLst/>
            <a:ahLst/>
            <a:cxnLst/>
            <a:rect l="l" t="t" r="r" b="b"/>
            <a:pathLst>
              <a:path w="13970" h="79569">
                <a:moveTo>
                  <a:pt x="0" y="0"/>
                </a:moveTo>
                <a:lnTo>
                  <a:pt x="0" y="78870"/>
                </a:lnTo>
                <a:lnTo>
                  <a:pt x="7620" y="79402"/>
                </a:lnTo>
                <a:lnTo>
                  <a:pt x="13970" y="79569"/>
                </a:lnTo>
                <a:lnTo>
                  <a:pt x="13970" y="927"/>
                </a:lnTo>
                <a:lnTo>
                  <a:pt x="7620" y="662"/>
                </a:lnTo>
                <a:lnTo>
                  <a:pt x="0" y="0"/>
                </a:lnTo>
                <a:close/>
              </a:path>
            </a:pathLst>
          </a:custGeom>
          <a:solidFill>
            <a:srgbClr val="B4B4CF"/>
          </a:solidFill>
        </p:spPr>
        <p:txBody>
          <a:bodyPr wrap="square" lIns="0" tIns="0" rIns="0" bIns="0" rtlCol="0">
            <a:noAutofit/>
          </a:bodyPr>
          <a:lstStyle/>
          <a:p>
            <a:endParaRPr/>
          </a:p>
        </p:txBody>
      </p:sp>
      <p:sp>
        <p:nvSpPr>
          <p:cNvPr id="52" name="object 52"/>
          <p:cNvSpPr/>
          <p:nvPr/>
        </p:nvSpPr>
        <p:spPr>
          <a:xfrm>
            <a:off x="4749800" y="593354"/>
            <a:ext cx="0" cy="78976"/>
          </a:xfrm>
          <a:custGeom>
            <a:avLst/>
            <a:gdLst/>
            <a:ahLst/>
            <a:cxnLst/>
            <a:rect l="l" t="t" r="r" b="b"/>
            <a:pathLst>
              <a:path h="78976">
                <a:moveTo>
                  <a:pt x="0" y="0"/>
                </a:moveTo>
                <a:lnTo>
                  <a:pt x="0" y="78976"/>
                </a:lnTo>
              </a:path>
            </a:pathLst>
          </a:custGeom>
          <a:ln w="13970">
            <a:solidFill>
              <a:srgbClr val="B5B5D0"/>
            </a:solidFill>
          </a:ln>
        </p:spPr>
        <p:txBody>
          <a:bodyPr wrap="square" lIns="0" tIns="0" rIns="0" bIns="0" rtlCol="0">
            <a:noAutofit/>
          </a:bodyPr>
          <a:lstStyle/>
          <a:p>
            <a:endParaRPr/>
          </a:p>
        </p:txBody>
      </p:sp>
      <p:sp>
        <p:nvSpPr>
          <p:cNvPr id="53" name="object 53"/>
          <p:cNvSpPr/>
          <p:nvPr/>
        </p:nvSpPr>
        <p:spPr>
          <a:xfrm>
            <a:off x="4756150" y="593883"/>
            <a:ext cx="13970" cy="78815"/>
          </a:xfrm>
          <a:custGeom>
            <a:avLst/>
            <a:gdLst/>
            <a:ahLst/>
            <a:cxnLst/>
            <a:rect l="l" t="t" r="r" b="b"/>
            <a:pathLst>
              <a:path w="13970" h="78815">
                <a:moveTo>
                  <a:pt x="0" y="0"/>
                </a:moveTo>
                <a:lnTo>
                  <a:pt x="0" y="78447"/>
                </a:lnTo>
                <a:lnTo>
                  <a:pt x="13970" y="78815"/>
                </a:lnTo>
                <a:lnTo>
                  <a:pt x="13970" y="476"/>
                </a:lnTo>
                <a:lnTo>
                  <a:pt x="11429" y="476"/>
                </a:lnTo>
                <a:lnTo>
                  <a:pt x="0" y="0"/>
                </a:lnTo>
                <a:close/>
              </a:path>
            </a:pathLst>
          </a:custGeom>
          <a:solidFill>
            <a:srgbClr val="B6B6D1"/>
          </a:solidFill>
        </p:spPr>
        <p:txBody>
          <a:bodyPr wrap="square" lIns="0" tIns="0" rIns="0" bIns="0" rtlCol="0">
            <a:noAutofit/>
          </a:bodyPr>
          <a:lstStyle/>
          <a:p>
            <a:endParaRPr/>
          </a:p>
        </p:txBody>
      </p:sp>
      <p:sp>
        <p:nvSpPr>
          <p:cNvPr id="54" name="object 54"/>
          <p:cNvSpPr/>
          <p:nvPr/>
        </p:nvSpPr>
        <p:spPr>
          <a:xfrm>
            <a:off x="4770120" y="594023"/>
            <a:ext cx="13969" cy="79043"/>
          </a:xfrm>
          <a:custGeom>
            <a:avLst/>
            <a:gdLst/>
            <a:ahLst/>
            <a:cxnLst/>
            <a:rect l="l" t="t" r="r" b="b"/>
            <a:pathLst>
              <a:path w="13969" h="79043">
                <a:moveTo>
                  <a:pt x="13969" y="336"/>
                </a:moveTo>
                <a:lnTo>
                  <a:pt x="0" y="336"/>
                </a:lnTo>
                <a:lnTo>
                  <a:pt x="0" y="78675"/>
                </a:lnTo>
                <a:lnTo>
                  <a:pt x="13969" y="79043"/>
                </a:lnTo>
                <a:lnTo>
                  <a:pt x="13969" y="336"/>
                </a:lnTo>
                <a:close/>
              </a:path>
              <a:path w="13969" h="79043">
                <a:moveTo>
                  <a:pt x="13969" y="0"/>
                </a:moveTo>
                <a:lnTo>
                  <a:pt x="0" y="285"/>
                </a:lnTo>
                <a:lnTo>
                  <a:pt x="13969" y="336"/>
                </a:lnTo>
                <a:lnTo>
                  <a:pt x="13969" y="0"/>
                </a:lnTo>
                <a:close/>
              </a:path>
            </a:pathLst>
          </a:custGeom>
          <a:solidFill>
            <a:srgbClr val="B7B7D2"/>
          </a:solidFill>
        </p:spPr>
        <p:txBody>
          <a:bodyPr wrap="square" lIns="0" tIns="0" rIns="0" bIns="0" rtlCol="0">
            <a:noAutofit/>
          </a:bodyPr>
          <a:lstStyle/>
          <a:p>
            <a:endParaRPr/>
          </a:p>
        </p:txBody>
      </p:sp>
      <p:sp>
        <p:nvSpPr>
          <p:cNvPr id="55" name="object 55"/>
          <p:cNvSpPr/>
          <p:nvPr/>
        </p:nvSpPr>
        <p:spPr>
          <a:xfrm>
            <a:off x="4784090" y="593763"/>
            <a:ext cx="12700" cy="79336"/>
          </a:xfrm>
          <a:custGeom>
            <a:avLst/>
            <a:gdLst/>
            <a:ahLst/>
            <a:cxnLst/>
            <a:rect l="l" t="t" r="r" b="b"/>
            <a:pathLst>
              <a:path w="12700" h="79336">
                <a:moveTo>
                  <a:pt x="12700" y="0"/>
                </a:moveTo>
                <a:lnTo>
                  <a:pt x="0" y="259"/>
                </a:lnTo>
                <a:lnTo>
                  <a:pt x="0" y="79302"/>
                </a:lnTo>
                <a:lnTo>
                  <a:pt x="1270" y="79336"/>
                </a:lnTo>
                <a:lnTo>
                  <a:pt x="12700" y="78978"/>
                </a:lnTo>
                <a:lnTo>
                  <a:pt x="12700" y="0"/>
                </a:lnTo>
                <a:close/>
              </a:path>
            </a:pathLst>
          </a:custGeom>
          <a:solidFill>
            <a:srgbClr val="B8B8D2"/>
          </a:solidFill>
        </p:spPr>
        <p:txBody>
          <a:bodyPr wrap="square" lIns="0" tIns="0" rIns="0" bIns="0" rtlCol="0">
            <a:noAutofit/>
          </a:bodyPr>
          <a:lstStyle/>
          <a:p>
            <a:endParaRPr/>
          </a:p>
        </p:txBody>
      </p:sp>
      <p:sp>
        <p:nvSpPr>
          <p:cNvPr id="56" name="object 56"/>
          <p:cNvSpPr/>
          <p:nvPr/>
        </p:nvSpPr>
        <p:spPr>
          <a:xfrm>
            <a:off x="4803775" y="593478"/>
            <a:ext cx="0" cy="79264"/>
          </a:xfrm>
          <a:custGeom>
            <a:avLst/>
            <a:gdLst/>
            <a:ahLst/>
            <a:cxnLst/>
            <a:rect l="l" t="t" r="r" b="b"/>
            <a:pathLst>
              <a:path h="79264">
                <a:moveTo>
                  <a:pt x="0" y="0"/>
                </a:moveTo>
                <a:lnTo>
                  <a:pt x="0" y="79264"/>
                </a:lnTo>
              </a:path>
            </a:pathLst>
          </a:custGeom>
          <a:ln w="15240">
            <a:solidFill>
              <a:srgbClr val="B9B9D3"/>
            </a:solidFill>
          </a:ln>
        </p:spPr>
        <p:txBody>
          <a:bodyPr wrap="square" lIns="0" tIns="0" rIns="0" bIns="0" rtlCol="0">
            <a:noAutofit/>
          </a:bodyPr>
          <a:lstStyle/>
          <a:p>
            <a:endParaRPr/>
          </a:p>
        </p:txBody>
      </p:sp>
      <p:sp>
        <p:nvSpPr>
          <p:cNvPr id="57" name="object 57"/>
          <p:cNvSpPr/>
          <p:nvPr/>
        </p:nvSpPr>
        <p:spPr>
          <a:xfrm>
            <a:off x="4817109" y="593219"/>
            <a:ext cx="0" cy="79086"/>
          </a:xfrm>
          <a:custGeom>
            <a:avLst/>
            <a:gdLst/>
            <a:ahLst/>
            <a:cxnLst/>
            <a:rect l="l" t="t" r="r" b="b"/>
            <a:pathLst>
              <a:path h="79086">
                <a:moveTo>
                  <a:pt x="0" y="0"/>
                </a:moveTo>
                <a:lnTo>
                  <a:pt x="0" y="79086"/>
                </a:lnTo>
              </a:path>
            </a:pathLst>
          </a:custGeom>
          <a:ln w="13970">
            <a:solidFill>
              <a:srgbClr val="BABAD4"/>
            </a:solidFill>
          </a:ln>
        </p:spPr>
        <p:txBody>
          <a:bodyPr wrap="square" lIns="0" tIns="0" rIns="0" bIns="0" rtlCol="0">
            <a:noAutofit/>
          </a:bodyPr>
          <a:lstStyle/>
          <a:p>
            <a:endParaRPr/>
          </a:p>
        </p:txBody>
      </p:sp>
      <p:sp>
        <p:nvSpPr>
          <p:cNvPr id="58" name="object 58"/>
          <p:cNvSpPr/>
          <p:nvPr/>
        </p:nvSpPr>
        <p:spPr>
          <a:xfrm>
            <a:off x="4830445" y="592934"/>
            <a:ext cx="0" cy="78974"/>
          </a:xfrm>
          <a:custGeom>
            <a:avLst/>
            <a:gdLst/>
            <a:ahLst/>
            <a:cxnLst/>
            <a:rect l="l" t="t" r="r" b="b"/>
            <a:pathLst>
              <a:path h="78974">
                <a:moveTo>
                  <a:pt x="0" y="0"/>
                </a:moveTo>
                <a:lnTo>
                  <a:pt x="0" y="78974"/>
                </a:lnTo>
              </a:path>
            </a:pathLst>
          </a:custGeom>
          <a:ln w="15239">
            <a:solidFill>
              <a:srgbClr val="BBBBD5"/>
            </a:solidFill>
          </a:ln>
        </p:spPr>
        <p:txBody>
          <a:bodyPr wrap="square" lIns="0" tIns="0" rIns="0" bIns="0" rtlCol="0">
            <a:noAutofit/>
          </a:bodyPr>
          <a:lstStyle/>
          <a:p>
            <a:endParaRPr/>
          </a:p>
        </p:txBody>
      </p:sp>
      <p:sp>
        <p:nvSpPr>
          <p:cNvPr id="59" name="object 59"/>
          <p:cNvSpPr/>
          <p:nvPr/>
        </p:nvSpPr>
        <p:spPr>
          <a:xfrm>
            <a:off x="4837429" y="592649"/>
            <a:ext cx="13970" cy="79180"/>
          </a:xfrm>
          <a:custGeom>
            <a:avLst/>
            <a:gdLst/>
            <a:ahLst/>
            <a:cxnLst/>
            <a:rect l="l" t="t" r="r" b="b"/>
            <a:pathLst>
              <a:path w="13970" h="79180">
                <a:moveTo>
                  <a:pt x="13970" y="0"/>
                </a:moveTo>
                <a:lnTo>
                  <a:pt x="0" y="285"/>
                </a:lnTo>
                <a:lnTo>
                  <a:pt x="0" y="79180"/>
                </a:lnTo>
                <a:lnTo>
                  <a:pt x="6350" y="79180"/>
                </a:lnTo>
                <a:lnTo>
                  <a:pt x="13970" y="78008"/>
                </a:lnTo>
                <a:lnTo>
                  <a:pt x="13970" y="0"/>
                </a:lnTo>
                <a:close/>
              </a:path>
            </a:pathLst>
          </a:custGeom>
          <a:solidFill>
            <a:srgbClr val="BCBCD6"/>
          </a:solidFill>
        </p:spPr>
        <p:txBody>
          <a:bodyPr wrap="square" lIns="0" tIns="0" rIns="0" bIns="0" rtlCol="0">
            <a:noAutofit/>
          </a:bodyPr>
          <a:lstStyle/>
          <a:p>
            <a:endParaRPr/>
          </a:p>
        </p:txBody>
      </p:sp>
      <p:sp>
        <p:nvSpPr>
          <p:cNvPr id="60" name="object 60"/>
          <p:cNvSpPr/>
          <p:nvPr/>
        </p:nvSpPr>
        <p:spPr>
          <a:xfrm>
            <a:off x="4851400" y="592390"/>
            <a:ext cx="12700" cy="78267"/>
          </a:xfrm>
          <a:custGeom>
            <a:avLst/>
            <a:gdLst/>
            <a:ahLst/>
            <a:cxnLst/>
            <a:rect l="l" t="t" r="r" b="b"/>
            <a:pathLst>
              <a:path w="12700" h="78267">
                <a:moveTo>
                  <a:pt x="12700" y="0"/>
                </a:moveTo>
                <a:lnTo>
                  <a:pt x="0" y="259"/>
                </a:lnTo>
                <a:lnTo>
                  <a:pt x="0" y="78267"/>
                </a:lnTo>
                <a:lnTo>
                  <a:pt x="8889" y="76899"/>
                </a:lnTo>
                <a:lnTo>
                  <a:pt x="12700" y="76536"/>
                </a:lnTo>
                <a:lnTo>
                  <a:pt x="12700" y="0"/>
                </a:lnTo>
                <a:close/>
              </a:path>
            </a:pathLst>
          </a:custGeom>
          <a:solidFill>
            <a:srgbClr val="BDBDD7"/>
          </a:solidFill>
        </p:spPr>
        <p:txBody>
          <a:bodyPr wrap="square" lIns="0" tIns="0" rIns="0" bIns="0" rtlCol="0">
            <a:noAutofit/>
          </a:bodyPr>
          <a:lstStyle/>
          <a:p>
            <a:endParaRPr/>
          </a:p>
        </p:txBody>
      </p:sp>
      <p:sp>
        <p:nvSpPr>
          <p:cNvPr id="61" name="object 61"/>
          <p:cNvSpPr/>
          <p:nvPr/>
        </p:nvSpPr>
        <p:spPr>
          <a:xfrm>
            <a:off x="4864100" y="592105"/>
            <a:ext cx="13970" cy="76822"/>
          </a:xfrm>
          <a:custGeom>
            <a:avLst/>
            <a:gdLst/>
            <a:ahLst/>
            <a:cxnLst/>
            <a:rect l="l" t="t" r="r" b="b"/>
            <a:pathLst>
              <a:path w="13970" h="76822">
                <a:moveTo>
                  <a:pt x="13970" y="0"/>
                </a:moveTo>
                <a:lnTo>
                  <a:pt x="0" y="285"/>
                </a:lnTo>
                <a:lnTo>
                  <a:pt x="0" y="76822"/>
                </a:lnTo>
                <a:lnTo>
                  <a:pt x="13970" y="75491"/>
                </a:lnTo>
                <a:lnTo>
                  <a:pt x="13970" y="0"/>
                </a:lnTo>
                <a:close/>
              </a:path>
            </a:pathLst>
          </a:custGeom>
          <a:solidFill>
            <a:srgbClr val="BEBED8"/>
          </a:solidFill>
        </p:spPr>
        <p:txBody>
          <a:bodyPr wrap="square" lIns="0" tIns="0" rIns="0" bIns="0" rtlCol="0">
            <a:noAutofit/>
          </a:bodyPr>
          <a:lstStyle/>
          <a:p>
            <a:endParaRPr/>
          </a:p>
        </p:txBody>
      </p:sp>
      <p:sp>
        <p:nvSpPr>
          <p:cNvPr id="62" name="object 62"/>
          <p:cNvSpPr/>
          <p:nvPr/>
        </p:nvSpPr>
        <p:spPr>
          <a:xfrm>
            <a:off x="4878070" y="591819"/>
            <a:ext cx="13969" cy="75776"/>
          </a:xfrm>
          <a:custGeom>
            <a:avLst/>
            <a:gdLst/>
            <a:ahLst/>
            <a:cxnLst/>
            <a:rect l="l" t="t" r="r" b="b"/>
            <a:pathLst>
              <a:path w="13969" h="75776">
                <a:moveTo>
                  <a:pt x="13969" y="0"/>
                </a:moveTo>
                <a:lnTo>
                  <a:pt x="0" y="285"/>
                </a:lnTo>
                <a:lnTo>
                  <a:pt x="0" y="75776"/>
                </a:lnTo>
                <a:lnTo>
                  <a:pt x="8889" y="74929"/>
                </a:lnTo>
                <a:lnTo>
                  <a:pt x="13969" y="73025"/>
                </a:lnTo>
                <a:lnTo>
                  <a:pt x="13969" y="0"/>
                </a:lnTo>
                <a:close/>
              </a:path>
            </a:pathLst>
          </a:custGeom>
          <a:solidFill>
            <a:srgbClr val="BFBFD8"/>
          </a:solidFill>
        </p:spPr>
        <p:txBody>
          <a:bodyPr wrap="square" lIns="0" tIns="0" rIns="0" bIns="0" rtlCol="0">
            <a:noAutofit/>
          </a:bodyPr>
          <a:lstStyle/>
          <a:p>
            <a:endParaRPr/>
          </a:p>
        </p:txBody>
      </p:sp>
      <p:sp>
        <p:nvSpPr>
          <p:cNvPr id="63" name="object 63"/>
          <p:cNvSpPr/>
          <p:nvPr/>
        </p:nvSpPr>
        <p:spPr>
          <a:xfrm>
            <a:off x="4892040" y="591184"/>
            <a:ext cx="12700" cy="73660"/>
          </a:xfrm>
          <a:custGeom>
            <a:avLst/>
            <a:gdLst/>
            <a:ahLst/>
            <a:cxnLst/>
            <a:rect l="l" t="t" r="r" b="b"/>
            <a:pathLst>
              <a:path w="12700" h="73660">
                <a:moveTo>
                  <a:pt x="12700" y="0"/>
                </a:moveTo>
                <a:lnTo>
                  <a:pt x="0" y="635"/>
                </a:lnTo>
                <a:lnTo>
                  <a:pt x="0" y="73660"/>
                </a:lnTo>
                <a:lnTo>
                  <a:pt x="5080" y="71754"/>
                </a:lnTo>
                <a:lnTo>
                  <a:pt x="12700" y="70061"/>
                </a:lnTo>
                <a:lnTo>
                  <a:pt x="12700" y="0"/>
                </a:lnTo>
                <a:close/>
              </a:path>
            </a:pathLst>
          </a:custGeom>
          <a:solidFill>
            <a:srgbClr val="C0C0D9"/>
          </a:solidFill>
        </p:spPr>
        <p:txBody>
          <a:bodyPr wrap="square" lIns="0" tIns="0" rIns="0" bIns="0" rtlCol="0">
            <a:noAutofit/>
          </a:bodyPr>
          <a:lstStyle/>
          <a:p>
            <a:endParaRPr/>
          </a:p>
        </p:txBody>
      </p:sp>
      <p:sp>
        <p:nvSpPr>
          <p:cNvPr id="64" name="object 64"/>
          <p:cNvSpPr/>
          <p:nvPr/>
        </p:nvSpPr>
        <p:spPr>
          <a:xfrm>
            <a:off x="4904740" y="590550"/>
            <a:ext cx="13970" cy="70696"/>
          </a:xfrm>
          <a:custGeom>
            <a:avLst/>
            <a:gdLst/>
            <a:ahLst/>
            <a:cxnLst/>
            <a:rect l="l" t="t" r="r" b="b"/>
            <a:pathLst>
              <a:path w="13970" h="70696">
                <a:moveTo>
                  <a:pt x="13970" y="0"/>
                </a:moveTo>
                <a:lnTo>
                  <a:pt x="12700" y="0"/>
                </a:lnTo>
                <a:lnTo>
                  <a:pt x="0" y="635"/>
                </a:lnTo>
                <a:lnTo>
                  <a:pt x="0" y="70696"/>
                </a:lnTo>
                <a:lnTo>
                  <a:pt x="3810" y="69850"/>
                </a:lnTo>
                <a:lnTo>
                  <a:pt x="12700" y="66039"/>
                </a:lnTo>
                <a:lnTo>
                  <a:pt x="13970" y="65563"/>
                </a:lnTo>
                <a:lnTo>
                  <a:pt x="13970" y="0"/>
                </a:lnTo>
                <a:close/>
              </a:path>
            </a:pathLst>
          </a:custGeom>
          <a:solidFill>
            <a:srgbClr val="C1C1DA"/>
          </a:solidFill>
        </p:spPr>
        <p:txBody>
          <a:bodyPr wrap="square" lIns="0" tIns="0" rIns="0" bIns="0" rtlCol="0">
            <a:noAutofit/>
          </a:bodyPr>
          <a:lstStyle/>
          <a:p>
            <a:endParaRPr/>
          </a:p>
        </p:txBody>
      </p:sp>
      <p:sp>
        <p:nvSpPr>
          <p:cNvPr id="65" name="object 65"/>
          <p:cNvSpPr/>
          <p:nvPr/>
        </p:nvSpPr>
        <p:spPr>
          <a:xfrm>
            <a:off x="4918709" y="590550"/>
            <a:ext cx="12700" cy="65563"/>
          </a:xfrm>
          <a:custGeom>
            <a:avLst/>
            <a:gdLst/>
            <a:ahLst/>
            <a:cxnLst/>
            <a:rect l="l" t="t" r="r" b="b"/>
            <a:pathLst>
              <a:path w="12700" h="65563">
                <a:moveTo>
                  <a:pt x="12700" y="0"/>
                </a:moveTo>
                <a:lnTo>
                  <a:pt x="0" y="0"/>
                </a:lnTo>
                <a:lnTo>
                  <a:pt x="0" y="65563"/>
                </a:lnTo>
                <a:lnTo>
                  <a:pt x="8889" y="62229"/>
                </a:lnTo>
                <a:lnTo>
                  <a:pt x="12700" y="59689"/>
                </a:lnTo>
                <a:lnTo>
                  <a:pt x="12700" y="0"/>
                </a:lnTo>
                <a:close/>
              </a:path>
            </a:pathLst>
          </a:custGeom>
          <a:solidFill>
            <a:srgbClr val="C2C2DB"/>
          </a:solidFill>
        </p:spPr>
        <p:txBody>
          <a:bodyPr wrap="square" lIns="0" tIns="0" rIns="0" bIns="0" rtlCol="0">
            <a:noAutofit/>
          </a:bodyPr>
          <a:lstStyle/>
          <a:p>
            <a:endParaRPr/>
          </a:p>
        </p:txBody>
      </p:sp>
      <p:sp>
        <p:nvSpPr>
          <p:cNvPr id="66" name="object 66"/>
          <p:cNvSpPr/>
          <p:nvPr/>
        </p:nvSpPr>
        <p:spPr>
          <a:xfrm>
            <a:off x="4931409" y="590550"/>
            <a:ext cx="13969" cy="59689"/>
          </a:xfrm>
          <a:custGeom>
            <a:avLst/>
            <a:gdLst/>
            <a:ahLst/>
            <a:cxnLst/>
            <a:rect l="l" t="t" r="r" b="b"/>
            <a:pathLst>
              <a:path w="13969" h="59689">
                <a:moveTo>
                  <a:pt x="5079" y="0"/>
                </a:moveTo>
                <a:lnTo>
                  <a:pt x="0" y="0"/>
                </a:lnTo>
                <a:lnTo>
                  <a:pt x="0" y="59689"/>
                </a:lnTo>
                <a:lnTo>
                  <a:pt x="3810" y="57150"/>
                </a:lnTo>
                <a:lnTo>
                  <a:pt x="8889" y="54610"/>
                </a:lnTo>
                <a:lnTo>
                  <a:pt x="11429" y="50800"/>
                </a:lnTo>
                <a:lnTo>
                  <a:pt x="13969" y="48260"/>
                </a:lnTo>
                <a:lnTo>
                  <a:pt x="13969" y="493"/>
                </a:lnTo>
                <a:lnTo>
                  <a:pt x="5079" y="0"/>
                </a:lnTo>
                <a:close/>
              </a:path>
            </a:pathLst>
          </a:custGeom>
          <a:solidFill>
            <a:srgbClr val="C3C3DC"/>
          </a:solidFill>
        </p:spPr>
        <p:txBody>
          <a:bodyPr wrap="square" lIns="0" tIns="0" rIns="0" bIns="0" rtlCol="0">
            <a:noAutofit/>
          </a:bodyPr>
          <a:lstStyle/>
          <a:p>
            <a:endParaRPr/>
          </a:p>
        </p:txBody>
      </p:sp>
      <p:sp>
        <p:nvSpPr>
          <p:cNvPr id="67" name="object 67"/>
          <p:cNvSpPr/>
          <p:nvPr/>
        </p:nvSpPr>
        <p:spPr>
          <a:xfrm>
            <a:off x="4945379" y="591043"/>
            <a:ext cx="13970" cy="47766"/>
          </a:xfrm>
          <a:custGeom>
            <a:avLst/>
            <a:gdLst/>
            <a:ahLst/>
            <a:cxnLst/>
            <a:rect l="l" t="t" r="r" b="b"/>
            <a:pathLst>
              <a:path w="13970" h="47766">
                <a:moveTo>
                  <a:pt x="0" y="0"/>
                </a:moveTo>
                <a:lnTo>
                  <a:pt x="0" y="47766"/>
                </a:lnTo>
                <a:lnTo>
                  <a:pt x="5080" y="42686"/>
                </a:lnTo>
                <a:lnTo>
                  <a:pt x="11430" y="35066"/>
                </a:lnTo>
                <a:lnTo>
                  <a:pt x="13970" y="31256"/>
                </a:lnTo>
                <a:lnTo>
                  <a:pt x="13970" y="776"/>
                </a:lnTo>
                <a:lnTo>
                  <a:pt x="0" y="0"/>
                </a:lnTo>
                <a:close/>
              </a:path>
            </a:pathLst>
          </a:custGeom>
          <a:solidFill>
            <a:srgbClr val="C4C4DD"/>
          </a:solidFill>
        </p:spPr>
        <p:txBody>
          <a:bodyPr wrap="square" lIns="0" tIns="0" rIns="0" bIns="0" rtlCol="0">
            <a:noAutofit/>
          </a:bodyPr>
          <a:lstStyle/>
          <a:p>
            <a:endParaRPr/>
          </a:p>
        </p:txBody>
      </p:sp>
      <p:sp>
        <p:nvSpPr>
          <p:cNvPr id="68" name="object 68"/>
          <p:cNvSpPr/>
          <p:nvPr/>
        </p:nvSpPr>
        <p:spPr>
          <a:xfrm>
            <a:off x="4959350" y="591819"/>
            <a:ext cx="11429" cy="30479"/>
          </a:xfrm>
          <a:custGeom>
            <a:avLst/>
            <a:gdLst/>
            <a:ahLst/>
            <a:cxnLst/>
            <a:rect l="l" t="t" r="r" b="b"/>
            <a:pathLst>
              <a:path w="11429" h="30479">
                <a:moveTo>
                  <a:pt x="6350" y="0"/>
                </a:moveTo>
                <a:lnTo>
                  <a:pt x="0" y="0"/>
                </a:lnTo>
                <a:lnTo>
                  <a:pt x="0" y="30479"/>
                </a:lnTo>
                <a:lnTo>
                  <a:pt x="2539" y="26669"/>
                </a:lnTo>
                <a:lnTo>
                  <a:pt x="6350" y="17779"/>
                </a:lnTo>
                <a:lnTo>
                  <a:pt x="7620" y="16509"/>
                </a:lnTo>
                <a:lnTo>
                  <a:pt x="8889" y="12700"/>
                </a:lnTo>
                <a:lnTo>
                  <a:pt x="10160" y="10159"/>
                </a:lnTo>
                <a:lnTo>
                  <a:pt x="10160" y="5079"/>
                </a:lnTo>
                <a:lnTo>
                  <a:pt x="11429" y="5079"/>
                </a:lnTo>
                <a:lnTo>
                  <a:pt x="11429" y="1269"/>
                </a:lnTo>
                <a:lnTo>
                  <a:pt x="8889" y="1269"/>
                </a:lnTo>
                <a:lnTo>
                  <a:pt x="6350" y="0"/>
                </a:lnTo>
                <a:close/>
              </a:path>
            </a:pathLst>
          </a:custGeom>
          <a:solidFill>
            <a:srgbClr val="C6C6DE"/>
          </a:solidFill>
        </p:spPr>
        <p:txBody>
          <a:bodyPr wrap="square" lIns="0" tIns="0" rIns="0" bIns="0" rtlCol="0">
            <a:noAutofit/>
          </a:bodyPr>
          <a:lstStyle/>
          <a:p>
            <a:endParaRPr/>
          </a:p>
        </p:txBody>
      </p:sp>
      <p:sp>
        <p:nvSpPr>
          <p:cNvPr id="69" name="object 69"/>
          <p:cNvSpPr/>
          <p:nvPr/>
        </p:nvSpPr>
        <p:spPr>
          <a:xfrm>
            <a:off x="5024120" y="702309"/>
            <a:ext cx="3809" cy="238"/>
          </a:xfrm>
          <a:custGeom>
            <a:avLst/>
            <a:gdLst/>
            <a:ahLst/>
            <a:cxnLst/>
            <a:rect l="l" t="t" r="r" b="b"/>
            <a:pathLst>
              <a:path w="3809" h="238">
                <a:moveTo>
                  <a:pt x="3809" y="0"/>
                </a:moveTo>
                <a:lnTo>
                  <a:pt x="0" y="0"/>
                </a:lnTo>
                <a:lnTo>
                  <a:pt x="3809" y="238"/>
                </a:lnTo>
                <a:lnTo>
                  <a:pt x="3809" y="0"/>
                </a:lnTo>
                <a:close/>
              </a:path>
            </a:pathLst>
          </a:custGeom>
          <a:solidFill>
            <a:srgbClr val="C6C6DE"/>
          </a:solidFill>
        </p:spPr>
        <p:txBody>
          <a:bodyPr wrap="square" lIns="0" tIns="0" rIns="0" bIns="0" rtlCol="0">
            <a:noAutofit/>
          </a:bodyPr>
          <a:lstStyle/>
          <a:p>
            <a:endParaRPr/>
          </a:p>
        </p:txBody>
      </p:sp>
      <p:sp>
        <p:nvSpPr>
          <p:cNvPr id="70" name="object 70"/>
          <p:cNvSpPr/>
          <p:nvPr/>
        </p:nvSpPr>
        <p:spPr>
          <a:xfrm>
            <a:off x="5027929" y="700023"/>
            <a:ext cx="5080" cy="2841"/>
          </a:xfrm>
          <a:custGeom>
            <a:avLst/>
            <a:gdLst/>
            <a:ahLst/>
            <a:cxnLst/>
            <a:rect l="l" t="t" r="r" b="b"/>
            <a:pathLst>
              <a:path w="5080" h="2841">
                <a:moveTo>
                  <a:pt x="5080" y="0"/>
                </a:moveTo>
                <a:lnTo>
                  <a:pt x="1270" y="2286"/>
                </a:lnTo>
                <a:lnTo>
                  <a:pt x="0" y="2286"/>
                </a:lnTo>
                <a:lnTo>
                  <a:pt x="0" y="2524"/>
                </a:lnTo>
                <a:lnTo>
                  <a:pt x="5080" y="2841"/>
                </a:lnTo>
                <a:lnTo>
                  <a:pt x="5080" y="0"/>
                </a:lnTo>
                <a:close/>
              </a:path>
            </a:pathLst>
          </a:custGeom>
          <a:solidFill>
            <a:srgbClr val="C4C4DD"/>
          </a:solidFill>
        </p:spPr>
        <p:txBody>
          <a:bodyPr wrap="square" lIns="0" tIns="0" rIns="0" bIns="0" rtlCol="0">
            <a:noAutofit/>
          </a:bodyPr>
          <a:lstStyle/>
          <a:p>
            <a:endParaRPr/>
          </a:p>
        </p:txBody>
      </p:sp>
      <p:sp>
        <p:nvSpPr>
          <p:cNvPr id="71" name="object 71"/>
          <p:cNvSpPr/>
          <p:nvPr/>
        </p:nvSpPr>
        <p:spPr>
          <a:xfrm>
            <a:off x="5033009" y="696976"/>
            <a:ext cx="5079" cy="6207"/>
          </a:xfrm>
          <a:custGeom>
            <a:avLst/>
            <a:gdLst/>
            <a:ahLst/>
            <a:cxnLst/>
            <a:rect l="l" t="t" r="r" b="b"/>
            <a:pathLst>
              <a:path w="5079" h="6207">
                <a:moveTo>
                  <a:pt x="5079" y="0"/>
                </a:moveTo>
                <a:lnTo>
                  <a:pt x="0" y="3048"/>
                </a:lnTo>
                <a:lnTo>
                  <a:pt x="0" y="5889"/>
                </a:lnTo>
                <a:lnTo>
                  <a:pt x="5079" y="6207"/>
                </a:lnTo>
                <a:lnTo>
                  <a:pt x="5079" y="0"/>
                </a:lnTo>
                <a:close/>
              </a:path>
            </a:pathLst>
          </a:custGeom>
          <a:solidFill>
            <a:srgbClr val="C3C3DC"/>
          </a:solidFill>
        </p:spPr>
        <p:txBody>
          <a:bodyPr wrap="square" lIns="0" tIns="0" rIns="0" bIns="0" rtlCol="0">
            <a:noAutofit/>
          </a:bodyPr>
          <a:lstStyle/>
          <a:p>
            <a:endParaRPr/>
          </a:p>
        </p:txBody>
      </p:sp>
      <p:sp>
        <p:nvSpPr>
          <p:cNvPr id="72" name="object 72"/>
          <p:cNvSpPr/>
          <p:nvPr/>
        </p:nvSpPr>
        <p:spPr>
          <a:xfrm>
            <a:off x="5038090" y="693927"/>
            <a:ext cx="5080" cy="9572"/>
          </a:xfrm>
          <a:custGeom>
            <a:avLst/>
            <a:gdLst/>
            <a:ahLst/>
            <a:cxnLst/>
            <a:rect l="l" t="t" r="r" b="b"/>
            <a:pathLst>
              <a:path w="5080" h="9572">
                <a:moveTo>
                  <a:pt x="5080" y="0"/>
                </a:moveTo>
                <a:lnTo>
                  <a:pt x="0" y="3048"/>
                </a:lnTo>
                <a:lnTo>
                  <a:pt x="0" y="9255"/>
                </a:lnTo>
                <a:lnTo>
                  <a:pt x="5080" y="9572"/>
                </a:lnTo>
                <a:lnTo>
                  <a:pt x="5080" y="0"/>
                </a:lnTo>
                <a:close/>
              </a:path>
            </a:pathLst>
          </a:custGeom>
          <a:solidFill>
            <a:srgbClr val="C2C2DB"/>
          </a:solidFill>
        </p:spPr>
        <p:txBody>
          <a:bodyPr wrap="square" lIns="0" tIns="0" rIns="0" bIns="0" rtlCol="0">
            <a:noAutofit/>
          </a:bodyPr>
          <a:lstStyle/>
          <a:p>
            <a:endParaRPr/>
          </a:p>
        </p:txBody>
      </p:sp>
      <p:sp>
        <p:nvSpPr>
          <p:cNvPr id="73" name="object 73"/>
          <p:cNvSpPr/>
          <p:nvPr/>
        </p:nvSpPr>
        <p:spPr>
          <a:xfrm>
            <a:off x="5043170" y="690880"/>
            <a:ext cx="5079" cy="12938"/>
          </a:xfrm>
          <a:custGeom>
            <a:avLst/>
            <a:gdLst/>
            <a:ahLst/>
            <a:cxnLst/>
            <a:rect l="l" t="t" r="r" b="b"/>
            <a:pathLst>
              <a:path w="5079" h="12938">
                <a:moveTo>
                  <a:pt x="5079" y="0"/>
                </a:moveTo>
                <a:lnTo>
                  <a:pt x="0" y="3047"/>
                </a:lnTo>
                <a:lnTo>
                  <a:pt x="0" y="12620"/>
                </a:lnTo>
                <a:lnTo>
                  <a:pt x="5079" y="12938"/>
                </a:lnTo>
                <a:lnTo>
                  <a:pt x="5079" y="0"/>
                </a:lnTo>
                <a:close/>
              </a:path>
            </a:pathLst>
          </a:custGeom>
          <a:solidFill>
            <a:srgbClr val="C1C1DA"/>
          </a:solidFill>
        </p:spPr>
        <p:txBody>
          <a:bodyPr wrap="square" lIns="0" tIns="0" rIns="0" bIns="0" rtlCol="0">
            <a:noAutofit/>
          </a:bodyPr>
          <a:lstStyle/>
          <a:p>
            <a:endParaRPr/>
          </a:p>
        </p:txBody>
      </p:sp>
      <p:sp>
        <p:nvSpPr>
          <p:cNvPr id="74" name="object 74"/>
          <p:cNvSpPr/>
          <p:nvPr/>
        </p:nvSpPr>
        <p:spPr>
          <a:xfrm>
            <a:off x="5048250" y="687831"/>
            <a:ext cx="5079" cy="16303"/>
          </a:xfrm>
          <a:custGeom>
            <a:avLst/>
            <a:gdLst/>
            <a:ahLst/>
            <a:cxnLst/>
            <a:rect l="l" t="t" r="r" b="b"/>
            <a:pathLst>
              <a:path w="5079" h="16303">
                <a:moveTo>
                  <a:pt x="5079" y="0"/>
                </a:moveTo>
                <a:lnTo>
                  <a:pt x="0" y="3048"/>
                </a:lnTo>
                <a:lnTo>
                  <a:pt x="0" y="15986"/>
                </a:lnTo>
                <a:lnTo>
                  <a:pt x="5079" y="16303"/>
                </a:lnTo>
                <a:lnTo>
                  <a:pt x="5079" y="0"/>
                </a:lnTo>
                <a:close/>
              </a:path>
            </a:pathLst>
          </a:custGeom>
          <a:solidFill>
            <a:srgbClr val="C0C0D9"/>
          </a:solidFill>
        </p:spPr>
        <p:txBody>
          <a:bodyPr wrap="square" lIns="0" tIns="0" rIns="0" bIns="0" rtlCol="0">
            <a:noAutofit/>
          </a:bodyPr>
          <a:lstStyle/>
          <a:p>
            <a:endParaRPr/>
          </a:p>
        </p:txBody>
      </p:sp>
      <p:sp>
        <p:nvSpPr>
          <p:cNvPr id="75" name="object 75"/>
          <p:cNvSpPr/>
          <p:nvPr/>
        </p:nvSpPr>
        <p:spPr>
          <a:xfrm>
            <a:off x="5053329" y="684783"/>
            <a:ext cx="5080" cy="19669"/>
          </a:xfrm>
          <a:custGeom>
            <a:avLst/>
            <a:gdLst/>
            <a:ahLst/>
            <a:cxnLst/>
            <a:rect l="l" t="t" r="r" b="b"/>
            <a:pathLst>
              <a:path w="5080" h="19669">
                <a:moveTo>
                  <a:pt x="5080" y="0"/>
                </a:moveTo>
                <a:lnTo>
                  <a:pt x="0" y="3048"/>
                </a:lnTo>
                <a:lnTo>
                  <a:pt x="0" y="19351"/>
                </a:lnTo>
                <a:lnTo>
                  <a:pt x="5080" y="19669"/>
                </a:lnTo>
                <a:lnTo>
                  <a:pt x="5080" y="0"/>
                </a:lnTo>
                <a:close/>
              </a:path>
            </a:pathLst>
          </a:custGeom>
          <a:solidFill>
            <a:srgbClr val="BFBFD8"/>
          </a:solidFill>
        </p:spPr>
        <p:txBody>
          <a:bodyPr wrap="square" lIns="0" tIns="0" rIns="0" bIns="0" rtlCol="0">
            <a:noAutofit/>
          </a:bodyPr>
          <a:lstStyle/>
          <a:p>
            <a:endParaRPr/>
          </a:p>
        </p:txBody>
      </p:sp>
      <p:sp>
        <p:nvSpPr>
          <p:cNvPr id="76" name="object 76"/>
          <p:cNvSpPr/>
          <p:nvPr/>
        </p:nvSpPr>
        <p:spPr>
          <a:xfrm>
            <a:off x="5058409" y="681736"/>
            <a:ext cx="5079" cy="23034"/>
          </a:xfrm>
          <a:custGeom>
            <a:avLst/>
            <a:gdLst/>
            <a:ahLst/>
            <a:cxnLst/>
            <a:rect l="l" t="t" r="r" b="b"/>
            <a:pathLst>
              <a:path w="5079" h="23034">
                <a:moveTo>
                  <a:pt x="5079" y="0"/>
                </a:moveTo>
                <a:lnTo>
                  <a:pt x="0" y="3048"/>
                </a:lnTo>
                <a:lnTo>
                  <a:pt x="0" y="22717"/>
                </a:lnTo>
                <a:lnTo>
                  <a:pt x="5079" y="23034"/>
                </a:lnTo>
                <a:lnTo>
                  <a:pt x="5079" y="0"/>
                </a:lnTo>
                <a:close/>
              </a:path>
            </a:pathLst>
          </a:custGeom>
          <a:solidFill>
            <a:srgbClr val="BEBED8"/>
          </a:solidFill>
        </p:spPr>
        <p:txBody>
          <a:bodyPr wrap="square" lIns="0" tIns="0" rIns="0" bIns="0" rtlCol="0">
            <a:noAutofit/>
          </a:bodyPr>
          <a:lstStyle/>
          <a:p>
            <a:endParaRPr/>
          </a:p>
        </p:txBody>
      </p:sp>
      <p:sp>
        <p:nvSpPr>
          <p:cNvPr id="77" name="object 77"/>
          <p:cNvSpPr/>
          <p:nvPr/>
        </p:nvSpPr>
        <p:spPr>
          <a:xfrm>
            <a:off x="5063490" y="678687"/>
            <a:ext cx="5080" cy="26400"/>
          </a:xfrm>
          <a:custGeom>
            <a:avLst/>
            <a:gdLst/>
            <a:ahLst/>
            <a:cxnLst/>
            <a:rect l="l" t="t" r="r" b="b"/>
            <a:pathLst>
              <a:path w="5080" h="26400">
                <a:moveTo>
                  <a:pt x="5080" y="0"/>
                </a:moveTo>
                <a:lnTo>
                  <a:pt x="0" y="3048"/>
                </a:lnTo>
                <a:lnTo>
                  <a:pt x="0" y="26082"/>
                </a:lnTo>
                <a:lnTo>
                  <a:pt x="5080" y="26400"/>
                </a:lnTo>
                <a:lnTo>
                  <a:pt x="5080" y="0"/>
                </a:lnTo>
                <a:close/>
              </a:path>
            </a:pathLst>
          </a:custGeom>
          <a:solidFill>
            <a:srgbClr val="BDBDD7"/>
          </a:solidFill>
        </p:spPr>
        <p:txBody>
          <a:bodyPr wrap="square" lIns="0" tIns="0" rIns="0" bIns="0" rtlCol="0">
            <a:noAutofit/>
          </a:bodyPr>
          <a:lstStyle/>
          <a:p>
            <a:endParaRPr/>
          </a:p>
        </p:txBody>
      </p:sp>
      <p:sp>
        <p:nvSpPr>
          <p:cNvPr id="78" name="object 78"/>
          <p:cNvSpPr/>
          <p:nvPr/>
        </p:nvSpPr>
        <p:spPr>
          <a:xfrm>
            <a:off x="5068570" y="675640"/>
            <a:ext cx="5079" cy="29765"/>
          </a:xfrm>
          <a:custGeom>
            <a:avLst/>
            <a:gdLst/>
            <a:ahLst/>
            <a:cxnLst/>
            <a:rect l="l" t="t" r="r" b="b"/>
            <a:pathLst>
              <a:path w="5079" h="29765">
                <a:moveTo>
                  <a:pt x="5079" y="0"/>
                </a:moveTo>
                <a:lnTo>
                  <a:pt x="0" y="3048"/>
                </a:lnTo>
                <a:lnTo>
                  <a:pt x="0" y="29448"/>
                </a:lnTo>
                <a:lnTo>
                  <a:pt x="5079" y="29765"/>
                </a:lnTo>
                <a:lnTo>
                  <a:pt x="5079" y="0"/>
                </a:lnTo>
                <a:close/>
              </a:path>
            </a:pathLst>
          </a:custGeom>
          <a:solidFill>
            <a:srgbClr val="BCBCD6"/>
          </a:solidFill>
        </p:spPr>
        <p:txBody>
          <a:bodyPr wrap="square" lIns="0" tIns="0" rIns="0" bIns="0" rtlCol="0">
            <a:noAutofit/>
          </a:bodyPr>
          <a:lstStyle/>
          <a:p>
            <a:endParaRPr/>
          </a:p>
        </p:txBody>
      </p:sp>
      <p:sp>
        <p:nvSpPr>
          <p:cNvPr id="79" name="object 79"/>
          <p:cNvSpPr/>
          <p:nvPr/>
        </p:nvSpPr>
        <p:spPr>
          <a:xfrm>
            <a:off x="5073650" y="672591"/>
            <a:ext cx="5079" cy="33131"/>
          </a:xfrm>
          <a:custGeom>
            <a:avLst/>
            <a:gdLst/>
            <a:ahLst/>
            <a:cxnLst/>
            <a:rect l="l" t="t" r="r" b="b"/>
            <a:pathLst>
              <a:path w="5079" h="33131">
                <a:moveTo>
                  <a:pt x="5079" y="0"/>
                </a:moveTo>
                <a:lnTo>
                  <a:pt x="0" y="3047"/>
                </a:lnTo>
                <a:lnTo>
                  <a:pt x="0" y="32813"/>
                </a:lnTo>
                <a:lnTo>
                  <a:pt x="5079" y="33131"/>
                </a:lnTo>
                <a:lnTo>
                  <a:pt x="5079" y="0"/>
                </a:lnTo>
                <a:close/>
              </a:path>
            </a:pathLst>
          </a:custGeom>
          <a:solidFill>
            <a:srgbClr val="BBBBD5"/>
          </a:solidFill>
        </p:spPr>
        <p:txBody>
          <a:bodyPr wrap="square" lIns="0" tIns="0" rIns="0" bIns="0" rtlCol="0">
            <a:noAutofit/>
          </a:bodyPr>
          <a:lstStyle/>
          <a:p>
            <a:endParaRPr/>
          </a:p>
        </p:txBody>
      </p:sp>
      <p:sp>
        <p:nvSpPr>
          <p:cNvPr id="80" name="object 80"/>
          <p:cNvSpPr/>
          <p:nvPr/>
        </p:nvSpPr>
        <p:spPr>
          <a:xfrm>
            <a:off x="5078729" y="669544"/>
            <a:ext cx="5080" cy="36496"/>
          </a:xfrm>
          <a:custGeom>
            <a:avLst/>
            <a:gdLst/>
            <a:ahLst/>
            <a:cxnLst/>
            <a:rect l="l" t="t" r="r" b="b"/>
            <a:pathLst>
              <a:path w="5080" h="36496">
                <a:moveTo>
                  <a:pt x="5080" y="0"/>
                </a:moveTo>
                <a:lnTo>
                  <a:pt x="0" y="3048"/>
                </a:lnTo>
                <a:lnTo>
                  <a:pt x="0" y="36179"/>
                </a:lnTo>
                <a:lnTo>
                  <a:pt x="5080" y="36496"/>
                </a:lnTo>
                <a:lnTo>
                  <a:pt x="5080" y="0"/>
                </a:lnTo>
                <a:close/>
              </a:path>
            </a:pathLst>
          </a:custGeom>
          <a:solidFill>
            <a:srgbClr val="BABAD4"/>
          </a:solidFill>
        </p:spPr>
        <p:txBody>
          <a:bodyPr wrap="square" lIns="0" tIns="0" rIns="0" bIns="0" rtlCol="0">
            <a:noAutofit/>
          </a:bodyPr>
          <a:lstStyle/>
          <a:p>
            <a:endParaRPr/>
          </a:p>
        </p:txBody>
      </p:sp>
      <p:sp>
        <p:nvSpPr>
          <p:cNvPr id="81" name="object 81"/>
          <p:cNvSpPr/>
          <p:nvPr/>
        </p:nvSpPr>
        <p:spPr>
          <a:xfrm>
            <a:off x="5083809" y="666495"/>
            <a:ext cx="5079" cy="39862"/>
          </a:xfrm>
          <a:custGeom>
            <a:avLst/>
            <a:gdLst/>
            <a:ahLst/>
            <a:cxnLst/>
            <a:rect l="l" t="t" r="r" b="b"/>
            <a:pathLst>
              <a:path w="5079" h="39862">
                <a:moveTo>
                  <a:pt x="5079" y="0"/>
                </a:moveTo>
                <a:lnTo>
                  <a:pt x="0" y="3048"/>
                </a:lnTo>
                <a:lnTo>
                  <a:pt x="0" y="39544"/>
                </a:lnTo>
                <a:lnTo>
                  <a:pt x="5079" y="39862"/>
                </a:lnTo>
                <a:lnTo>
                  <a:pt x="5079" y="0"/>
                </a:lnTo>
                <a:close/>
              </a:path>
            </a:pathLst>
          </a:custGeom>
          <a:solidFill>
            <a:srgbClr val="B9B9D3"/>
          </a:solidFill>
        </p:spPr>
        <p:txBody>
          <a:bodyPr wrap="square" lIns="0" tIns="0" rIns="0" bIns="0" rtlCol="0">
            <a:noAutofit/>
          </a:bodyPr>
          <a:lstStyle/>
          <a:p>
            <a:endParaRPr/>
          </a:p>
        </p:txBody>
      </p:sp>
      <p:sp>
        <p:nvSpPr>
          <p:cNvPr id="82" name="object 82"/>
          <p:cNvSpPr/>
          <p:nvPr/>
        </p:nvSpPr>
        <p:spPr>
          <a:xfrm>
            <a:off x="5088890" y="664209"/>
            <a:ext cx="3810" cy="42386"/>
          </a:xfrm>
          <a:custGeom>
            <a:avLst/>
            <a:gdLst/>
            <a:ahLst/>
            <a:cxnLst/>
            <a:rect l="l" t="t" r="r" b="b"/>
            <a:pathLst>
              <a:path w="3810" h="42386">
                <a:moveTo>
                  <a:pt x="3810" y="0"/>
                </a:moveTo>
                <a:lnTo>
                  <a:pt x="0" y="2286"/>
                </a:lnTo>
                <a:lnTo>
                  <a:pt x="0" y="42148"/>
                </a:lnTo>
                <a:lnTo>
                  <a:pt x="3810" y="42386"/>
                </a:lnTo>
                <a:lnTo>
                  <a:pt x="3810" y="0"/>
                </a:lnTo>
                <a:close/>
              </a:path>
            </a:pathLst>
          </a:custGeom>
          <a:solidFill>
            <a:srgbClr val="B8B8D2"/>
          </a:solidFill>
        </p:spPr>
        <p:txBody>
          <a:bodyPr wrap="square" lIns="0" tIns="0" rIns="0" bIns="0" rtlCol="0">
            <a:noAutofit/>
          </a:bodyPr>
          <a:lstStyle/>
          <a:p>
            <a:endParaRPr/>
          </a:p>
        </p:txBody>
      </p:sp>
      <p:sp>
        <p:nvSpPr>
          <p:cNvPr id="83" name="object 83"/>
          <p:cNvSpPr/>
          <p:nvPr/>
        </p:nvSpPr>
        <p:spPr>
          <a:xfrm>
            <a:off x="5092700" y="661162"/>
            <a:ext cx="5079" cy="45751"/>
          </a:xfrm>
          <a:custGeom>
            <a:avLst/>
            <a:gdLst/>
            <a:ahLst/>
            <a:cxnLst/>
            <a:rect l="l" t="t" r="r" b="b"/>
            <a:pathLst>
              <a:path w="5079" h="45751">
                <a:moveTo>
                  <a:pt x="5079" y="0"/>
                </a:moveTo>
                <a:lnTo>
                  <a:pt x="0" y="3048"/>
                </a:lnTo>
                <a:lnTo>
                  <a:pt x="0" y="45434"/>
                </a:lnTo>
                <a:lnTo>
                  <a:pt x="5079" y="45751"/>
                </a:lnTo>
                <a:lnTo>
                  <a:pt x="5079" y="0"/>
                </a:lnTo>
                <a:close/>
              </a:path>
            </a:pathLst>
          </a:custGeom>
          <a:solidFill>
            <a:srgbClr val="B7B7D2"/>
          </a:solidFill>
        </p:spPr>
        <p:txBody>
          <a:bodyPr wrap="square" lIns="0" tIns="0" rIns="0" bIns="0" rtlCol="0">
            <a:noAutofit/>
          </a:bodyPr>
          <a:lstStyle/>
          <a:p>
            <a:endParaRPr/>
          </a:p>
        </p:txBody>
      </p:sp>
      <p:sp>
        <p:nvSpPr>
          <p:cNvPr id="84" name="object 84"/>
          <p:cNvSpPr/>
          <p:nvPr/>
        </p:nvSpPr>
        <p:spPr>
          <a:xfrm>
            <a:off x="5097779" y="658113"/>
            <a:ext cx="5080" cy="49117"/>
          </a:xfrm>
          <a:custGeom>
            <a:avLst/>
            <a:gdLst/>
            <a:ahLst/>
            <a:cxnLst/>
            <a:rect l="l" t="t" r="r" b="b"/>
            <a:pathLst>
              <a:path w="5080" h="49117">
                <a:moveTo>
                  <a:pt x="5080" y="0"/>
                </a:moveTo>
                <a:lnTo>
                  <a:pt x="0" y="3048"/>
                </a:lnTo>
                <a:lnTo>
                  <a:pt x="0" y="48799"/>
                </a:lnTo>
                <a:lnTo>
                  <a:pt x="5080" y="49117"/>
                </a:lnTo>
                <a:lnTo>
                  <a:pt x="5080" y="0"/>
                </a:lnTo>
                <a:close/>
              </a:path>
            </a:pathLst>
          </a:custGeom>
          <a:solidFill>
            <a:srgbClr val="B6B6D1"/>
          </a:solidFill>
        </p:spPr>
        <p:txBody>
          <a:bodyPr wrap="square" lIns="0" tIns="0" rIns="0" bIns="0" rtlCol="0">
            <a:noAutofit/>
          </a:bodyPr>
          <a:lstStyle/>
          <a:p>
            <a:endParaRPr/>
          </a:p>
        </p:txBody>
      </p:sp>
      <p:sp>
        <p:nvSpPr>
          <p:cNvPr id="85" name="object 85"/>
          <p:cNvSpPr/>
          <p:nvPr/>
        </p:nvSpPr>
        <p:spPr>
          <a:xfrm>
            <a:off x="5102859" y="655066"/>
            <a:ext cx="5079" cy="52421"/>
          </a:xfrm>
          <a:custGeom>
            <a:avLst/>
            <a:gdLst/>
            <a:ahLst/>
            <a:cxnLst/>
            <a:rect l="l" t="t" r="r" b="b"/>
            <a:pathLst>
              <a:path w="5079" h="52421">
                <a:moveTo>
                  <a:pt x="5079" y="0"/>
                </a:moveTo>
                <a:lnTo>
                  <a:pt x="0" y="3047"/>
                </a:lnTo>
                <a:lnTo>
                  <a:pt x="0" y="52165"/>
                </a:lnTo>
                <a:lnTo>
                  <a:pt x="2539" y="52323"/>
                </a:lnTo>
                <a:lnTo>
                  <a:pt x="5079" y="52421"/>
                </a:lnTo>
                <a:lnTo>
                  <a:pt x="5079" y="0"/>
                </a:lnTo>
                <a:close/>
              </a:path>
            </a:pathLst>
          </a:custGeom>
          <a:solidFill>
            <a:srgbClr val="B5B5D0"/>
          </a:solidFill>
        </p:spPr>
        <p:txBody>
          <a:bodyPr wrap="square" lIns="0" tIns="0" rIns="0" bIns="0" rtlCol="0">
            <a:noAutofit/>
          </a:bodyPr>
          <a:lstStyle/>
          <a:p>
            <a:endParaRPr/>
          </a:p>
        </p:txBody>
      </p:sp>
      <p:sp>
        <p:nvSpPr>
          <p:cNvPr id="86" name="object 86"/>
          <p:cNvSpPr/>
          <p:nvPr/>
        </p:nvSpPr>
        <p:spPr>
          <a:xfrm>
            <a:off x="5107940" y="652018"/>
            <a:ext cx="5080" cy="55665"/>
          </a:xfrm>
          <a:custGeom>
            <a:avLst/>
            <a:gdLst/>
            <a:ahLst/>
            <a:cxnLst/>
            <a:rect l="l" t="t" r="r" b="b"/>
            <a:pathLst>
              <a:path w="5080" h="55665">
                <a:moveTo>
                  <a:pt x="5080" y="0"/>
                </a:moveTo>
                <a:lnTo>
                  <a:pt x="0" y="3048"/>
                </a:lnTo>
                <a:lnTo>
                  <a:pt x="0" y="55469"/>
                </a:lnTo>
                <a:lnTo>
                  <a:pt x="5080" y="55665"/>
                </a:lnTo>
                <a:lnTo>
                  <a:pt x="5080" y="0"/>
                </a:lnTo>
                <a:close/>
              </a:path>
            </a:pathLst>
          </a:custGeom>
          <a:solidFill>
            <a:srgbClr val="B4B4CF"/>
          </a:solidFill>
        </p:spPr>
        <p:txBody>
          <a:bodyPr wrap="square" lIns="0" tIns="0" rIns="0" bIns="0" rtlCol="0">
            <a:noAutofit/>
          </a:bodyPr>
          <a:lstStyle/>
          <a:p>
            <a:endParaRPr/>
          </a:p>
        </p:txBody>
      </p:sp>
      <p:sp>
        <p:nvSpPr>
          <p:cNvPr id="87" name="object 87"/>
          <p:cNvSpPr/>
          <p:nvPr/>
        </p:nvSpPr>
        <p:spPr>
          <a:xfrm>
            <a:off x="5113020" y="648969"/>
            <a:ext cx="5079" cy="58908"/>
          </a:xfrm>
          <a:custGeom>
            <a:avLst/>
            <a:gdLst/>
            <a:ahLst/>
            <a:cxnLst/>
            <a:rect l="l" t="t" r="r" b="b"/>
            <a:pathLst>
              <a:path w="5079" h="58908">
                <a:moveTo>
                  <a:pt x="5079" y="0"/>
                </a:moveTo>
                <a:lnTo>
                  <a:pt x="0" y="3047"/>
                </a:lnTo>
                <a:lnTo>
                  <a:pt x="0" y="58713"/>
                </a:lnTo>
                <a:lnTo>
                  <a:pt x="5079" y="58908"/>
                </a:lnTo>
                <a:lnTo>
                  <a:pt x="5079" y="0"/>
                </a:lnTo>
                <a:close/>
              </a:path>
            </a:pathLst>
          </a:custGeom>
          <a:solidFill>
            <a:srgbClr val="B3B3CE"/>
          </a:solidFill>
        </p:spPr>
        <p:txBody>
          <a:bodyPr wrap="square" lIns="0" tIns="0" rIns="0" bIns="0" rtlCol="0">
            <a:noAutofit/>
          </a:bodyPr>
          <a:lstStyle/>
          <a:p>
            <a:endParaRPr/>
          </a:p>
        </p:txBody>
      </p:sp>
      <p:sp>
        <p:nvSpPr>
          <p:cNvPr id="88" name="object 88"/>
          <p:cNvSpPr/>
          <p:nvPr/>
        </p:nvSpPr>
        <p:spPr>
          <a:xfrm>
            <a:off x="5118100" y="645922"/>
            <a:ext cx="5079" cy="62151"/>
          </a:xfrm>
          <a:custGeom>
            <a:avLst/>
            <a:gdLst/>
            <a:ahLst/>
            <a:cxnLst/>
            <a:rect l="l" t="t" r="r" b="b"/>
            <a:pathLst>
              <a:path w="5079" h="62151">
                <a:moveTo>
                  <a:pt x="5079" y="0"/>
                </a:moveTo>
                <a:lnTo>
                  <a:pt x="0" y="3048"/>
                </a:lnTo>
                <a:lnTo>
                  <a:pt x="0" y="61956"/>
                </a:lnTo>
                <a:lnTo>
                  <a:pt x="5079" y="62151"/>
                </a:lnTo>
                <a:lnTo>
                  <a:pt x="5079" y="0"/>
                </a:lnTo>
                <a:close/>
              </a:path>
            </a:pathLst>
          </a:custGeom>
          <a:solidFill>
            <a:srgbClr val="B2B2CD"/>
          </a:solidFill>
        </p:spPr>
        <p:txBody>
          <a:bodyPr wrap="square" lIns="0" tIns="0" rIns="0" bIns="0" rtlCol="0">
            <a:noAutofit/>
          </a:bodyPr>
          <a:lstStyle/>
          <a:p>
            <a:endParaRPr/>
          </a:p>
        </p:txBody>
      </p:sp>
      <p:sp>
        <p:nvSpPr>
          <p:cNvPr id="89" name="object 89"/>
          <p:cNvSpPr/>
          <p:nvPr/>
        </p:nvSpPr>
        <p:spPr>
          <a:xfrm>
            <a:off x="5123179" y="642873"/>
            <a:ext cx="5080" cy="65395"/>
          </a:xfrm>
          <a:custGeom>
            <a:avLst/>
            <a:gdLst/>
            <a:ahLst/>
            <a:cxnLst/>
            <a:rect l="l" t="t" r="r" b="b"/>
            <a:pathLst>
              <a:path w="5080" h="65395">
                <a:moveTo>
                  <a:pt x="5080" y="0"/>
                </a:moveTo>
                <a:lnTo>
                  <a:pt x="0" y="3048"/>
                </a:lnTo>
                <a:lnTo>
                  <a:pt x="0" y="65199"/>
                </a:lnTo>
                <a:lnTo>
                  <a:pt x="5080" y="65395"/>
                </a:lnTo>
                <a:lnTo>
                  <a:pt x="5080" y="0"/>
                </a:lnTo>
                <a:close/>
              </a:path>
            </a:pathLst>
          </a:custGeom>
          <a:solidFill>
            <a:srgbClr val="B1B1CC"/>
          </a:solidFill>
        </p:spPr>
        <p:txBody>
          <a:bodyPr wrap="square" lIns="0" tIns="0" rIns="0" bIns="0" rtlCol="0">
            <a:noAutofit/>
          </a:bodyPr>
          <a:lstStyle/>
          <a:p>
            <a:endParaRPr/>
          </a:p>
        </p:txBody>
      </p:sp>
      <p:sp>
        <p:nvSpPr>
          <p:cNvPr id="90" name="object 90"/>
          <p:cNvSpPr/>
          <p:nvPr/>
        </p:nvSpPr>
        <p:spPr>
          <a:xfrm>
            <a:off x="5128259" y="639826"/>
            <a:ext cx="5079" cy="68638"/>
          </a:xfrm>
          <a:custGeom>
            <a:avLst/>
            <a:gdLst/>
            <a:ahLst/>
            <a:cxnLst/>
            <a:rect l="l" t="t" r="r" b="b"/>
            <a:pathLst>
              <a:path w="5079" h="68638">
                <a:moveTo>
                  <a:pt x="5079" y="0"/>
                </a:moveTo>
                <a:lnTo>
                  <a:pt x="0" y="3048"/>
                </a:lnTo>
                <a:lnTo>
                  <a:pt x="0" y="68443"/>
                </a:lnTo>
                <a:lnTo>
                  <a:pt x="5079" y="68638"/>
                </a:lnTo>
                <a:lnTo>
                  <a:pt x="5079" y="0"/>
                </a:lnTo>
                <a:close/>
              </a:path>
            </a:pathLst>
          </a:custGeom>
          <a:solidFill>
            <a:srgbClr val="B0B0CC"/>
          </a:solidFill>
        </p:spPr>
        <p:txBody>
          <a:bodyPr wrap="square" lIns="0" tIns="0" rIns="0" bIns="0" rtlCol="0">
            <a:noAutofit/>
          </a:bodyPr>
          <a:lstStyle/>
          <a:p>
            <a:endParaRPr/>
          </a:p>
        </p:txBody>
      </p:sp>
      <p:sp>
        <p:nvSpPr>
          <p:cNvPr id="91" name="object 91"/>
          <p:cNvSpPr/>
          <p:nvPr/>
        </p:nvSpPr>
        <p:spPr>
          <a:xfrm>
            <a:off x="5133340" y="636777"/>
            <a:ext cx="5080" cy="71882"/>
          </a:xfrm>
          <a:custGeom>
            <a:avLst/>
            <a:gdLst/>
            <a:ahLst/>
            <a:cxnLst/>
            <a:rect l="l" t="t" r="r" b="b"/>
            <a:pathLst>
              <a:path w="5080" h="71882">
                <a:moveTo>
                  <a:pt x="5080" y="0"/>
                </a:moveTo>
                <a:lnTo>
                  <a:pt x="0" y="3048"/>
                </a:lnTo>
                <a:lnTo>
                  <a:pt x="0" y="71686"/>
                </a:lnTo>
                <a:lnTo>
                  <a:pt x="5080" y="71882"/>
                </a:lnTo>
                <a:lnTo>
                  <a:pt x="5080" y="0"/>
                </a:lnTo>
                <a:close/>
              </a:path>
            </a:pathLst>
          </a:custGeom>
          <a:solidFill>
            <a:srgbClr val="AFAFCC"/>
          </a:solidFill>
        </p:spPr>
        <p:txBody>
          <a:bodyPr wrap="square" lIns="0" tIns="0" rIns="0" bIns="0" rtlCol="0">
            <a:noAutofit/>
          </a:bodyPr>
          <a:lstStyle/>
          <a:p>
            <a:endParaRPr/>
          </a:p>
        </p:txBody>
      </p:sp>
      <p:sp>
        <p:nvSpPr>
          <p:cNvPr id="92" name="object 92"/>
          <p:cNvSpPr/>
          <p:nvPr/>
        </p:nvSpPr>
        <p:spPr>
          <a:xfrm>
            <a:off x="5138420" y="633730"/>
            <a:ext cx="5079" cy="74929"/>
          </a:xfrm>
          <a:custGeom>
            <a:avLst/>
            <a:gdLst/>
            <a:ahLst/>
            <a:cxnLst/>
            <a:rect l="l" t="t" r="r" b="b"/>
            <a:pathLst>
              <a:path w="5079" h="74929">
                <a:moveTo>
                  <a:pt x="5079" y="0"/>
                </a:moveTo>
                <a:lnTo>
                  <a:pt x="0" y="3047"/>
                </a:lnTo>
                <a:lnTo>
                  <a:pt x="0" y="74929"/>
                </a:lnTo>
                <a:lnTo>
                  <a:pt x="5079" y="74506"/>
                </a:lnTo>
                <a:lnTo>
                  <a:pt x="5079" y="0"/>
                </a:lnTo>
                <a:close/>
              </a:path>
            </a:pathLst>
          </a:custGeom>
          <a:solidFill>
            <a:srgbClr val="AEAECA"/>
          </a:solidFill>
        </p:spPr>
        <p:txBody>
          <a:bodyPr wrap="square" lIns="0" tIns="0" rIns="0" bIns="0" rtlCol="0">
            <a:noAutofit/>
          </a:bodyPr>
          <a:lstStyle/>
          <a:p>
            <a:endParaRPr/>
          </a:p>
        </p:txBody>
      </p:sp>
      <p:sp>
        <p:nvSpPr>
          <p:cNvPr id="93" name="object 93"/>
          <p:cNvSpPr/>
          <p:nvPr/>
        </p:nvSpPr>
        <p:spPr>
          <a:xfrm>
            <a:off x="5143500" y="630681"/>
            <a:ext cx="5079" cy="77554"/>
          </a:xfrm>
          <a:custGeom>
            <a:avLst/>
            <a:gdLst/>
            <a:ahLst/>
            <a:cxnLst/>
            <a:rect l="l" t="t" r="r" b="b"/>
            <a:pathLst>
              <a:path w="5079" h="77554">
                <a:moveTo>
                  <a:pt x="5079" y="0"/>
                </a:moveTo>
                <a:lnTo>
                  <a:pt x="0" y="3048"/>
                </a:lnTo>
                <a:lnTo>
                  <a:pt x="0" y="77554"/>
                </a:lnTo>
                <a:lnTo>
                  <a:pt x="5079" y="77131"/>
                </a:lnTo>
                <a:lnTo>
                  <a:pt x="5079" y="0"/>
                </a:lnTo>
                <a:close/>
              </a:path>
            </a:pathLst>
          </a:custGeom>
          <a:solidFill>
            <a:srgbClr val="ADADC9"/>
          </a:solidFill>
        </p:spPr>
        <p:txBody>
          <a:bodyPr wrap="square" lIns="0" tIns="0" rIns="0" bIns="0" rtlCol="0">
            <a:noAutofit/>
          </a:bodyPr>
          <a:lstStyle/>
          <a:p>
            <a:endParaRPr/>
          </a:p>
        </p:txBody>
      </p:sp>
      <p:sp>
        <p:nvSpPr>
          <p:cNvPr id="94" name="object 94"/>
          <p:cNvSpPr/>
          <p:nvPr/>
        </p:nvSpPr>
        <p:spPr>
          <a:xfrm>
            <a:off x="5148579" y="627633"/>
            <a:ext cx="5080" cy="80179"/>
          </a:xfrm>
          <a:custGeom>
            <a:avLst/>
            <a:gdLst/>
            <a:ahLst/>
            <a:cxnLst/>
            <a:rect l="l" t="t" r="r" b="b"/>
            <a:pathLst>
              <a:path w="5080" h="80179">
                <a:moveTo>
                  <a:pt x="5080" y="0"/>
                </a:moveTo>
                <a:lnTo>
                  <a:pt x="0" y="3048"/>
                </a:lnTo>
                <a:lnTo>
                  <a:pt x="0" y="80179"/>
                </a:lnTo>
                <a:lnTo>
                  <a:pt x="5080" y="79755"/>
                </a:lnTo>
                <a:lnTo>
                  <a:pt x="5080" y="0"/>
                </a:lnTo>
                <a:close/>
              </a:path>
            </a:pathLst>
          </a:custGeom>
          <a:solidFill>
            <a:srgbClr val="ACACC8"/>
          </a:solidFill>
        </p:spPr>
        <p:txBody>
          <a:bodyPr wrap="square" lIns="0" tIns="0" rIns="0" bIns="0" rtlCol="0">
            <a:noAutofit/>
          </a:bodyPr>
          <a:lstStyle/>
          <a:p>
            <a:endParaRPr/>
          </a:p>
        </p:txBody>
      </p:sp>
      <p:sp>
        <p:nvSpPr>
          <p:cNvPr id="95" name="object 95"/>
          <p:cNvSpPr/>
          <p:nvPr/>
        </p:nvSpPr>
        <p:spPr>
          <a:xfrm>
            <a:off x="5153659" y="624670"/>
            <a:ext cx="5079" cy="82719"/>
          </a:xfrm>
          <a:custGeom>
            <a:avLst/>
            <a:gdLst/>
            <a:ahLst/>
            <a:cxnLst/>
            <a:rect l="l" t="t" r="r" b="b"/>
            <a:pathLst>
              <a:path w="5079" h="82719">
                <a:moveTo>
                  <a:pt x="5079" y="0"/>
                </a:moveTo>
                <a:lnTo>
                  <a:pt x="2539" y="1439"/>
                </a:lnTo>
                <a:lnTo>
                  <a:pt x="0" y="2963"/>
                </a:lnTo>
                <a:lnTo>
                  <a:pt x="0" y="82719"/>
                </a:lnTo>
                <a:lnTo>
                  <a:pt x="5079" y="82719"/>
                </a:lnTo>
                <a:lnTo>
                  <a:pt x="5079" y="0"/>
                </a:lnTo>
                <a:close/>
              </a:path>
            </a:pathLst>
          </a:custGeom>
          <a:solidFill>
            <a:srgbClr val="ABABC7"/>
          </a:solidFill>
        </p:spPr>
        <p:txBody>
          <a:bodyPr wrap="square" lIns="0" tIns="0" rIns="0" bIns="0" rtlCol="0">
            <a:noAutofit/>
          </a:bodyPr>
          <a:lstStyle/>
          <a:p>
            <a:endParaRPr/>
          </a:p>
        </p:txBody>
      </p:sp>
      <p:sp>
        <p:nvSpPr>
          <p:cNvPr id="96" name="object 96"/>
          <p:cNvSpPr/>
          <p:nvPr/>
        </p:nvSpPr>
        <p:spPr>
          <a:xfrm>
            <a:off x="5158740" y="622511"/>
            <a:ext cx="3810" cy="84878"/>
          </a:xfrm>
          <a:custGeom>
            <a:avLst/>
            <a:gdLst/>
            <a:ahLst/>
            <a:cxnLst/>
            <a:rect l="l" t="t" r="r" b="b"/>
            <a:pathLst>
              <a:path w="3810" h="84878">
                <a:moveTo>
                  <a:pt x="3810" y="0"/>
                </a:moveTo>
                <a:lnTo>
                  <a:pt x="0" y="2159"/>
                </a:lnTo>
                <a:lnTo>
                  <a:pt x="0" y="84878"/>
                </a:lnTo>
                <a:lnTo>
                  <a:pt x="3810" y="84878"/>
                </a:lnTo>
                <a:lnTo>
                  <a:pt x="3810" y="0"/>
                </a:lnTo>
                <a:close/>
              </a:path>
            </a:pathLst>
          </a:custGeom>
          <a:solidFill>
            <a:srgbClr val="AAAAC7"/>
          </a:solidFill>
        </p:spPr>
        <p:txBody>
          <a:bodyPr wrap="square" lIns="0" tIns="0" rIns="0" bIns="0" rtlCol="0">
            <a:noAutofit/>
          </a:bodyPr>
          <a:lstStyle/>
          <a:p>
            <a:endParaRPr/>
          </a:p>
        </p:txBody>
      </p:sp>
      <p:sp>
        <p:nvSpPr>
          <p:cNvPr id="97" name="object 97"/>
          <p:cNvSpPr/>
          <p:nvPr/>
        </p:nvSpPr>
        <p:spPr>
          <a:xfrm>
            <a:off x="5162550" y="619633"/>
            <a:ext cx="5079" cy="87756"/>
          </a:xfrm>
          <a:custGeom>
            <a:avLst/>
            <a:gdLst/>
            <a:ahLst/>
            <a:cxnLst/>
            <a:rect l="l" t="t" r="r" b="b"/>
            <a:pathLst>
              <a:path w="5079" h="87756">
                <a:moveTo>
                  <a:pt x="5079" y="0"/>
                </a:moveTo>
                <a:lnTo>
                  <a:pt x="0" y="2878"/>
                </a:lnTo>
                <a:lnTo>
                  <a:pt x="0" y="87756"/>
                </a:lnTo>
                <a:lnTo>
                  <a:pt x="3810" y="87756"/>
                </a:lnTo>
                <a:lnTo>
                  <a:pt x="5079" y="87615"/>
                </a:lnTo>
                <a:lnTo>
                  <a:pt x="5079" y="0"/>
                </a:lnTo>
                <a:close/>
              </a:path>
            </a:pathLst>
          </a:custGeom>
          <a:solidFill>
            <a:srgbClr val="A9A9C6"/>
          </a:solidFill>
        </p:spPr>
        <p:txBody>
          <a:bodyPr wrap="square" lIns="0" tIns="0" rIns="0" bIns="0" rtlCol="0">
            <a:noAutofit/>
          </a:bodyPr>
          <a:lstStyle/>
          <a:p>
            <a:endParaRPr/>
          </a:p>
        </p:txBody>
      </p:sp>
      <p:sp>
        <p:nvSpPr>
          <p:cNvPr id="98" name="object 98"/>
          <p:cNvSpPr/>
          <p:nvPr/>
        </p:nvSpPr>
        <p:spPr>
          <a:xfrm>
            <a:off x="5167629" y="616754"/>
            <a:ext cx="5080" cy="90494"/>
          </a:xfrm>
          <a:custGeom>
            <a:avLst/>
            <a:gdLst/>
            <a:ahLst/>
            <a:cxnLst/>
            <a:rect l="l" t="t" r="r" b="b"/>
            <a:pathLst>
              <a:path w="5080" h="90494">
                <a:moveTo>
                  <a:pt x="5080" y="0"/>
                </a:moveTo>
                <a:lnTo>
                  <a:pt x="0" y="2878"/>
                </a:lnTo>
                <a:lnTo>
                  <a:pt x="0" y="90494"/>
                </a:lnTo>
                <a:lnTo>
                  <a:pt x="5080" y="89930"/>
                </a:lnTo>
                <a:lnTo>
                  <a:pt x="5080" y="0"/>
                </a:lnTo>
                <a:close/>
              </a:path>
            </a:pathLst>
          </a:custGeom>
          <a:solidFill>
            <a:srgbClr val="A8A8C5"/>
          </a:solidFill>
        </p:spPr>
        <p:txBody>
          <a:bodyPr wrap="square" lIns="0" tIns="0" rIns="0" bIns="0" rtlCol="0">
            <a:noAutofit/>
          </a:bodyPr>
          <a:lstStyle/>
          <a:p>
            <a:endParaRPr/>
          </a:p>
        </p:txBody>
      </p:sp>
      <p:sp>
        <p:nvSpPr>
          <p:cNvPr id="99" name="object 99"/>
          <p:cNvSpPr/>
          <p:nvPr/>
        </p:nvSpPr>
        <p:spPr>
          <a:xfrm>
            <a:off x="5172709" y="613875"/>
            <a:ext cx="5079" cy="92808"/>
          </a:xfrm>
          <a:custGeom>
            <a:avLst/>
            <a:gdLst/>
            <a:ahLst/>
            <a:cxnLst/>
            <a:rect l="l" t="t" r="r" b="b"/>
            <a:pathLst>
              <a:path w="5079" h="92808">
                <a:moveTo>
                  <a:pt x="5079" y="0"/>
                </a:moveTo>
                <a:lnTo>
                  <a:pt x="0" y="2878"/>
                </a:lnTo>
                <a:lnTo>
                  <a:pt x="0" y="92808"/>
                </a:lnTo>
                <a:lnTo>
                  <a:pt x="5079" y="92244"/>
                </a:lnTo>
                <a:lnTo>
                  <a:pt x="5079" y="0"/>
                </a:lnTo>
                <a:close/>
              </a:path>
            </a:pathLst>
          </a:custGeom>
          <a:solidFill>
            <a:srgbClr val="A7A7C4"/>
          </a:solidFill>
        </p:spPr>
        <p:txBody>
          <a:bodyPr wrap="square" lIns="0" tIns="0" rIns="0" bIns="0" rtlCol="0">
            <a:noAutofit/>
          </a:bodyPr>
          <a:lstStyle/>
          <a:p>
            <a:endParaRPr/>
          </a:p>
        </p:txBody>
      </p:sp>
      <p:sp>
        <p:nvSpPr>
          <p:cNvPr id="100" name="object 100"/>
          <p:cNvSpPr/>
          <p:nvPr/>
        </p:nvSpPr>
        <p:spPr>
          <a:xfrm>
            <a:off x="5177790" y="610997"/>
            <a:ext cx="5080" cy="95123"/>
          </a:xfrm>
          <a:custGeom>
            <a:avLst/>
            <a:gdLst/>
            <a:ahLst/>
            <a:cxnLst/>
            <a:rect l="l" t="t" r="r" b="b"/>
            <a:pathLst>
              <a:path w="5080" h="95123">
                <a:moveTo>
                  <a:pt x="5080" y="0"/>
                </a:moveTo>
                <a:lnTo>
                  <a:pt x="0" y="2878"/>
                </a:lnTo>
                <a:lnTo>
                  <a:pt x="0" y="95123"/>
                </a:lnTo>
                <a:lnTo>
                  <a:pt x="5080" y="93429"/>
                </a:lnTo>
                <a:lnTo>
                  <a:pt x="5080" y="0"/>
                </a:lnTo>
                <a:close/>
              </a:path>
            </a:pathLst>
          </a:custGeom>
          <a:solidFill>
            <a:srgbClr val="A6A6C3"/>
          </a:solidFill>
        </p:spPr>
        <p:txBody>
          <a:bodyPr wrap="square" lIns="0" tIns="0" rIns="0" bIns="0" rtlCol="0">
            <a:noAutofit/>
          </a:bodyPr>
          <a:lstStyle/>
          <a:p>
            <a:endParaRPr/>
          </a:p>
        </p:txBody>
      </p:sp>
      <p:sp>
        <p:nvSpPr>
          <p:cNvPr id="101" name="object 101"/>
          <p:cNvSpPr/>
          <p:nvPr/>
        </p:nvSpPr>
        <p:spPr>
          <a:xfrm>
            <a:off x="5182870" y="608118"/>
            <a:ext cx="5079" cy="96308"/>
          </a:xfrm>
          <a:custGeom>
            <a:avLst/>
            <a:gdLst/>
            <a:ahLst/>
            <a:cxnLst/>
            <a:rect l="l" t="t" r="r" b="b"/>
            <a:pathLst>
              <a:path w="5079" h="96308">
                <a:moveTo>
                  <a:pt x="5079" y="0"/>
                </a:moveTo>
                <a:lnTo>
                  <a:pt x="0" y="2878"/>
                </a:lnTo>
                <a:lnTo>
                  <a:pt x="0" y="96308"/>
                </a:lnTo>
                <a:lnTo>
                  <a:pt x="5079" y="94615"/>
                </a:lnTo>
                <a:lnTo>
                  <a:pt x="5079" y="0"/>
                </a:lnTo>
                <a:close/>
              </a:path>
            </a:pathLst>
          </a:custGeom>
          <a:solidFill>
            <a:srgbClr val="A5A5C2"/>
          </a:solidFill>
        </p:spPr>
        <p:txBody>
          <a:bodyPr wrap="square" lIns="0" tIns="0" rIns="0" bIns="0" rtlCol="0">
            <a:noAutofit/>
          </a:bodyPr>
          <a:lstStyle/>
          <a:p>
            <a:endParaRPr/>
          </a:p>
        </p:txBody>
      </p:sp>
      <p:sp>
        <p:nvSpPr>
          <p:cNvPr id="102" name="object 102"/>
          <p:cNvSpPr/>
          <p:nvPr/>
        </p:nvSpPr>
        <p:spPr>
          <a:xfrm>
            <a:off x="5187950" y="605239"/>
            <a:ext cx="5079" cy="97493"/>
          </a:xfrm>
          <a:custGeom>
            <a:avLst/>
            <a:gdLst/>
            <a:ahLst/>
            <a:cxnLst/>
            <a:rect l="l" t="t" r="r" b="b"/>
            <a:pathLst>
              <a:path w="5079" h="97493">
                <a:moveTo>
                  <a:pt x="5079" y="0"/>
                </a:moveTo>
                <a:lnTo>
                  <a:pt x="0" y="2878"/>
                </a:lnTo>
                <a:lnTo>
                  <a:pt x="0" y="97493"/>
                </a:lnTo>
                <a:lnTo>
                  <a:pt x="1270" y="97070"/>
                </a:lnTo>
                <a:lnTo>
                  <a:pt x="5079" y="96117"/>
                </a:lnTo>
                <a:lnTo>
                  <a:pt x="5079" y="0"/>
                </a:lnTo>
                <a:close/>
              </a:path>
            </a:pathLst>
          </a:custGeom>
          <a:solidFill>
            <a:srgbClr val="A4A4C1"/>
          </a:solidFill>
        </p:spPr>
        <p:txBody>
          <a:bodyPr wrap="square" lIns="0" tIns="0" rIns="0" bIns="0" rtlCol="0">
            <a:noAutofit/>
          </a:bodyPr>
          <a:lstStyle/>
          <a:p>
            <a:endParaRPr/>
          </a:p>
        </p:txBody>
      </p:sp>
      <p:sp>
        <p:nvSpPr>
          <p:cNvPr id="103" name="object 103"/>
          <p:cNvSpPr/>
          <p:nvPr/>
        </p:nvSpPr>
        <p:spPr>
          <a:xfrm>
            <a:off x="5193029" y="601662"/>
            <a:ext cx="5080" cy="99695"/>
          </a:xfrm>
          <a:custGeom>
            <a:avLst/>
            <a:gdLst/>
            <a:ahLst/>
            <a:cxnLst/>
            <a:rect l="l" t="t" r="r" b="b"/>
            <a:pathLst>
              <a:path w="5080" h="99695">
                <a:moveTo>
                  <a:pt x="5080" y="0"/>
                </a:moveTo>
                <a:lnTo>
                  <a:pt x="1270" y="2857"/>
                </a:lnTo>
                <a:lnTo>
                  <a:pt x="0" y="3577"/>
                </a:lnTo>
                <a:lnTo>
                  <a:pt x="0" y="99695"/>
                </a:lnTo>
                <a:lnTo>
                  <a:pt x="1270" y="99377"/>
                </a:lnTo>
                <a:lnTo>
                  <a:pt x="2540" y="96837"/>
                </a:lnTo>
                <a:lnTo>
                  <a:pt x="5080" y="96837"/>
                </a:lnTo>
                <a:lnTo>
                  <a:pt x="5080" y="0"/>
                </a:lnTo>
                <a:close/>
              </a:path>
            </a:pathLst>
          </a:custGeom>
          <a:solidFill>
            <a:srgbClr val="A3A3C1"/>
          </a:solidFill>
        </p:spPr>
        <p:txBody>
          <a:bodyPr wrap="square" lIns="0" tIns="0" rIns="0" bIns="0" rtlCol="0">
            <a:noAutofit/>
          </a:bodyPr>
          <a:lstStyle/>
          <a:p>
            <a:endParaRPr/>
          </a:p>
        </p:txBody>
      </p:sp>
      <p:sp>
        <p:nvSpPr>
          <p:cNvPr id="104" name="object 104"/>
          <p:cNvSpPr/>
          <p:nvPr/>
        </p:nvSpPr>
        <p:spPr>
          <a:xfrm>
            <a:off x="5198109" y="599440"/>
            <a:ext cx="5079" cy="99060"/>
          </a:xfrm>
          <a:custGeom>
            <a:avLst/>
            <a:gdLst/>
            <a:ahLst/>
            <a:cxnLst/>
            <a:rect l="l" t="t" r="r" b="b"/>
            <a:pathLst>
              <a:path w="5079" h="99060">
                <a:moveTo>
                  <a:pt x="5079" y="0"/>
                </a:moveTo>
                <a:lnTo>
                  <a:pt x="1269" y="1270"/>
                </a:lnTo>
                <a:lnTo>
                  <a:pt x="0" y="2222"/>
                </a:lnTo>
                <a:lnTo>
                  <a:pt x="0" y="99060"/>
                </a:lnTo>
                <a:lnTo>
                  <a:pt x="5079" y="96520"/>
                </a:lnTo>
                <a:lnTo>
                  <a:pt x="5079" y="0"/>
                </a:lnTo>
                <a:close/>
              </a:path>
            </a:pathLst>
          </a:custGeom>
          <a:solidFill>
            <a:srgbClr val="A2A2C0"/>
          </a:solidFill>
        </p:spPr>
        <p:txBody>
          <a:bodyPr wrap="square" lIns="0" tIns="0" rIns="0" bIns="0" rtlCol="0">
            <a:noAutofit/>
          </a:bodyPr>
          <a:lstStyle/>
          <a:p>
            <a:endParaRPr/>
          </a:p>
        </p:txBody>
      </p:sp>
      <p:sp>
        <p:nvSpPr>
          <p:cNvPr id="105" name="object 105"/>
          <p:cNvSpPr/>
          <p:nvPr/>
        </p:nvSpPr>
        <p:spPr>
          <a:xfrm>
            <a:off x="5203190" y="596900"/>
            <a:ext cx="5080" cy="99060"/>
          </a:xfrm>
          <a:custGeom>
            <a:avLst/>
            <a:gdLst/>
            <a:ahLst/>
            <a:cxnLst/>
            <a:rect l="l" t="t" r="r" b="b"/>
            <a:pathLst>
              <a:path w="5080" h="99060">
                <a:moveTo>
                  <a:pt x="5080" y="0"/>
                </a:moveTo>
                <a:lnTo>
                  <a:pt x="3810" y="0"/>
                </a:lnTo>
                <a:lnTo>
                  <a:pt x="0" y="2539"/>
                </a:lnTo>
                <a:lnTo>
                  <a:pt x="0" y="99060"/>
                </a:lnTo>
                <a:lnTo>
                  <a:pt x="5080" y="93979"/>
                </a:lnTo>
                <a:lnTo>
                  <a:pt x="5080" y="0"/>
                </a:lnTo>
                <a:close/>
              </a:path>
            </a:pathLst>
          </a:custGeom>
          <a:solidFill>
            <a:srgbClr val="A1A1BF"/>
          </a:solidFill>
        </p:spPr>
        <p:txBody>
          <a:bodyPr wrap="square" lIns="0" tIns="0" rIns="0" bIns="0" rtlCol="0">
            <a:noAutofit/>
          </a:bodyPr>
          <a:lstStyle/>
          <a:p>
            <a:endParaRPr/>
          </a:p>
        </p:txBody>
      </p:sp>
      <p:sp>
        <p:nvSpPr>
          <p:cNvPr id="106" name="object 106"/>
          <p:cNvSpPr/>
          <p:nvPr/>
        </p:nvSpPr>
        <p:spPr>
          <a:xfrm>
            <a:off x="5208270" y="596900"/>
            <a:ext cx="5079" cy="93979"/>
          </a:xfrm>
          <a:custGeom>
            <a:avLst/>
            <a:gdLst/>
            <a:ahLst/>
            <a:cxnLst/>
            <a:rect l="l" t="t" r="r" b="b"/>
            <a:pathLst>
              <a:path w="5079" h="93979">
                <a:moveTo>
                  <a:pt x="5079" y="0"/>
                </a:moveTo>
                <a:lnTo>
                  <a:pt x="0" y="0"/>
                </a:lnTo>
                <a:lnTo>
                  <a:pt x="0" y="93979"/>
                </a:lnTo>
                <a:lnTo>
                  <a:pt x="5079" y="90593"/>
                </a:lnTo>
                <a:lnTo>
                  <a:pt x="5079" y="0"/>
                </a:lnTo>
                <a:close/>
              </a:path>
            </a:pathLst>
          </a:custGeom>
          <a:solidFill>
            <a:srgbClr val="A0A0BE"/>
          </a:solidFill>
        </p:spPr>
        <p:txBody>
          <a:bodyPr wrap="square" lIns="0" tIns="0" rIns="0" bIns="0" rtlCol="0">
            <a:noAutofit/>
          </a:bodyPr>
          <a:lstStyle/>
          <a:p>
            <a:endParaRPr/>
          </a:p>
        </p:txBody>
      </p:sp>
      <p:sp>
        <p:nvSpPr>
          <p:cNvPr id="107" name="object 107"/>
          <p:cNvSpPr/>
          <p:nvPr/>
        </p:nvSpPr>
        <p:spPr>
          <a:xfrm>
            <a:off x="5213350" y="596900"/>
            <a:ext cx="5079" cy="90593"/>
          </a:xfrm>
          <a:custGeom>
            <a:avLst/>
            <a:gdLst/>
            <a:ahLst/>
            <a:cxnLst/>
            <a:rect l="l" t="t" r="r" b="b"/>
            <a:pathLst>
              <a:path w="5079" h="90593">
                <a:moveTo>
                  <a:pt x="5079" y="0"/>
                </a:moveTo>
                <a:lnTo>
                  <a:pt x="0" y="0"/>
                </a:lnTo>
                <a:lnTo>
                  <a:pt x="0" y="90593"/>
                </a:lnTo>
                <a:lnTo>
                  <a:pt x="5079" y="87206"/>
                </a:lnTo>
                <a:lnTo>
                  <a:pt x="5079" y="0"/>
                </a:lnTo>
                <a:close/>
              </a:path>
            </a:pathLst>
          </a:custGeom>
          <a:solidFill>
            <a:srgbClr val="9F9FBD"/>
          </a:solidFill>
        </p:spPr>
        <p:txBody>
          <a:bodyPr wrap="square" lIns="0" tIns="0" rIns="0" bIns="0" rtlCol="0">
            <a:noAutofit/>
          </a:bodyPr>
          <a:lstStyle/>
          <a:p>
            <a:endParaRPr/>
          </a:p>
        </p:txBody>
      </p:sp>
      <p:sp>
        <p:nvSpPr>
          <p:cNvPr id="108" name="object 108"/>
          <p:cNvSpPr/>
          <p:nvPr/>
        </p:nvSpPr>
        <p:spPr>
          <a:xfrm>
            <a:off x="5218429" y="596900"/>
            <a:ext cx="5080" cy="87206"/>
          </a:xfrm>
          <a:custGeom>
            <a:avLst/>
            <a:gdLst/>
            <a:ahLst/>
            <a:cxnLst/>
            <a:rect l="l" t="t" r="r" b="b"/>
            <a:pathLst>
              <a:path w="5080" h="87206">
                <a:moveTo>
                  <a:pt x="5080" y="0"/>
                </a:moveTo>
                <a:lnTo>
                  <a:pt x="0" y="0"/>
                </a:lnTo>
                <a:lnTo>
                  <a:pt x="0" y="87206"/>
                </a:lnTo>
                <a:lnTo>
                  <a:pt x="1270" y="86360"/>
                </a:lnTo>
                <a:lnTo>
                  <a:pt x="5080" y="81597"/>
                </a:lnTo>
                <a:lnTo>
                  <a:pt x="5080" y="0"/>
                </a:lnTo>
                <a:close/>
              </a:path>
            </a:pathLst>
          </a:custGeom>
          <a:solidFill>
            <a:srgbClr val="9E9EBC"/>
          </a:solidFill>
        </p:spPr>
        <p:txBody>
          <a:bodyPr wrap="square" lIns="0" tIns="0" rIns="0" bIns="0" rtlCol="0">
            <a:noAutofit/>
          </a:bodyPr>
          <a:lstStyle/>
          <a:p>
            <a:endParaRPr/>
          </a:p>
        </p:txBody>
      </p:sp>
      <p:sp>
        <p:nvSpPr>
          <p:cNvPr id="109" name="object 109"/>
          <p:cNvSpPr/>
          <p:nvPr/>
        </p:nvSpPr>
        <p:spPr>
          <a:xfrm>
            <a:off x="5223509" y="596900"/>
            <a:ext cx="5079" cy="81597"/>
          </a:xfrm>
          <a:custGeom>
            <a:avLst/>
            <a:gdLst/>
            <a:ahLst/>
            <a:cxnLst/>
            <a:rect l="l" t="t" r="r" b="b"/>
            <a:pathLst>
              <a:path w="5079" h="81597">
                <a:moveTo>
                  <a:pt x="2539" y="0"/>
                </a:moveTo>
                <a:lnTo>
                  <a:pt x="0" y="0"/>
                </a:lnTo>
                <a:lnTo>
                  <a:pt x="0" y="81597"/>
                </a:lnTo>
                <a:lnTo>
                  <a:pt x="1269" y="80010"/>
                </a:lnTo>
                <a:lnTo>
                  <a:pt x="5079" y="77470"/>
                </a:lnTo>
                <a:lnTo>
                  <a:pt x="5079" y="2539"/>
                </a:lnTo>
                <a:lnTo>
                  <a:pt x="2539" y="0"/>
                </a:lnTo>
                <a:close/>
              </a:path>
            </a:pathLst>
          </a:custGeom>
          <a:solidFill>
            <a:srgbClr val="9D9DBB"/>
          </a:solidFill>
        </p:spPr>
        <p:txBody>
          <a:bodyPr wrap="square" lIns="0" tIns="0" rIns="0" bIns="0" rtlCol="0">
            <a:noAutofit/>
          </a:bodyPr>
          <a:lstStyle/>
          <a:p>
            <a:endParaRPr/>
          </a:p>
        </p:txBody>
      </p:sp>
      <p:sp>
        <p:nvSpPr>
          <p:cNvPr id="110" name="object 110"/>
          <p:cNvSpPr/>
          <p:nvPr/>
        </p:nvSpPr>
        <p:spPr>
          <a:xfrm>
            <a:off x="5228590" y="599440"/>
            <a:ext cx="3810" cy="74930"/>
          </a:xfrm>
          <a:custGeom>
            <a:avLst/>
            <a:gdLst/>
            <a:ahLst/>
            <a:cxnLst/>
            <a:rect l="l" t="t" r="r" b="b"/>
            <a:pathLst>
              <a:path w="3810" h="74930">
                <a:moveTo>
                  <a:pt x="0" y="0"/>
                </a:moveTo>
                <a:lnTo>
                  <a:pt x="0" y="74930"/>
                </a:lnTo>
                <a:lnTo>
                  <a:pt x="3810" y="72389"/>
                </a:lnTo>
                <a:lnTo>
                  <a:pt x="3810" y="1270"/>
                </a:lnTo>
                <a:lnTo>
                  <a:pt x="0" y="0"/>
                </a:lnTo>
                <a:close/>
              </a:path>
            </a:pathLst>
          </a:custGeom>
          <a:solidFill>
            <a:srgbClr val="9C9CBB"/>
          </a:solidFill>
        </p:spPr>
        <p:txBody>
          <a:bodyPr wrap="square" lIns="0" tIns="0" rIns="0" bIns="0" rtlCol="0">
            <a:noAutofit/>
          </a:bodyPr>
          <a:lstStyle/>
          <a:p>
            <a:endParaRPr/>
          </a:p>
        </p:txBody>
      </p:sp>
      <p:sp>
        <p:nvSpPr>
          <p:cNvPr id="111" name="object 111"/>
          <p:cNvSpPr/>
          <p:nvPr/>
        </p:nvSpPr>
        <p:spPr>
          <a:xfrm>
            <a:off x="5232400" y="600709"/>
            <a:ext cx="5079" cy="71120"/>
          </a:xfrm>
          <a:custGeom>
            <a:avLst/>
            <a:gdLst/>
            <a:ahLst/>
            <a:cxnLst/>
            <a:rect l="l" t="t" r="r" b="b"/>
            <a:pathLst>
              <a:path w="5079" h="71120">
                <a:moveTo>
                  <a:pt x="0" y="0"/>
                </a:moveTo>
                <a:lnTo>
                  <a:pt x="0" y="71120"/>
                </a:lnTo>
                <a:lnTo>
                  <a:pt x="5079" y="65024"/>
                </a:lnTo>
                <a:lnTo>
                  <a:pt x="5079" y="2116"/>
                </a:lnTo>
                <a:lnTo>
                  <a:pt x="3810" y="1270"/>
                </a:lnTo>
                <a:lnTo>
                  <a:pt x="0" y="0"/>
                </a:lnTo>
                <a:close/>
              </a:path>
            </a:pathLst>
          </a:custGeom>
          <a:solidFill>
            <a:srgbClr val="9B9BBA"/>
          </a:solidFill>
        </p:spPr>
        <p:txBody>
          <a:bodyPr wrap="square" lIns="0" tIns="0" rIns="0" bIns="0" rtlCol="0">
            <a:noAutofit/>
          </a:bodyPr>
          <a:lstStyle/>
          <a:p>
            <a:endParaRPr/>
          </a:p>
        </p:txBody>
      </p:sp>
      <p:sp>
        <p:nvSpPr>
          <p:cNvPr id="112" name="object 112"/>
          <p:cNvSpPr/>
          <p:nvPr/>
        </p:nvSpPr>
        <p:spPr>
          <a:xfrm>
            <a:off x="5237479" y="602826"/>
            <a:ext cx="5080" cy="62907"/>
          </a:xfrm>
          <a:custGeom>
            <a:avLst/>
            <a:gdLst/>
            <a:ahLst/>
            <a:cxnLst/>
            <a:rect l="l" t="t" r="r" b="b"/>
            <a:pathLst>
              <a:path w="5080" h="62907">
                <a:moveTo>
                  <a:pt x="0" y="0"/>
                </a:moveTo>
                <a:lnTo>
                  <a:pt x="0" y="62907"/>
                </a:lnTo>
                <a:lnTo>
                  <a:pt x="1270" y="61383"/>
                </a:lnTo>
                <a:lnTo>
                  <a:pt x="5080" y="58208"/>
                </a:lnTo>
                <a:lnTo>
                  <a:pt x="5080" y="2963"/>
                </a:lnTo>
                <a:lnTo>
                  <a:pt x="2540" y="1693"/>
                </a:lnTo>
                <a:lnTo>
                  <a:pt x="0" y="0"/>
                </a:lnTo>
                <a:close/>
              </a:path>
            </a:pathLst>
          </a:custGeom>
          <a:solidFill>
            <a:srgbClr val="9A9AB9"/>
          </a:solidFill>
        </p:spPr>
        <p:txBody>
          <a:bodyPr wrap="square" lIns="0" tIns="0" rIns="0" bIns="0" rtlCol="0">
            <a:noAutofit/>
          </a:bodyPr>
          <a:lstStyle/>
          <a:p>
            <a:endParaRPr/>
          </a:p>
        </p:txBody>
      </p:sp>
      <p:sp>
        <p:nvSpPr>
          <p:cNvPr id="113" name="object 113"/>
          <p:cNvSpPr/>
          <p:nvPr/>
        </p:nvSpPr>
        <p:spPr>
          <a:xfrm>
            <a:off x="5242559" y="605790"/>
            <a:ext cx="5079" cy="55244"/>
          </a:xfrm>
          <a:custGeom>
            <a:avLst/>
            <a:gdLst/>
            <a:ahLst/>
            <a:cxnLst/>
            <a:rect l="l" t="t" r="r" b="b"/>
            <a:pathLst>
              <a:path w="5079" h="55244">
                <a:moveTo>
                  <a:pt x="0" y="0"/>
                </a:moveTo>
                <a:lnTo>
                  <a:pt x="0" y="55244"/>
                </a:lnTo>
                <a:lnTo>
                  <a:pt x="3810" y="52069"/>
                </a:lnTo>
                <a:lnTo>
                  <a:pt x="5079" y="50546"/>
                </a:lnTo>
                <a:lnTo>
                  <a:pt x="5079" y="4656"/>
                </a:lnTo>
                <a:lnTo>
                  <a:pt x="3810" y="3809"/>
                </a:lnTo>
                <a:lnTo>
                  <a:pt x="2539" y="1269"/>
                </a:lnTo>
                <a:lnTo>
                  <a:pt x="0" y="0"/>
                </a:lnTo>
                <a:close/>
              </a:path>
            </a:pathLst>
          </a:custGeom>
          <a:solidFill>
            <a:srgbClr val="9999B8"/>
          </a:solidFill>
        </p:spPr>
        <p:txBody>
          <a:bodyPr wrap="square" lIns="0" tIns="0" rIns="0" bIns="0" rtlCol="0">
            <a:noAutofit/>
          </a:bodyPr>
          <a:lstStyle/>
          <a:p>
            <a:endParaRPr/>
          </a:p>
        </p:txBody>
      </p:sp>
      <p:sp>
        <p:nvSpPr>
          <p:cNvPr id="114" name="object 114"/>
          <p:cNvSpPr/>
          <p:nvPr/>
        </p:nvSpPr>
        <p:spPr>
          <a:xfrm>
            <a:off x="5247640" y="610446"/>
            <a:ext cx="5080" cy="45889"/>
          </a:xfrm>
          <a:custGeom>
            <a:avLst/>
            <a:gdLst/>
            <a:ahLst/>
            <a:cxnLst/>
            <a:rect l="l" t="t" r="r" b="b"/>
            <a:pathLst>
              <a:path w="5080" h="45889">
                <a:moveTo>
                  <a:pt x="0" y="0"/>
                </a:moveTo>
                <a:lnTo>
                  <a:pt x="0" y="45889"/>
                </a:lnTo>
                <a:lnTo>
                  <a:pt x="5080" y="39793"/>
                </a:lnTo>
                <a:lnTo>
                  <a:pt x="5080" y="4233"/>
                </a:lnTo>
                <a:lnTo>
                  <a:pt x="2539" y="1693"/>
                </a:lnTo>
                <a:lnTo>
                  <a:pt x="0" y="0"/>
                </a:lnTo>
                <a:close/>
              </a:path>
            </a:pathLst>
          </a:custGeom>
          <a:solidFill>
            <a:srgbClr val="9999B7"/>
          </a:solidFill>
        </p:spPr>
        <p:txBody>
          <a:bodyPr wrap="square" lIns="0" tIns="0" rIns="0" bIns="0" rtlCol="0">
            <a:noAutofit/>
          </a:bodyPr>
          <a:lstStyle/>
          <a:p>
            <a:endParaRPr/>
          </a:p>
        </p:txBody>
      </p:sp>
      <p:sp>
        <p:nvSpPr>
          <p:cNvPr id="115" name="object 115"/>
          <p:cNvSpPr/>
          <p:nvPr/>
        </p:nvSpPr>
        <p:spPr>
          <a:xfrm>
            <a:off x="5252720" y="614680"/>
            <a:ext cx="5079" cy="35559"/>
          </a:xfrm>
          <a:custGeom>
            <a:avLst/>
            <a:gdLst/>
            <a:ahLst/>
            <a:cxnLst/>
            <a:rect l="l" t="t" r="r" b="b"/>
            <a:pathLst>
              <a:path w="5079" h="35559">
                <a:moveTo>
                  <a:pt x="0" y="0"/>
                </a:moveTo>
                <a:lnTo>
                  <a:pt x="0" y="35559"/>
                </a:lnTo>
                <a:lnTo>
                  <a:pt x="5079" y="27939"/>
                </a:lnTo>
                <a:lnTo>
                  <a:pt x="5079" y="5079"/>
                </a:lnTo>
                <a:lnTo>
                  <a:pt x="0" y="0"/>
                </a:lnTo>
                <a:close/>
              </a:path>
            </a:pathLst>
          </a:custGeom>
          <a:solidFill>
            <a:srgbClr val="9797B6"/>
          </a:solidFill>
        </p:spPr>
        <p:txBody>
          <a:bodyPr wrap="square" lIns="0" tIns="0" rIns="0" bIns="0" rtlCol="0">
            <a:noAutofit/>
          </a:bodyPr>
          <a:lstStyle/>
          <a:p>
            <a:endParaRPr/>
          </a:p>
        </p:txBody>
      </p:sp>
      <p:sp>
        <p:nvSpPr>
          <p:cNvPr id="116" name="object 116"/>
          <p:cNvSpPr/>
          <p:nvPr/>
        </p:nvSpPr>
        <p:spPr>
          <a:xfrm>
            <a:off x="5257800" y="619759"/>
            <a:ext cx="3810" cy="22860"/>
          </a:xfrm>
          <a:custGeom>
            <a:avLst/>
            <a:gdLst/>
            <a:ahLst/>
            <a:cxnLst/>
            <a:rect l="l" t="t" r="r" b="b"/>
            <a:pathLst>
              <a:path w="3810" h="22860">
                <a:moveTo>
                  <a:pt x="0" y="0"/>
                </a:moveTo>
                <a:lnTo>
                  <a:pt x="0" y="22860"/>
                </a:lnTo>
                <a:lnTo>
                  <a:pt x="1270" y="20319"/>
                </a:lnTo>
                <a:lnTo>
                  <a:pt x="2539" y="15239"/>
                </a:lnTo>
                <a:lnTo>
                  <a:pt x="3810" y="13969"/>
                </a:lnTo>
                <a:lnTo>
                  <a:pt x="3810" y="6350"/>
                </a:lnTo>
                <a:lnTo>
                  <a:pt x="2539" y="5079"/>
                </a:lnTo>
                <a:lnTo>
                  <a:pt x="0" y="0"/>
                </a:lnTo>
                <a:close/>
              </a:path>
            </a:pathLst>
          </a:custGeom>
          <a:solidFill>
            <a:srgbClr val="9696B6"/>
          </a:solidFill>
        </p:spPr>
        <p:txBody>
          <a:bodyPr wrap="square" lIns="0" tIns="0" rIns="0" bIns="0" rtlCol="0">
            <a:noAutofit/>
          </a:bodyPr>
          <a:lstStyle/>
          <a:p>
            <a:endParaRPr/>
          </a:p>
        </p:txBody>
      </p:sp>
      <p:sp>
        <p:nvSpPr>
          <p:cNvPr id="117" name="object 117"/>
          <p:cNvSpPr/>
          <p:nvPr/>
        </p:nvSpPr>
        <p:spPr>
          <a:xfrm>
            <a:off x="5417184" y="426084"/>
            <a:ext cx="822960" cy="314844"/>
          </a:xfrm>
          <a:prstGeom prst="rect">
            <a:avLst/>
          </a:prstGeom>
          <a:blipFill>
            <a:blip r:embed="rId7" cstate="print"/>
            <a:stretch>
              <a:fillRect/>
            </a:stretch>
          </a:blipFill>
        </p:spPr>
        <p:txBody>
          <a:bodyPr wrap="square" lIns="0" tIns="0" rIns="0" bIns="0" rtlCol="0">
            <a:noAutofit/>
          </a:bodyPr>
          <a:lstStyle/>
          <a:p>
            <a:endParaRPr/>
          </a:p>
        </p:txBody>
      </p:sp>
      <p:sp>
        <p:nvSpPr>
          <p:cNvPr id="118" name="object 118"/>
          <p:cNvSpPr/>
          <p:nvPr/>
        </p:nvSpPr>
        <p:spPr>
          <a:xfrm>
            <a:off x="5688965" y="79375"/>
            <a:ext cx="3455669" cy="645791"/>
          </a:xfrm>
          <a:prstGeom prst="rect">
            <a:avLst/>
          </a:prstGeom>
          <a:blipFill>
            <a:blip r:embed="rId8" cstate="print"/>
            <a:stretch>
              <a:fillRect/>
            </a:stretch>
          </a:blipFill>
        </p:spPr>
        <p:txBody>
          <a:bodyPr wrap="square" lIns="0" tIns="0" rIns="0" bIns="0" rtlCol="0">
            <a:noAutofit/>
          </a:bodyPr>
          <a:lstStyle/>
          <a:p>
            <a:endParaRPr/>
          </a:p>
        </p:txBody>
      </p:sp>
      <p:sp>
        <p:nvSpPr>
          <p:cNvPr id="119" name="object 119"/>
          <p:cNvSpPr/>
          <p:nvPr/>
        </p:nvSpPr>
        <p:spPr>
          <a:xfrm>
            <a:off x="8610865" y="628650"/>
            <a:ext cx="0" cy="88900"/>
          </a:xfrm>
          <a:custGeom>
            <a:avLst/>
            <a:gdLst/>
            <a:ahLst/>
            <a:cxnLst/>
            <a:rect l="l" t="t" r="r" b="b"/>
            <a:pathLst>
              <a:path h="88900">
                <a:moveTo>
                  <a:pt x="0" y="0"/>
                </a:moveTo>
                <a:lnTo>
                  <a:pt x="0" y="88900"/>
                </a:lnTo>
              </a:path>
            </a:pathLst>
          </a:custGeom>
          <a:ln w="13970">
            <a:solidFill>
              <a:srgbClr val="BFBFD8"/>
            </a:solidFill>
          </a:ln>
        </p:spPr>
        <p:txBody>
          <a:bodyPr wrap="square" lIns="0" tIns="0" rIns="0" bIns="0" rtlCol="0">
            <a:noAutofit/>
          </a:bodyPr>
          <a:lstStyle/>
          <a:p>
            <a:endParaRPr/>
          </a:p>
        </p:txBody>
      </p:sp>
      <p:sp>
        <p:nvSpPr>
          <p:cNvPr id="120" name="object 120"/>
          <p:cNvSpPr/>
          <p:nvPr/>
        </p:nvSpPr>
        <p:spPr>
          <a:xfrm>
            <a:off x="8604777" y="627380"/>
            <a:ext cx="2901" cy="1270"/>
          </a:xfrm>
          <a:custGeom>
            <a:avLst/>
            <a:gdLst/>
            <a:ahLst/>
            <a:cxnLst/>
            <a:rect l="l" t="t" r="r" b="b"/>
            <a:pathLst>
              <a:path w="2901" h="1270">
                <a:moveTo>
                  <a:pt x="0" y="635"/>
                </a:moveTo>
                <a:lnTo>
                  <a:pt x="2901" y="635"/>
                </a:lnTo>
              </a:path>
            </a:pathLst>
          </a:custGeom>
          <a:ln w="3175">
            <a:solidFill>
              <a:srgbClr val="BFBFD8"/>
            </a:solidFill>
          </a:ln>
        </p:spPr>
        <p:txBody>
          <a:bodyPr wrap="square" lIns="0" tIns="0" rIns="0" bIns="0" rtlCol="0">
            <a:noAutofit/>
          </a:bodyPr>
          <a:lstStyle/>
          <a:p>
            <a:endParaRPr/>
          </a:p>
        </p:txBody>
      </p:sp>
      <p:sp>
        <p:nvSpPr>
          <p:cNvPr id="121" name="object 121"/>
          <p:cNvSpPr/>
          <p:nvPr/>
        </p:nvSpPr>
        <p:spPr>
          <a:xfrm>
            <a:off x="8945880" y="6203950"/>
            <a:ext cx="97155" cy="2540"/>
          </a:xfrm>
          <a:custGeom>
            <a:avLst/>
            <a:gdLst/>
            <a:ahLst/>
            <a:cxnLst/>
            <a:rect l="l" t="t" r="r" b="b"/>
            <a:pathLst>
              <a:path w="97155" h="2539">
                <a:moveTo>
                  <a:pt x="35560" y="0"/>
                </a:moveTo>
                <a:lnTo>
                  <a:pt x="11429" y="1270"/>
                </a:lnTo>
                <a:lnTo>
                  <a:pt x="0" y="2540"/>
                </a:lnTo>
                <a:lnTo>
                  <a:pt x="97155" y="2540"/>
                </a:lnTo>
                <a:lnTo>
                  <a:pt x="85090" y="1270"/>
                </a:lnTo>
                <a:lnTo>
                  <a:pt x="35560" y="0"/>
                </a:lnTo>
                <a:close/>
              </a:path>
            </a:pathLst>
          </a:custGeom>
          <a:solidFill>
            <a:srgbClr val="C6C6DE"/>
          </a:solidFill>
        </p:spPr>
        <p:txBody>
          <a:bodyPr wrap="square" lIns="0" tIns="0" rIns="0" bIns="0" rtlCol="0">
            <a:noAutofit/>
          </a:bodyPr>
          <a:lstStyle/>
          <a:p>
            <a:endParaRPr/>
          </a:p>
        </p:txBody>
      </p:sp>
      <p:sp>
        <p:nvSpPr>
          <p:cNvPr id="122" name="object 122"/>
          <p:cNvSpPr/>
          <p:nvPr/>
        </p:nvSpPr>
        <p:spPr>
          <a:xfrm>
            <a:off x="6749732" y="6206490"/>
            <a:ext cx="2326957" cy="3809"/>
          </a:xfrm>
          <a:custGeom>
            <a:avLst/>
            <a:gdLst/>
            <a:ahLst/>
            <a:cxnLst/>
            <a:rect l="l" t="t" r="r" b="b"/>
            <a:pathLst>
              <a:path w="2326957" h="3810">
                <a:moveTo>
                  <a:pt x="-6749732" y="651510"/>
                </a:moveTo>
                <a:lnTo>
                  <a:pt x="-6749732" y="651510"/>
                </a:lnTo>
              </a:path>
            </a:pathLst>
          </a:custGeom>
          <a:ln w="3175">
            <a:solidFill>
              <a:srgbClr val="C4C4DC"/>
            </a:solidFill>
          </a:ln>
        </p:spPr>
        <p:txBody>
          <a:bodyPr wrap="square" lIns="0" tIns="0" rIns="0" bIns="0" rtlCol="0">
            <a:noAutofit/>
          </a:bodyPr>
          <a:lstStyle/>
          <a:p>
            <a:endParaRPr/>
          </a:p>
        </p:txBody>
      </p:sp>
      <p:sp>
        <p:nvSpPr>
          <p:cNvPr id="123" name="object 123"/>
          <p:cNvSpPr/>
          <p:nvPr/>
        </p:nvSpPr>
        <p:spPr>
          <a:xfrm>
            <a:off x="6676390" y="6210300"/>
            <a:ext cx="2427816" cy="3809"/>
          </a:xfrm>
          <a:custGeom>
            <a:avLst/>
            <a:gdLst/>
            <a:ahLst/>
            <a:cxnLst/>
            <a:rect l="l" t="t" r="r" b="b"/>
            <a:pathLst>
              <a:path w="2427816" h="3810">
                <a:moveTo>
                  <a:pt x="-6676390" y="647700"/>
                </a:moveTo>
                <a:lnTo>
                  <a:pt x="-6676390" y="647700"/>
                </a:lnTo>
              </a:path>
            </a:pathLst>
          </a:custGeom>
          <a:ln w="3175">
            <a:solidFill>
              <a:srgbClr val="C2C2DB"/>
            </a:solidFill>
          </a:ln>
        </p:spPr>
        <p:txBody>
          <a:bodyPr wrap="square" lIns="0" tIns="0" rIns="0" bIns="0" rtlCol="0">
            <a:noAutofit/>
          </a:bodyPr>
          <a:lstStyle/>
          <a:p>
            <a:endParaRPr/>
          </a:p>
        </p:txBody>
      </p:sp>
      <p:sp>
        <p:nvSpPr>
          <p:cNvPr id="124" name="object 124"/>
          <p:cNvSpPr/>
          <p:nvPr/>
        </p:nvSpPr>
        <p:spPr>
          <a:xfrm>
            <a:off x="6631940" y="6214109"/>
            <a:ext cx="2488564" cy="3810"/>
          </a:xfrm>
          <a:custGeom>
            <a:avLst/>
            <a:gdLst/>
            <a:ahLst/>
            <a:cxnLst/>
            <a:rect l="l" t="t" r="r" b="b"/>
            <a:pathLst>
              <a:path w="2488564" h="3810">
                <a:moveTo>
                  <a:pt x="-6631940" y="643889"/>
                </a:moveTo>
                <a:lnTo>
                  <a:pt x="-6631940" y="643889"/>
                </a:lnTo>
              </a:path>
            </a:pathLst>
          </a:custGeom>
          <a:ln w="3175">
            <a:solidFill>
              <a:srgbClr val="C1C1D9"/>
            </a:solidFill>
          </a:ln>
        </p:spPr>
        <p:txBody>
          <a:bodyPr wrap="square" lIns="0" tIns="0" rIns="0" bIns="0" rtlCol="0">
            <a:noAutofit/>
          </a:bodyPr>
          <a:lstStyle/>
          <a:p>
            <a:endParaRPr/>
          </a:p>
        </p:txBody>
      </p:sp>
      <p:sp>
        <p:nvSpPr>
          <p:cNvPr id="125" name="object 125"/>
          <p:cNvSpPr/>
          <p:nvPr/>
        </p:nvSpPr>
        <p:spPr>
          <a:xfrm>
            <a:off x="6598602" y="6217920"/>
            <a:ext cx="2532697" cy="3809"/>
          </a:xfrm>
          <a:custGeom>
            <a:avLst/>
            <a:gdLst/>
            <a:ahLst/>
            <a:cxnLst/>
            <a:rect l="l" t="t" r="r" b="b"/>
            <a:pathLst>
              <a:path w="2532697" h="3810">
                <a:moveTo>
                  <a:pt x="-6598602" y="640079"/>
                </a:moveTo>
                <a:lnTo>
                  <a:pt x="-6598602" y="640079"/>
                </a:lnTo>
              </a:path>
            </a:pathLst>
          </a:custGeom>
          <a:ln w="3175">
            <a:solidFill>
              <a:srgbClr val="BFBFD8"/>
            </a:solidFill>
          </a:ln>
        </p:spPr>
        <p:txBody>
          <a:bodyPr wrap="square" lIns="0" tIns="0" rIns="0" bIns="0" rtlCol="0">
            <a:noAutofit/>
          </a:bodyPr>
          <a:lstStyle/>
          <a:p>
            <a:endParaRPr/>
          </a:p>
        </p:txBody>
      </p:sp>
      <p:sp>
        <p:nvSpPr>
          <p:cNvPr id="126" name="object 126"/>
          <p:cNvSpPr/>
          <p:nvPr/>
        </p:nvSpPr>
        <p:spPr>
          <a:xfrm>
            <a:off x="6573519" y="6221729"/>
            <a:ext cx="2564129" cy="3810"/>
          </a:xfrm>
          <a:custGeom>
            <a:avLst/>
            <a:gdLst/>
            <a:ahLst/>
            <a:cxnLst/>
            <a:rect l="l" t="t" r="r" b="b"/>
            <a:pathLst>
              <a:path w="2564129" h="3810">
                <a:moveTo>
                  <a:pt x="-6573520" y="636270"/>
                </a:moveTo>
                <a:lnTo>
                  <a:pt x="-6573520" y="636270"/>
                </a:lnTo>
              </a:path>
            </a:pathLst>
          </a:custGeom>
          <a:ln w="3175">
            <a:solidFill>
              <a:srgbClr val="BDBDD7"/>
            </a:solidFill>
          </a:ln>
        </p:spPr>
        <p:txBody>
          <a:bodyPr wrap="square" lIns="0" tIns="0" rIns="0" bIns="0" rtlCol="0">
            <a:noAutofit/>
          </a:bodyPr>
          <a:lstStyle/>
          <a:p>
            <a:endParaRPr/>
          </a:p>
        </p:txBody>
      </p:sp>
      <p:sp>
        <p:nvSpPr>
          <p:cNvPr id="127" name="object 127"/>
          <p:cNvSpPr/>
          <p:nvPr/>
        </p:nvSpPr>
        <p:spPr>
          <a:xfrm>
            <a:off x="6552565" y="6225540"/>
            <a:ext cx="2591434" cy="3809"/>
          </a:xfrm>
          <a:custGeom>
            <a:avLst/>
            <a:gdLst/>
            <a:ahLst/>
            <a:cxnLst/>
            <a:rect l="l" t="t" r="r" b="b"/>
            <a:pathLst>
              <a:path w="2591434" h="3810">
                <a:moveTo>
                  <a:pt x="-6552565" y="632460"/>
                </a:moveTo>
                <a:lnTo>
                  <a:pt x="-6552565" y="632460"/>
                </a:lnTo>
              </a:path>
            </a:pathLst>
          </a:custGeom>
          <a:ln w="3175">
            <a:solidFill>
              <a:srgbClr val="BCBCD5"/>
            </a:solidFill>
          </a:ln>
        </p:spPr>
        <p:txBody>
          <a:bodyPr wrap="square" lIns="0" tIns="0" rIns="0" bIns="0" rtlCol="0">
            <a:noAutofit/>
          </a:bodyPr>
          <a:lstStyle/>
          <a:p>
            <a:endParaRPr/>
          </a:p>
        </p:txBody>
      </p:sp>
      <p:sp>
        <p:nvSpPr>
          <p:cNvPr id="128" name="object 128"/>
          <p:cNvSpPr/>
          <p:nvPr/>
        </p:nvSpPr>
        <p:spPr>
          <a:xfrm>
            <a:off x="6540137" y="6229350"/>
            <a:ext cx="2603862" cy="2540"/>
          </a:xfrm>
          <a:custGeom>
            <a:avLst/>
            <a:gdLst/>
            <a:ahLst/>
            <a:cxnLst/>
            <a:rect l="l" t="t" r="r" b="b"/>
            <a:pathLst>
              <a:path w="2603862" h="2539">
                <a:moveTo>
                  <a:pt x="-6540137" y="628650"/>
                </a:moveTo>
                <a:lnTo>
                  <a:pt x="-6540137" y="628650"/>
                </a:lnTo>
              </a:path>
            </a:pathLst>
          </a:custGeom>
          <a:ln w="3175">
            <a:solidFill>
              <a:srgbClr val="BABAD4"/>
            </a:solidFill>
          </a:ln>
        </p:spPr>
        <p:txBody>
          <a:bodyPr wrap="square" lIns="0" tIns="0" rIns="0" bIns="0" rtlCol="0">
            <a:noAutofit/>
          </a:bodyPr>
          <a:lstStyle/>
          <a:p>
            <a:endParaRPr/>
          </a:p>
        </p:txBody>
      </p:sp>
      <p:sp>
        <p:nvSpPr>
          <p:cNvPr id="129" name="object 129"/>
          <p:cNvSpPr/>
          <p:nvPr/>
        </p:nvSpPr>
        <p:spPr>
          <a:xfrm>
            <a:off x="6523808" y="6231890"/>
            <a:ext cx="2620191" cy="3809"/>
          </a:xfrm>
          <a:custGeom>
            <a:avLst/>
            <a:gdLst/>
            <a:ahLst/>
            <a:cxnLst/>
            <a:rect l="l" t="t" r="r" b="b"/>
            <a:pathLst>
              <a:path w="2620191" h="3810">
                <a:moveTo>
                  <a:pt x="-6523808" y="626110"/>
                </a:moveTo>
                <a:lnTo>
                  <a:pt x="-6523808" y="626110"/>
                </a:lnTo>
              </a:path>
            </a:pathLst>
          </a:custGeom>
          <a:ln w="3175">
            <a:solidFill>
              <a:srgbClr val="B8B8D2"/>
            </a:solidFill>
          </a:ln>
        </p:spPr>
        <p:txBody>
          <a:bodyPr wrap="square" lIns="0" tIns="0" rIns="0" bIns="0" rtlCol="0">
            <a:noAutofit/>
          </a:bodyPr>
          <a:lstStyle/>
          <a:p>
            <a:endParaRPr/>
          </a:p>
        </p:txBody>
      </p:sp>
      <p:sp>
        <p:nvSpPr>
          <p:cNvPr id="130" name="object 130"/>
          <p:cNvSpPr/>
          <p:nvPr/>
        </p:nvSpPr>
        <p:spPr>
          <a:xfrm>
            <a:off x="6507480" y="6235700"/>
            <a:ext cx="2636520" cy="3809"/>
          </a:xfrm>
          <a:custGeom>
            <a:avLst/>
            <a:gdLst/>
            <a:ahLst/>
            <a:cxnLst/>
            <a:rect l="l" t="t" r="r" b="b"/>
            <a:pathLst>
              <a:path w="2636520" h="3810">
                <a:moveTo>
                  <a:pt x="-6507480" y="622300"/>
                </a:moveTo>
                <a:lnTo>
                  <a:pt x="-6507480" y="622300"/>
                </a:lnTo>
              </a:path>
            </a:pathLst>
          </a:custGeom>
          <a:ln w="3175">
            <a:solidFill>
              <a:srgbClr val="B7B7D1"/>
            </a:solidFill>
          </a:ln>
        </p:spPr>
        <p:txBody>
          <a:bodyPr wrap="square" lIns="0" tIns="0" rIns="0" bIns="0" rtlCol="0">
            <a:noAutofit/>
          </a:bodyPr>
          <a:lstStyle/>
          <a:p>
            <a:endParaRPr/>
          </a:p>
        </p:txBody>
      </p:sp>
      <p:sp>
        <p:nvSpPr>
          <p:cNvPr id="131" name="object 131"/>
          <p:cNvSpPr/>
          <p:nvPr/>
        </p:nvSpPr>
        <p:spPr>
          <a:xfrm>
            <a:off x="6492240" y="6239509"/>
            <a:ext cx="2651760" cy="3810"/>
          </a:xfrm>
          <a:custGeom>
            <a:avLst/>
            <a:gdLst/>
            <a:ahLst/>
            <a:cxnLst/>
            <a:rect l="l" t="t" r="r" b="b"/>
            <a:pathLst>
              <a:path w="2651760" h="3810">
                <a:moveTo>
                  <a:pt x="-6492239" y="618489"/>
                </a:moveTo>
                <a:lnTo>
                  <a:pt x="-6492239" y="618489"/>
                </a:lnTo>
              </a:path>
            </a:pathLst>
          </a:custGeom>
          <a:ln w="3175">
            <a:solidFill>
              <a:srgbClr val="B5B5D0"/>
            </a:solidFill>
          </a:ln>
        </p:spPr>
        <p:txBody>
          <a:bodyPr wrap="square" lIns="0" tIns="0" rIns="0" bIns="0" rtlCol="0">
            <a:noAutofit/>
          </a:bodyPr>
          <a:lstStyle/>
          <a:p>
            <a:endParaRPr/>
          </a:p>
        </p:txBody>
      </p:sp>
      <p:sp>
        <p:nvSpPr>
          <p:cNvPr id="132" name="object 132"/>
          <p:cNvSpPr/>
          <p:nvPr/>
        </p:nvSpPr>
        <p:spPr>
          <a:xfrm>
            <a:off x="6492240" y="6243320"/>
            <a:ext cx="2651760" cy="0"/>
          </a:xfrm>
          <a:custGeom>
            <a:avLst/>
            <a:gdLst/>
            <a:ahLst/>
            <a:cxnLst/>
            <a:rect l="l" t="t" r="r" b="b"/>
            <a:pathLst>
              <a:path w="2651759">
                <a:moveTo>
                  <a:pt x="0" y="0"/>
                </a:moveTo>
                <a:lnTo>
                  <a:pt x="2651760" y="0"/>
                </a:lnTo>
              </a:path>
            </a:pathLst>
          </a:custGeom>
          <a:ln w="3175">
            <a:solidFill>
              <a:srgbClr val="B3B3CE"/>
            </a:solidFill>
          </a:ln>
        </p:spPr>
        <p:txBody>
          <a:bodyPr wrap="square" lIns="0" tIns="0" rIns="0" bIns="0" rtlCol="0">
            <a:noAutofit/>
          </a:bodyPr>
          <a:lstStyle/>
          <a:p>
            <a:endParaRPr/>
          </a:p>
        </p:txBody>
      </p:sp>
      <p:sp>
        <p:nvSpPr>
          <p:cNvPr id="133" name="object 133"/>
          <p:cNvSpPr/>
          <p:nvPr/>
        </p:nvSpPr>
        <p:spPr>
          <a:xfrm>
            <a:off x="6875780" y="6247129"/>
            <a:ext cx="2268220" cy="0"/>
          </a:xfrm>
          <a:custGeom>
            <a:avLst/>
            <a:gdLst/>
            <a:ahLst/>
            <a:cxnLst/>
            <a:rect l="l" t="t" r="r" b="b"/>
            <a:pathLst>
              <a:path w="2268220">
                <a:moveTo>
                  <a:pt x="0" y="0"/>
                </a:moveTo>
                <a:lnTo>
                  <a:pt x="2268220" y="0"/>
                </a:lnTo>
              </a:path>
            </a:pathLst>
          </a:custGeom>
          <a:ln w="3175">
            <a:solidFill>
              <a:srgbClr val="B2B2CD"/>
            </a:solidFill>
          </a:ln>
        </p:spPr>
        <p:txBody>
          <a:bodyPr wrap="square" lIns="0" tIns="0" rIns="0" bIns="0" rtlCol="0">
            <a:noAutofit/>
          </a:bodyPr>
          <a:lstStyle/>
          <a:p>
            <a:endParaRPr/>
          </a:p>
        </p:txBody>
      </p:sp>
      <p:sp>
        <p:nvSpPr>
          <p:cNvPr id="134" name="object 134"/>
          <p:cNvSpPr/>
          <p:nvPr/>
        </p:nvSpPr>
        <p:spPr>
          <a:xfrm>
            <a:off x="6452870" y="6250940"/>
            <a:ext cx="2691129" cy="2539"/>
          </a:xfrm>
          <a:custGeom>
            <a:avLst/>
            <a:gdLst/>
            <a:ahLst/>
            <a:cxnLst/>
            <a:rect l="l" t="t" r="r" b="b"/>
            <a:pathLst>
              <a:path w="2691129" h="2539">
                <a:moveTo>
                  <a:pt x="-6452870" y="607060"/>
                </a:moveTo>
                <a:lnTo>
                  <a:pt x="-6452870" y="607060"/>
                </a:lnTo>
              </a:path>
            </a:pathLst>
          </a:custGeom>
          <a:ln w="3175">
            <a:solidFill>
              <a:srgbClr val="B0B0CC"/>
            </a:solidFill>
          </a:ln>
        </p:spPr>
        <p:txBody>
          <a:bodyPr wrap="square" lIns="0" tIns="0" rIns="0" bIns="0" rtlCol="0">
            <a:noAutofit/>
          </a:bodyPr>
          <a:lstStyle/>
          <a:p>
            <a:endParaRPr/>
          </a:p>
        </p:txBody>
      </p:sp>
      <p:sp>
        <p:nvSpPr>
          <p:cNvPr id="135" name="object 135"/>
          <p:cNvSpPr/>
          <p:nvPr/>
        </p:nvSpPr>
        <p:spPr>
          <a:xfrm>
            <a:off x="6443979" y="6253479"/>
            <a:ext cx="2700020" cy="3810"/>
          </a:xfrm>
          <a:custGeom>
            <a:avLst/>
            <a:gdLst/>
            <a:ahLst/>
            <a:cxnLst/>
            <a:rect l="l" t="t" r="r" b="b"/>
            <a:pathLst>
              <a:path w="2700020" h="3810">
                <a:moveTo>
                  <a:pt x="-6443980" y="604520"/>
                </a:moveTo>
                <a:lnTo>
                  <a:pt x="-6443980" y="604520"/>
                </a:lnTo>
              </a:path>
            </a:pathLst>
          </a:custGeom>
          <a:ln w="3175">
            <a:solidFill>
              <a:srgbClr val="AEAECA"/>
            </a:solidFill>
          </a:ln>
        </p:spPr>
        <p:txBody>
          <a:bodyPr wrap="square" lIns="0" tIns="0" rIns="0" bIns="0" rtlCol="0">
            <a:noAutofit/>
          </a:bodyPr>
          <a:lstStyle/>
          <a:p>
            <a:endParaRPr/>
          </a:p>
        </p:txBody>
      </p:sp>
      <p:sp>
        <p:nvSpPr>
          <p:cNvPr id="136" name="object 136"/>
          <p:cNvSpPr/>
          <p:nvPr/>
        </p:nvSpPr>
        <p:spPr>
          <a:xfrm>
            <a:off x="6442709" y="6257290"/>
            <a:ext cx="2701290" cy="3809"/>
          </a:xfrm>
          <a:custGeom>
            <a:avLst/>
            <a:gdLst/>
            <a:ahLst/>
            <a:cxnLst/>
            <a:rect l="l" t="t" r="r" b="b"/>
            <a:pathLst>
              <a:path w="2701290" h="3810">
                <a:moveTo>
                  <a:pt x="-6442710" y="600710"/>
                </a:moveTo>
                <a:lnTo>
                  <a:pt x="-6442710" y="600710"/>
                </a:lnTo>
              </a:path>
            </a:pathLst>
          </a:custGeom>
          <a:ln w="3175">
            <a:solidFill>
              <a:srgbClr val="ADADC9"/>
            </a:solidFill>
          </a:ln>
        </p:spPr>
        <p:txBody>
          <a:bodyPr wrap="square" lIns="0" tIns="0" rIns="0" bIns="0" rtlCol="0">
            <a:noAutofit/>
          </a:bodyPr>
          <a:lstStyle/>
          <a:p>
            <a:endParaRPr/>
          </a:p>
        </p:txBody>
      </p:sp>
      <p:sp>
        <p:nvSpPr>
          <p:cNvPr id="137" name="object 137"/>
          <p:cNvSpPr/>
          <p:nvPr/>
        </p:nvSpPr>
        <p:spPr>
          <a:xfrm>
            <a:off x="7024369" y="6261100"/>
            <a:ext cx="2119629" cy="0"/>
          </a:xfrm>
          <a:custGeom>
            <a:avLst/>
            <a:gdLst/>
            <a:ahLst/>
            <a:cxnLst/>
            <a:rect l="l" t="t" r="r" b="b"/>
            <a:pathLst>
              <a:path w="2119629">
                <a:moveTo>
                  <a:pt x="0" y="0"/>
                </a:moveTo>
                <a:lnTo>
                  <a:pt x="2119629" y="0"/>
                </a:lnTo>
              </a:path>
            </a:pathLst>
          </a:custGeom>
          <a:ln w="3175">
            <a:solidFill>
              <a:srgbClr val="ABABC7"/>
            </a:solidFill>
          </a:ln>
        </p:spPr>
        <p:txBody>
          <a:bodyPr wrap="square" lIns="0" tIns="0" rIns="0" bIns="0" rtlCol="0">
            <a:noAutofit/>
          </a:bodyPr>
          <a:lstStyle/>
          <a:p>
            <a:endParaRPr/>
          </a:p>
        </p:txBody>
      </p:sp>
      <p:sp>
        <p:nvSpPr>
          <p:cNvPr id="138" name="object 138"/>
          <p:cNvSpPr/>
          <p:nvPr/>
        </p:nvSpPr>
        <p:spPr>
          <a:xfrm>
            <a:off x="7049346" y="6264909"/>
            <a:ext cx="2094653" cy="0"/>
          </a:xfrm>
          <a:custGeom>
            <a:avLst/>
            <a:gdLst/>
            <a:ahLst/>
            <a:cxnLst/>
            <a:rect l="l" t="t" r="r" b="b"/>
            <a:pathLst>
              <a:path w="2094653">
                <a:moveTo>
                  <a:pt x="0" y="0"/>
                </a:moveTo>
                <a:lnTo>
                  <a:pt x="2094653" y="0"/>
                </a:lnTo>
              </a:path>
            </a:pathLst>
          </a:custGeom>
          <a:ln w="3175">
            <a:solidFill>
              <a:srgbClr val="A9A9C6"/>
            </a:solidFill>
          </a:ln>
        </p:spPr>
        <p:txBody>
          <a:bodyPr wrap="square" lIns="0" tIns="0" rIns="0" bIns="0" rtlCol="0">
            <a:noAutofit/>
          </a:bodyPr>
          <a:lstStyle/>
          <a:p>
            <a:endParaRPr/>
          </a:p>
        </p:txBody>
      </p:sp>
      <p:sp>
        <p:nvSpPr>
          <p:cNvPr id="139" name="object 139"/>
          <p:cNvSpPr/>
          <p:nvPr/>
        </p:nvSpPr>
        <p:spPr>
          <a:xfrm>
            <a:off x="7074323" y="6268720"/>
            <a:ext cx="2069676" cy="0"/>
          </a:xfrm>
          <a:custGeom>
            <a:avLst/>
            <a:gdLst/>
            <a:ahLst/>
            <a:cxnLst/>
            <a:rect l="l" t="t" r="r" b="b"/>
            <a:pathLst>
              <a:path w="2069676">
                <a:moveTo>
                  <a:pt x="0" y="0"/>
                </a:moveTo>
                <a:lnTo>
                  <a:pt x="2069676" y="0"/>
                </a:lnTo>
              </a:path>
            </a:pathLst>
          </a:custGeom>
          <a:ln w="3175">
            <a:solidFill>
              <a:srgbClr val="A8A8C5"/>
            </a:solidFill>
          </a:ln>
        </p:spPr>
        <p:txBody>
          <a:bodyPr wrap="square" lIns="0" tIns="0" rIns="0" bIns="0" rtlCol="0">
            <a:noAutofit/>
          </a:bodyPr>
          <a:lstStyle/>
          <a:p>
            <a:endParaRPr/>
          </a:p>
        </p:txBody>
      </p:sp>
      <p:sp>
        <p:nvSpPr>
          <p:cNvPr id="140" name="object 140"/>
          <p:cNvSpPr/>
          <p:nvPr/>
        </p:nvSpPr>
        <p:spPr>
          <a:xfrm>
            <a:off x="7099300" y="6272529"/>
            <a:ext cx="2044700" cy="0"/>
          </a:xfrm>
          <a:custGeom>
            <a:avLst/>
            <a:gdLst/>
            <a:ahLst/>
            <a:cxnLst/>
            <a:rect l="l" t="t" r="r" b="b"/>
            <a:pathLst>
              <a:path w="2044700">
                <a:moveTo>
                  <a:pt x="0" y="0"/>
                </a:moveTo>
                <a:lnTo>
                  <a:pt x="2044700" y="0"/>
                </a:lnTo>
              </a:path>
            </a:pathLst>
          </a:custGeom>
          <a:ln w="3175">
            <a:solidFill>
              <a:srgbClr val="A6A6C3"/>
            </a:solidFill>
          </a:ln>
        </p:spPr>
        <p:txBody>
          <a:bodyPr wrap="square" lIns="0" tIns="0" rIns="0" bIns="0" rtlCol="0">
            <a:noAutofit/>
          </a:bodyPr>
          <a:lstStyle/>
          <a:p>
            <a:endParaRPr/>
          </a:p>
        </p:txBody>
      </p:sp>
      <p:sp>
        <p:nvSpPr>
          <p:cNvPr id="141" name="object 141"/>
          <p:cNvSpPr/>
          <p:nvPr/>
        </p:nvSpPr>
        <p:spPr>
          <a:xfrm>
            <a:off x="7120890" y="6275070"/>
            <a:ext cx="2023109" cy="0"/>
          </a:xfrm>
          <a:custGeom>
            <a:avLst/>
            <a:gdLst/>
            <a:ahLst/>
            <a:cxnLst/>
            <a:rect l="l" t="t" r="r" b="b"/>
            <a:pathLst>
              <a:path w="2023109">
                <a:moveTo>
                  <a:pt x="0" y="0"/>
                </a:moveTo>
                <a:lnTo>
                  <a:pt x="2023109" y="0"/>
                </a:lnTo>
              </a:path>
            </a:pathLst>
          </a:custGeom>
          <a:ln w="3175">
            <a:solidFill>
              <a:srgbClr val="A4A4C2"/>
            </a:solidFill>
          </a:ln>
        </p:spPr>
        <p:txBody>
          <a:bodyPr wrap="square" lIns="0" tIns="0" rIns="0" bIns="0" rtlCol="0">
            <a:noAutofit/>
          </a:bodyPr>
          <a:lstStyle/>
          <a:p>
            <a:endParaRPr/>
          </a:p>
        </p:txBody>
      </p:sp>
      <p:sp>
        <p:nvSpPr>
          <p:cNvPr id="142" name="object 142"/>
          <p:cNvSpPr/>
          <p:nvPr/>
        </p:nvSpPr>
        <p:spPr>
          <a:xfrm>
            <a:off x="7159836" y="6278879"/>
            <a:ext cx="1984163" cy="3810"/>
          </a:xfrm>
          <a:custGeom>
            <a:avLst/>
            <a:gdLst/>
            <a:ahLst/>
            <a:cxnLst/>
            <a:rect l="l" t="t" r="r" b="b"/>
            <a:pathLst>
              <a:path w="1984163" h="3810">
                <a:moveTo>
                  <a:pt x="-7159836" y="579120"/>
                </a:moveTo>
                <a:lnTo>
                  <a:pt x="-7159836" y="579120"/>
                </a:lnTo>
              </a:path>
            </a:pathLst>
          </a:custGeom>
          <a:ln w="3175">
            <a:solidFill>
              <a:srgbClr val="A3A3C1"/>
            </a:solidFill>
          </a:ln>
        </p:spPr>
        <p:txBody>
          <a:bodyPr wrap="square" lIns="0" tIns="0" rIns="0" bIns="0" rtlCol="0">
            <a:noAutofit/>
          </a:bodyPr>
          <a:lstStyle/>
          <a:p>
            <a:endParaRPr/>
          </a:p>
        </p:txBody>
      </p:sp>
      <p:sp>
        <p:nvSpPr>
          <p:cNvPr id="143" name="object 143"/>
          <p:cNvSpPr/>
          <p:nvPr/>
        </p:nvSpPr>
        <p:spPr>
          <a:xfrm>
            <a:off x="7237458" y="6282690"/>
            <a:ext cx="1906542" cy="3809"/>
          </a:xfrm>
          <a:custGeom>
            <a:avLst/>
            <a:gdLst/>
            <a:ahLst/>
            <a:cxnLst/>
            <a:rect l="l" t="t" r="r" b="b"/>
            <a:pathLst>
              <a:path w="1906542" h="3810">
                <a:moveTo>
                  <a:pt x="-7237457" y="575310"/>
                </a:moveTo>
                <a:lnTo>
                  <a:pt x="-7237457" y="575310"/>
                </a:lnTo>
              </a:path>
            </a:pathLst>
          </a:custGeom>
          <a:ln w="3175">
            <a:solidFill>
              <a:srgbClr val="A1A1BF"/>
            </a:solidFill>
          </a:ln>
        </p:spPr>
        <p:txBody>
          <a:bodyPr wrap="square" lIns="0" tIns="0" rIns="0" bIns="0" rtlCol="0">
            <a:noAutofit/>
          </a:bodyPr>
          <a:lstStyle/>
          <a:p>
            <a:endParaRPr/>
          </a:p>
        </p:txBody>
      </p:sp>
      <p:sp>
        <p:nvSpPr>
          <p:cNvPr id="144" name="object 144"/>
          <p:cNvSpPr/>
          <p:nvPr/>
        </p:nvSpPr>
        <p:spPr>
          <a:xfrm>
            <a:off x="7366181" y="6286500"/>
            <a:ext cx="1777818" cy="3809"/>
          </a:xfrm>
          <a:custGeom>
            <a:avLst/>
            <a:gdLst/>
            <a:ahLst/>
            <a:cxnLst/>
            <a:rect l="l" t="t" r="r" b="b"/>
            <a:pathLst>
              <a:path w="1777818" h="3810">
                <a:moveTo>
                  <a:pt x="-7366181" y="571500"/>
                </a:moveTo>
                <a:lnTo>
                  <a:pt x="-7366181" y="571500"/>
                </a:lnTo>
              </a:path>
            </a:pathLst>
          </a:custGeom>
          <a:ln w="3175">
            <a:solidFill>
              <a:srgbClr val="9F9FBE"/>
            </a:solidFill>
          </a:ln>
        </p:spPr>
        <p:txBody>
          <a:bodyPr wrap="square" lIns="0" tIns="0" rIns="0" bIns="0" rtlCol="0">
            <a:noAutofit/>
          </a:bodyPr>
          <a:lstStyle/>
          <a:p>
            <a:endParaRPr/>
          </a:p>
        </p:txBody>
      </p:sp>
      <p:sp>
        <p:nvSpPr>
          <p:cNvPr id="145" name="object 145"/>
          <p:cNvSpPr/>
          <p:nvPr/>
        </p:nvSpPr>
        <p:spPr>
          <a:xfrm>
            <a:off x="7494905" y="6290309"/>
            <a:ext cx="1649095" cy="3810"/>
          </a:xfrm>
          <a:custGeom>
            <a:avLst/>
            <a:gdLst/>
            <a:ahLst/>
            <a:cxnLst/>
            <a:rect l="l" t="t" r="r" b="b"/>
            <a:pathLst>
              <a:path w="1649095" h="3810">
                <a:moveTo>
                  <a:pt x="-7494904" y="567689"/>
                </a:moveTo>
                <a:lnTo>
                  <a:pt x="-7494904" y="567689"/>
                </a:lnTo>
              </a:path>
            </a:pathLst>
          </a:custGeom>
          <a:ln w="3175">
            <a:solidFill>
              <a:srgbClr val="9E9EBC"/>
            </a:solidFill>
          </a:ln>
        </p:spPr>
        <p:txBody>
          <a:bodyPr wrap="square" lIns="0" tIns="0" rIns="0" bIns="0" rtlCol="0">
            <a:noAutofit/>
          </a:bodyPr>
          <a:lstStyle/>
          <a:p>
            <a:endParaRPr/>
          </a:p>
        </p:txBody>
      </p:sp>
      <p:sp>
        <p:nvSpPr>
          <p:cNvPr id="146" name="object 146"/>
          <p:cNvSpPr/>
          <p:nvPr/>
        </p:nvSpPr>
        <p:spPr>
          <a:xfrm>
            <a:off x="7623628" y="6294120"/>
            <a:ext cx="1520371" cy="2539"/>
          </a:xfrm>
          <a:custGeom>
            <a:avLst/>
            <a:gdLst/>
            <a:ahLst/>
            <a:cxnLst/>
            <a:rect l="l" t="t" r="r" b="b"/>
            <a:pathLst>
              <a:path w="1520371" h="2539">
                <a:moveTo>
                  <a:pt x="-7623628" y="563879"/>
                </a:moveTo>
                <a:lnTo>
                  <a:pt x="-7623628" y="563879"/>
                </a:lnTo>
              </a:path>
            </a:pathLst>
          </a:custGeom>
          <a:ln w="3175">
            <a:solidFill>
              <a:srgbClr val="9C9CBB"/>
            </a:solidFill>
          </a:ln>
        </p:spPr>
        <p:txBody>
          <a:bodyPr wrap="square" lIns="0" tIns="0" rIns="0" bIns="0" rtlCol="0">
            <a:noAutofit/>
          </a:bodyPr>
          <a:lstStyle/>
          <a:p>
            <a:endParaRPr/>
          </a:p>
        </p:txBody>
      </p:sp>
      <p:sp>
        <p:nvSpPr>
          <p:cNvPr id="147" name="object 147"/>
          <p:cNvSpPr/>
          <p:nvPr/>
        </p:nvSpPr>
        <p:spPr>
          <a:xfrm>
            <a:off x="7709444" y="6296659"/>
            <a:ext cx="1434555" cy="3810"/>
          </a:xfrm>
          <a:custGeom>
            <a:avLst/>
            <a:gdLst/>
            <a:ahLst/>
            <a:cxnLst/>
            <a:rect l="l" t="t" r="r" b="b"/>
            <a:pathLst>
              <a:path w="1434555" h="3810">
                <a:moveTo>
                  <a:pt x="-7709444" y="561339"/>
                </a:moveTo>
                <a:lnTo>
                  <a:pt x="-7709444" y="561339"/>
                </a:lnTo>
              </a:path>
            </a:pathLst>
          </a:custGeom>
          <a:ln w="3175">
            <a:solidFill>
              <a:srgbClr val="9A9ABA"/>
            </a:solidFill>
          </a:ln>
        </p:spPr>
        <p:txBody>
          <a:bodyPr wrap="square" lIns="0" tIns="0" rIns="0" bIns="0" rtlCol="0">
            <a:noAutofit/>
          </a:bodyPr>
          <a:lstStyle/>
          <a:p>
            <a:endParaRPr/>
          </a:p>
        </p:txBody>
      </p:sp>
      <p:sp>
        <p:nvSpPr>
          <p:cNvPr id="148" name="object 148"/>
          <p:cNvSpPr/>
          <p:nvPr/>
        </p:nvSpPr>
        <p:spPr>
          <a:xfrm>
            <a:off x="9087357" y="6300470"/>
            <a:ext cx="56641" cy="3809"/>
          </a:xfrm>
          <a:custGeom>
            <a:avLst/>
            <a:gdLst/>
            <a:ahLst/>
            <a:cxnLst/>
            <a:rect l="l" t="t" r="r" b="b"/>
            <a:pathLst>
              <a:path w="56641" h="3810">
                <a:moveTo>
                  <a:pt x="56641" y="0"/>
                </a:moveTo>
                <a:lnTo>
                  <a:pt x="0" y="0"/>
                </a:lnTo>
                <a:lnTo>
                  <a:pt x="7111" y="2539"/>
                </a:lnTo>
                <a:lnTo>
                  <a:pt x="11768" y="3809"/>
                </a:lnTo>
                <a:lnTo>
                  <a:pt x="56641" y="3809"/>
                </a:lnTo>
                <a:lnTo>
                  <a:pt x="56641" y="0"/>
                </a:lnTo>
                <a:close/>
              </a:path>
            </a:pathLst>
          </a:custGeom>
          <a:solidFill>
            <a:srgbClr val="9999B8"/>
          </a:solidFill>
        </p:spPr>
        <p:txBody>
          <a:bodyPr wrap="square" lIns="0" tIns="0" rIns="0" bIns="0" rtlCol="0">
            <a:noAutofit/>
          </a:bodyPr>
          <a:lstStyle/>
          <a:p>
            <a:endParaRPr/>
          </a:p>
        </p:txBody>
      </p:sp>
      <p:sp>
        <p:nvSpPr>
          <p:cNvPr id="149" name="object 149"/>
          <p:cNvSpPr/>
          <p:nvPr/>
        </p:nvSpPr>
        <p:spPr>
          <a:xfrm>
            <a:off x="9099126" y="6304279"/>
            <a:ext cx="44873" cy="3810"/>
          </a:xfrm>
          <a:custGeom>
            <a:avLst/>
            <a:gdLst/>
            <a:ahLst/>
            <a:cxnLst/>
            <a:rect l="l" t="t" r="r" b="b"/>
            <a:pathLst>
              <a:path w="44873" h="3810">
                <a:moveTo>
                  <a:pt x="44873" y="0"/>
                </a:moveTo>
                <a:lnTo>
                  <a:pt x="0" y="0"/>
                </a:lnTo>
                <a:lnTo>
                  <a:pt x="9313" y="2540"/>
                </a:lnTo>
                <a:lnTo>
                  <a:pt x="13123" y="3810"/>
                </a:lnTo>
                <a:lnTo>
                  <a:pt x="44873" y="3810"/>
                </a:lnTo>
                <a:lnTo>
                  <a:pt x="44873" y="0"/>
                </a:lnTo>
                <a:close/>
              </a:path>
            </a:pathLst>
          </a:custGeom>
          <a:solidFill>
            <a:srgbClr val="9797B7"/>
          </a:solidFill>
        </p:spPr>
        <p:txBody>
          <a:bodyPr wrap="square" lIns="0" tIns="0" rIns="0" bIns="0" rtlCol="0">
            <a:noAutofit/>
          </a:bodyPr>
          <a:lstStyle/>
          <a:p>
            <a:endParaRPr/>
          </a:p>
        </p:txBody>
      </p:sp>
      <p:sp>
        <p:nvSpPr>
          <p:cNvPr id="150" name="object 150"/>
          <p:cNvSpPr/>
          <p:nvPr/>
        </p:nvSpPr>
        <p:spPr>
          <a:xfrm>
            <a:off x="3527425" y="6189979"/>
            <a:ext cx="151511" cy="2540"/>
          </a:xfrm>
          <a:custGeom>
            <a:avLst/>
            <a:gdLst/>
            <a:ahLst/>
            <a:cxnLst/>
            <a:rect l="l" t="t" r="r" b="b"/>
            <a:pathLst>
              <a:path w="151511" h="2539">
                <a:moveTo>
                  <a:pt x="76835" y="0"/>
                </a:moveTo>
                <a:lnTo>
                  <a:pt x="24764" y="1270"/>
                </a:lnTo>
                <a:lnTo>
                  <a:pt x="0" y="2540"/>
                </a:lnTo>
                <a:lnTo>
                  <a:pt x="151511" y="2540"/>
                </a:lnTo>
                <a:lnTo>
                  <a:pt x="132714" y="1270"/>
                </a:lnTo>
                <a:lnTo>
                  <a:pt x="76835" y="0"/>
                </a:lnTo>
                <a:close/>
              </a:path>
            </a:pathLst>
          </a:custGeom>
          <a:solidFill>
            <a:srgbClr val="C6C6DE"/>
          </a:solidFill>
        </p:spPr>
        <p:txBody>
          <a:bodyPr wrap="square" lIns="0" tIns="0" rIns="0" bIns="0" rtlCol="0">
            <a:noAutofit/>
          </a:bodyPr>
          <a:lstStyle/>
          <a:p>
            <a:endParaRPr/>
          </a:p>
        </p:txBody>
      </p:sp>
      <p:sp>
        <p:nvSpPr>
          <p:cNvPr id="151" name="object 151"/>
          <p:cNvSpPr/>
          <p:nvPr/>
        </p:nvSpPr>
        <p:spPr>
          <a:xfrm>
            <a:off x="3472179" y="6192520"/>
            <a:ext cx="3469640" cy="3809"/>
          </a:xfrm>
          <a:custGeom>
            <a:avLst/>
            <a:gdLst/>
            <a:ahLst/>
            <a:cxnLst/>
            <a:rect l="l" t="t" r="r" b="b"/>
            <a:pathLst>
              <a:path w="3469640" h="3810">
                <a:moveTo>
                  <a:pt x="-3472180" y="665479"/>
                </a:moveTo>
                <a:lnTo>
                  <a:pt x="-3472180" y="665479"/>
                </a:lnTo>
              </a:path>
            </a:pathLst>
          </a:custGeom>
          <a:ln w="3175">
            <a:solidFill>
              <a:srgbClr val="C4C4DC"/>
            </a:solidFill>
          </a:ln>
        </p:spPr>
        <p:txBody>
          <a:bodyPr wrap="square" lIns="0" tIns="0" rIns="0" bIns="0" rtlCol="0">
            <a:noAutofit/>
          </a:bodyPr>
          <a:lstStyle/>
          <a:p>
            <a:endParaRPr/>
          </a:p>
        </p:txBody>
      </p:sp>
      <p:sp>
        <p:nvSpPr>
          <p:cNvPr id="152" name="object 152"/>
          <p:cNvSpPr/>
          <p:nvPr/>
        </p:nvSpPr>
        <p:spPr>
          <a:xfrm>
            <a:off x="3426459" y="6196329"/>
            <a:ext cx="1763395" cy="3810"/>
          </a:xfrm>
          <a:custGeom>
            <a:avLst/>
            <a:gdLst/>
            <a:ahLst/>
            <a:cxnLst/>
            <a:rect l="l" t="t" r="r" b="b"/>
            <a:pathLst>
              <a:path w="1763395" h="3810">
                <a:moveTo>
                  <a:pt x="-3426459" y="661670"/>
                </a:moveTo>
                <a:lnTo>
                  <a:pt x="-3426459" y="661670"/>
                </a:lnTo>
              </a:path>
            </a:pathLst>
          </a:custGeom>
          <a:ln w="3175">
            <a:solidFill>
              <a:srgbClr val="C2C2DA"/>
            </a:solidFill>
          </a:ln>
        </p:spPr>
        <p:txBody>
          <a:bodyPr wrap="square" lIns="0" tIns="0" rIns="0" bIns="0" rtlCol="0">
            <a:noAutofit/>
          </a:bodyPr>
          <a:lstStyle/>
          <a:p>
            <a:endParaRPr/>
          </a:p>
        </p:txBody>
      </p:sp>
      <p:sp>
        <p:nvSpPr>
          <p:cNvPr id="153" name="object 153"/>
          <p:cNvSpPr/>
          <p:nvPr/>
        </p:nvSpPr>
        <p:spPr>
          <a:xfrm>
            <a:off x="3385820" y="6200140"/>
            <a:ext cx="3546236" cy="3809"/>
          </a:xfrm>
          <a:custGeom>
            <a:avLst/>
            <a:gdLst/>
            <a:ahLst/>
            <a:cxnLst/>
            <a:rect l="l" t="t" r="r" b="b"/>
            <a:pathLst>
              <a:path w="3546236" h="3810">
                <a:moveTo>
                  <a:pt x="-3385819" y="657860"/>
                </a:moveTo>
                <a:lnTo>
                  <a:pt x="-3385819" y="657860"/>
                </a:lnTo>
              </a:path>
            </a:pathLst>
          </a:custGeom>
          <a:ln w="3175">
            <a:solidFill>
              <a:srgbClr val="C0C0D9"/>
            </a:solidFill>
          </a:ln>
        </p:spPr>
        <p:txBody>
          <a:bodyPr wrap="square" lIns="0" tIns="0" rIns="0" bIns="0" rtlCol="0">
            <a:noAutofit/>
          </a:bodyPr>
          <a:lstStyle/>
          <a:p>
            <a:endParaRPr/>
          </a:p>
        </p:txBody>
      </p:sp>
      <p:sp>
        <p:nvSpPr>
          <p:cNvPr id="154" name="object 154"/>
          <p:cNvSpPr/>
          <p:nvPr/>
        </p:nvSpPr>
        <p:spPr>
          <a:xfrm>
            <a:off x="3360420" y="6203950"/>
            <a:ext cx="3568422" cy="2540"/>
          </a:xfrm>
          <a:custGeom>
            <a:avLst/>
            <a:gdLst/>
            <a:ahLst/>
            <a:cxnLst/>
            <a:rect l="l" t="t" r="r" b="b"/>
            <a:pathLst>
              <a:path w="3568422" h="2539">
                <a:moveTo>
                  <a:pt x="-3360420" y="654050"/>
                </a:moveTo>
                <a:lnTo>
                  <a:pt x="-3360420" y="654050"/>
                </a:lnTo>
              </a:path>
            </a:pathLst>
          </a:custGeom>
          <a:ln w="3175">
            <a:solidFill>
              <a:srgbClr val="BEBED7"/>
            </a:solidFill>
          </a:ln>
        </p:spPr>
        <p:txBody>
          <a:bodyPr wrap="square" lIns="0" tIns="0" rIns="0" bIns="0" rtlCol="0">
            <a:noAutofit/>
          </a:bodyPr>
          <a:lstStyle/>
          <a:p>
            <a:endParaRPr/>
          </a:p>
        </p:txBody>
      </p:sp>
      <p:sp>
        <p:nvSpPr>
          <p:cNvPr id="155" name="object 155"/>
          <p:cNvSpPr/>
          <p:nvPr/>
        </p:nvSpPr>
        <p:spPr>
          <a:xfrm>
            <a:off x="3307503" y="6206490"/>
            <a:ext cx="3619195" cy="5079"/>
          </a:xfrm>
          <a:custGeom>
            <a:avLst/>
            <a:gdLst/>
            <a:ahLst/>
            <a:cxnLst/>
            <a:rect l="l" t="t" r="r" b="b"/>
            <a:pathLst>
              <a:path w="3619195" h="5079">
                <a:moveTo>
                  <a:pt x="-3307503" y="651510"/>
                </a:moveTo>
                <a:lnTo>
                  <a:pt x="-3307503" y="651510"/>
                </a:lnTo>
              </a:path>
            </a:pathLst>
          </a:custGeom>
          <a:ln w="3175">
            <a:solidFill>
              <a:srgbClr val="BCBCD6"/>
            </a:solidFill>
          </a:ln>
        </p:spPr>
        <p:txBody>
          <a:bodyPr wrap="square" lIns="0" tIns="0" rIns="0" bIns="0" rtlCol="0">
            <a:noAutofit/>
          </a:bodyPr>
          <a:lstStyle/>
          <a:p>
            <a:endParaRPr/>
          </a:p>
        </p:txBody>
      </p:sp>
      <p:sp>
        <p:nvSpPr>
          <p:cNvPr id="156" name="object 156"/>
          <p:cNvSpPr/>
          <p:nvPr/>
        </p:nvSpPr>
        <p:spPr>
          <a:xfrm>
            <a:off x="3277870" y="6211570"/>
            <a:ext cx="3644542" cy="2539"/>
          </a:xfrm>
          <a:custGeom>
            <a:avLst/>
            <a:gdLst/>
            <a:ahLst/>
            <a:cxnLst/>
            <a:rect l="l" t="t" r="r" b="b"/>
            <a:pathLst>
              <a:path w="3644542" h="2539">
                <a:moveTo>
                  <a:pt x="-3277870" y="646429"/>
                </a:moveTo>
                <a:lnTo>
                  <a:pt x="-3277870" y="646429"/>
                </a:lnTo>
              </a:path>
            </a:pathLst>
          </a:custGeom>
          <a:ln w="3175">
            <a:solidFill>
              <a:srgbClr val="BABAD4"/>
            </a:solidFill>
          </a:ln>
        </p:spPr>
        <p:txBody>
          <a:bodyPr wrap="square" lIns="0" tIns="0" rIns="0" bIns="0" rtlCol="0">
            <a:noAutofit/>
          </a:bodyPr>
          <a:lstStyle/>
          <a:p>
            <a:endParaRPr/>
          </a:p>
        </p:txBody>
      </p:sp>
      <p:sp>
        <p:nvSpPr>
          <p:cNvPr id="157" name="object 157"/>
          <p:cNvSpPr/>
          <p:nvPr/>
        </p:nvSpPr>
        <p:spPr>
          <a:xfrm>
            <a:off x="3233420" y="6214109"/>
            <a:ext cx="3686849" cy="3810"/>
          </a:xfrm>
          <a:custGeom>
            <a:avLst/>
            <a:gdLst/>
            <a:ahLst/>
            <a:cxnLst/>
            <a:rect l="l" t="t" r="r" b="b"/>
            <a:pathLst>
              <a:path w="3686849" h="3810">
                <a:moveTo>
                  <a:pt x="-3233419" y="643889"/>
                </a:moveTo>
                <a:lnTo>
                  <a:pt x="-3233419" y="643889"/>
                </a:lnTo>
              </a:path>
            </a:pathLst>
          </a:custGeom>
          <a:ln w="3175">
            <a:solidFill>
              <a:srgbClr val="B8B8D2"/>
            </a:solidFill>
          </a:ln>
        </p:spPr>
        <p:txBody>
          <a:bodyPr wrap="square" lIns="0" tIns="0" rIns="0" bIns="0" rtlCol="0">
            <a:noAutofit/>
          </a:bodyPr>
          <a:lstStyle/>
          <a:p>
            <a:endParaRPr/>
          </a:p>
        </p:txBody>
      </p:sp>
      <p:sp>
        <p:nvSpPr>
          <p:cNvPr id="158" name="object 158"/>
          <p:cNvSpPr/>
          <p:nvPr/>
        </p:nvSpPr>
        <p:spPr>
          <a:xfrm>
            <a:off x="3093878" y="6217920"/>
            <a:ext cx="3823176" cy="3809"/>
          </a:xfrm>
          <a:custGeom>
            <a:avLst/>
            <a:gdLst/>
            <a:ahLst/>
            <a:cxnLst/>
            <a:rect l="l" t="t" r="r" b="b"/>
            <a:pathLst>
              <a:path w="3823176" h="3810">
                <a:moveTo>
                  <a:pt x="-3093878" y="640079"/>
                </a:moveTo>
                <a:lnTo>
                  <a:pt x="-3093878" y="640079"/>
                </a:lnTo>
              </a:path>
            </a:pathLst>
          </a:custGeom>
          <a:ln w="3175">
            <a:solidFill>
              <a:srgbClr val="B6B6D1"/>
            </a:solidFill>
          </a:ln>
        </p:spPr>
        <p:txBody>
          <a:bodyPr wrap="square" lIns="0" tIns="0" rIns="0" bIns="0" rtlCol="0">
            <a:noAutofit/>
          </a:bodyPr>
          <a:lstStyle/>
          <a:p>
            <a:endParaRPr/>
          </a:p>
        </p:txBody>
      </p:sp>
      <p:sp>
        <p:nvSpPr>
          <p:cNvPr id="159" name="object 159"/>
          <p:cNvSpPr/>
          <p:nvPr/>
        </p:nvSpPr>
        <p:spPr>
          <a:xfrm>
            <a:off x="2954337" y="6221729"/>
            <a:ext cx="3959502" cy="3810"/>
          </a:xfrm>
          <a:custGeom>
            <a:avLst/>
            <a:gdLst/>
            <a:ahLst/>
            <a:cxnLst/>
            <a:rect l="l" t="t" r="r" b="b"/>
            <a:pathLst>
              <a:path w="3959502" h="3810">
                <a:moveTo>
                  <a:pt x="-2954337" y="636270"/>
                </a:moveTo>
                <a:lnTo>
                  <a:pt x="-2954337" y="636270"/>
                </a:lnTo>
              </a:path>
            </a:pathLst>
          </a:custGeom>
          <a:ln w="3175">
            <a:solidFill>
              <a:srgbClr val="B4B4CF"/>
            </a:solidFill>
          </a:ln>
        </p:spPr>
        <p:txBody>
          <a:bodyPr wrap="square" lIns="0" tIns="0" rIns="0" bIns="0" rtlCol="0">
            <a:noAutofit/>
          </a:bodyPr>
          <a:lstStyle/>
          <a:p>
            <a:endParaRPr/>
          </a:p>
        </p:txBody>
      </p:sp>
      <p:sp>
        <p:nvSpPr>
          <p:cNvPr id="160" name="object 160"/>
          <p:cNvSpPr/>
          <p:nvPr/>
        </p:nvSpPr>
        <p:spPr>
          <a:xfrm>
            <a:off x="2954337" y="6225540"/>
            <a:ext cx="3956288" cy="0"/>
          </a:xfrm>
          <a:custGeom>
            <a:avLst/>
            <a:gdLst/>
            <a:ahLst/>
            <a:cxnLst/>
            <a:rect l="l" t="t" r="r" b="b"/>
            <a:pathLst>
              <a:path w="3956288">
                <a:moveTo>
                  <a:pt x="0" y="0"/>
                </a:moveTo>
                <a:lnTo>
                  <a:pt x="3956288" y="0"/>
                </a:lnTo>
              </a:path>
            </a:pathLst>
          </a:custGeom>
          <a:ln w="3175">
            <a:solidFill>
              <a:srgbClr val="B2B2CE"/>
            </a:solidFill>
          </a:ln>
        </p:spPr>
        <p:txBody>
          <a:bodyPr wrap="square" lIns="0" tIns="0" rIns="0" bIns="0" rtlCol="0">
            <a:noAutofit/>
          </a:bodyPr>
          <a:lstStyle/>
          <a:p>
            <a:endParaRPr/>
          </a:p>
        </p:txBody>
      </p:sp>
      <p:sp>
        <p:nvSpPr>
          <p:cNvPr id="161" name="object 161"/>
          <p:cNvSpPr/>
          <p:nvPr/>
        </p:nvSpPr>
        <p:spPr>
          <a:xfrm>
            <a:off x="2843953" y="6229350"/>
            <a:ext cx="4063457" cy="0"/>
          </a:xfrm>
          <a:custGeom>
            <a:avLst/>
            <a:gdLst/>
            <a:ahLst/>
            <a:cxnLst/>
            <a:rect l="l" t="t" r="r" b="b"/>
            <a:pathLst>
              <a:path w="4063457">
                <a:moveTo>
                  <a:pt x="0" y="0"/>
                </a:moveTo>
                <a:lnTo>
                  <a:pt x="4063457" y="0"/>
                </a:lnTo>
              </a:path>
            </a:pathLst>
          </a:custGeom>
          <a:ln w="3175">
            <a:solidFill>
              <a:srgbClr val="B0B0CC"/>
            </a:solidFill>
          </a:ln>
        </p:spPr>
        <p:txBody>
          <a:bodyPr wrap="square" lIns="0" tIns="0" rIns="0" bIns="0" rtlCol="0">
            <a:noAutofit/>
          </a:bodyPr>
          <a:lstStyle/>
          <a:p>
            <a:endParaRPr/>
          </a:p>
        </p:txBody>
      </p:sp>
      <p:sp>
        <p:nvSpPr>
          <p:cNvPr id="162" name="object 162"/>
          <p:cNvSpPr/>
          <p:nvPr/>
        </p:nvSpPr>
        <p:spPr>
          <a:xfrm>
            <a:off x="3533140" y="6233159"/>
            <a:ext cx="3371056" cy="0"/>
          </a:xfrm>
          <a:custGeom>
            <a:avLst/>
            <a:gdLst/>
            <a:ahLst/>
            <a:cxnLst/>
            <a:rect l="l" t="t" r="r" b="b"/>
            <a:pathLst>
              <a:path w="3371056">
                <a:moveTo>
                  <a:pt x="0" y="0"/>
                </a:moveTo>
                <a:lnTo>
                  <a:pt x="3371056" y="0"/>
                </a:lnTo>
              </a:path>
            </a:pathLst>
          </a:custGeom>
          <a:ln w="3175">
            <a:solidFill>
              <a:srgbClr val="AEAECA"/>
            </a:solidFill>
          </a:ln>
        </p:spPr>
        <p:txBody>
          <a:bodyPr wrap="square" lIns="0" tIns="0" rIns="0" bIns="0" rtlCol="0">
            <a:noAutofit/>
          </a:bodyPr>
          <a:lstStyle/>
          <a:p>
            <a:endParaRPr/>
          </a:p>
        </p:txBody>
      </p:sp>
      <p:sp>
        <p:nvSpPr>
          <p:cNvPr id="163" name="object 163"/>
          <p:cNvSpPr/>
          <p:nvPr/>
        </p:nvSpPr>
        <p:spPr>
          <a:xfrm>
            <a:off x="2753360" y="6236970"/>
            <a:ext cx="4147621" cy="3809"/>
          </a:xfrm>
          <a:custGeom>
            <a:avLst/>
            <a:gdLst/>
            <a:ahLst/>
            <a:cxnLst/>
            <a:rect l="l" t="t" r="r" b="b"/>
            <a:pathLst>
              <a:path w="4147621" h="3810">
                <a:moveTo>
                  <a:pt x="-2753360" y="621029"/>
                </a:moveTo>
                <a:lnTo>
                  <a:pt x="-2753360" y="621029"/>
                </a:lnTo>
              </a:path>
            </a:pathLst>
          </a:custGeom>
          <a:ln w="3175">
            <a:solidFill>
              <a:srgbClr val="ADADC9"/>
            </a:solidFill>
          </a:ln>
        </p:spPr>
        <p:txBody>
          <a:bodyPr wrap="square" lIns="0" tIns="0" rIns="0" bIns="0" rtlCol="0">
            <a:noAutofit/>
          </a:bodyPr>
          <a:lstStyle/>
          <a:p>
            <a:endParaRPr/>
          </a:p>
        </p:txBody>
      </p:sp>
      <p:sp>
        <p:nvSpPr>
          <p:cNvPr id="164" name="object 164"/>
          <p:cNvSpPr/>
          <p:nvPr/>
        </p:nvSpPr>
        <p:spPr>
          <a:xfrm>
            <a:off x="2753360" y="6240779"/>
            <a:ext cx="4118102" cy="3810"/>
          </a:xfrm>
          <a:custGeom>
            <a:avLst/>
            <a:gdLst/>
            <a:ahLst/>
            <a:cxnLst/>
            <a:rect l="l" t="t" r="r" b="b"/>
            <a:pathLst>
              <a:path w="4118102" h="3810">
                <a:moveTo>
                  <a:pt x="-2753360" y="617220"/>
                </a:moveTo>
                <a:lnTo>
                  <a:pt x="-2753360" y="617220"/>
                </a:lnTo>
              </a:path>
            </a:pathLst>
          </a:custGeom>
          <a:ln w="3175">
            <a:solidFill>
              <a:srgbClr val="ABABC7"/>
            </a:solidFill>
          </a:ln>
        </p:spPr>
        <p:txBody>
          <a:bodyPr wrap="square" lIns="0" tIns="0" rIns="0" bIns="0" rtlCol="0">
            <a:noAutofit/>
          </a:bodyPr>
          <a:lstStyle/>
          <a:p>
            <a:endParaRPr/>
          </a:p>
        </p:txBody>
      </p:sp>
      <p:sp>
        <p:nvSpPr>
          <p:cNvPr id="165" name="object 165"/>
          <p:cNvSpPr/>
          <p:nvPr/>
        </p:nvSpPr>
        <p:spPr>
          <a:xfrm>
            <a:off x="2764789" y="6244590"/>
            <a:ext cx="4064000" cy="3809"/>
          </a:xfrm>
          <a:custGeom>
            <a:avLst/>
            <a:gdLst/>
            <a:ahLst/>
            <a:cxnLst/>
            <a:rect l="l" t="t" r="r" b="b"/>
            <a:pathLst>
              <a:path w="4064000" h="3810">
                <a:moveTo>
                  <a:pt x="-2764790" y="613410"/>
                </a:moveTo>
                <a:lnTo>
                  <a:pt x="-2764790" y="613410"/>
                </a:lnTo>
              </a:path>
            </a:pathLst>
          </a:custGeom>
          <a:ln w="3175">
            <a:solidFill>
              <a:srgbClr val="A9A9C6"/>
            </a:solidFill>
          </a:ln>
        </p:spPr>
        <p:txBody>
          <a:bodyPr wrap="square" lIns="0" tIns="0" rIns="0" bIns="0" rtlCol="0">
            <a:noAutofit/>
          </a:bodyPr>
          <a:lstStyle/>
          <a:p>
            <a:endParaRPr/>
          </a:p>
        </p:txBody>
      </p:sp>
      <p:sp>
        <p:nvSpPr>
          <p:cNvPr id="166" name="object 166"/>
          <p:cNvSpPr/>
          <p:nvPr/>
        </p:nvSpPr>
        <p:spPr>
          <a:xfrm>
            <a:off x="2814827" y="6248400"/>
            <a:ext cx="3917441" cy="3809"/>
          </a:xfrm>
          <a:custGeom>
            <a:avLst/>
            <a:gdLst/>
            <a:ahLst/>
            <a:cxnLst/>
            <a:rect l="l" t="t" r="r" b="b"/>
            <a:pathLst>
              <a:path w="3917442" h="3810">
                <a:moveTo>
                  <a:pt x="-2814828" y="609600"/>
                </a:moveTo>
                <a:lnTo>
                  <a:pt x="-2814828" y="609600"/>
                </a:lnTo>
              </a:path>
            </a:pathLst>
          </a:custGeom>
          <a:ln w="3175">
            <a:solidFill>
              <a:srgbClr val="A7A7C4"/>
            </a:solidFill>
          </a:ln>
        </p:spPr>
        <p:txBody>
          <a:bodyPr wrap="square" lIns="0" tIns="0" rIns="0" bIns="0" rtlCol="0">
            <a:noAutofit/>
          </a:bodyPr>
          <a:lstStyle/>
          <a:p>
            <a:endParaRPr/>
          </a:p>
        </p:txBody>
      </p:sp>
      <p:sp>
        <p:nvSpPr>
          <p:cNvPr id="167" name="object 167"/>
          <p:cNvSpPr/>
          <p:nvPr/>
        </p:nvSpPr>
        <p:spPr>
          <a:xfrm>
            <a:off x="4038600" y="6252209"/>
            <a:ext cx="2624397" cy="3810"/>
          </a:xfrm>
          <a:custGeom>
            <a:avLst/>
            <a:gdLst/>
            <a:ahLst/>
            <a:cxnLst/>
            <a:rect l="l" t="t" r="r" b="b"/>
            <a:pathLst>
              <a:path w="2624397" h="3810">
                <a:moveTo>
                  <a:pt x="-4038600" y="605789"/>
                </a:moveTo>
                <a:lnTo>
                  <a:pt x="-4038600" y="605789"/>
                </a:lnTo>
              </a:path>
            </a:pathLst>
          </a:custGeom>
          <a:ln w="3175">
            <a:solidFill>
              <a:srgbClr val="A5A5C2"/>
            </a:solidFill>
          </a:ln>
        </p:spPr>
        <p:txBody>
          <a:bodyPr wrap="square" lIns="0" tIns="0" rIns="0" bIns="0" rtlCol="0">
            <a:noAutofit/>
          </a:bodyPr>
          <a:lstStyle/>
          <a:p>
            <a:endParaRPr/>
          </a:p>
        </p:txBody>
      </p:sp>
      <p:sp>
        <p:nvSpPr>
          <p:cNvPr id="168" name="object 168"/>
          <p:cNvSpPr/>
          <p:nvPr/>
        </p:nvSpPr>
        <p:spPr>
          <a:xfrm>
            <a:off x="4295502" y="6256020"/>
            <a:ext cx="2298221" cy="3809"/>
          </a:xfrm>
          <a:custGeom>
            <a:avLst/>
            <a:gdLst/>
            <a:ahLst/>
            <a:cxnLst/>
            <a:rect l="l" t="t" r="r" b="b"/>
            <a:pathLst>
              <a:path w="2298221" h="3810">
                <a:moveTo>
                  <a:pt x="-4295502" y="601979"/>
                </a:moveTo>
                <a:lnTo>
                  <a:pt x="-4295502" y="601979"/>
                </a:lnTo>
              </a:path>
            </a:pathLst>
          </a:custGeom>
          <a:ln w="3175">
            <a:solidFill>
              <a:srgbClr val="A3A3C1"/>
            </a:solidFill>
          </a:ln>
        </p:spPr>
        <p:txBody>
          <a:bodyPr wrap="square" lIns="0" tIns="0" rIns="0" bIns="0" rtlCol="0">
            <a:noAutofit/>
          </a:bodyPr>
          <a:lstStyle/>
          <a:p>
            <a:endParaRPr/>
          </a:p>
        </p:txBody>
      </p:sp>
      <p:sp>
        <p:nvSpPr>
          <p:cNvPr id="169" name="object 169"/>
          <p:cNvSpPr/>
          <p:nvPr/>
        </p:nvSpPr>
        <p:spPr>
          <a:xfrm>
            <a:off x="4552405" y="6259829"/>
            <a:ext cx="1972046" cy="2540"/>
          </a:xfrm>
          <a:custGeom>
            <a:avLst/>
            <a:gdLst/>
            <a:ahLst/>
            <a:cxnLst/>
            <a:rect l="l" t="t" r="r" b="b"/>
            <a:pathLst>
              <a:path w="1972046" h="2539">
                <a:moveTo>
                  <a:pt x="-4552405" y="598170"/>
                </a:moveTo>
                <a:lnTo>
                  <a:pt x="-4552405" y="598170"/>
                </a:lnTo>
              </a:path>
            </a:pathLst>
          </a:custGeom>
          <a:ln w="3175">
            <a:solidFill>
              <a:srgbClr val="A1A1BF"/>
            </a:solidFill>
          </a:ln>
        </p:spPr>
        <p:txBody>
          <a:bodyPr wrap="square" lIns="0" tIns="0" rIns="0" bIns="0" rtlCol="0">
            <a:noAutofit/>
          </a:bodyPr>
          <a:lstStyle/>
          <a:p>
            <a:endParaRPr/>
          </a:p>
        </p:txBody>
      </p:sp>
      <p:sp>
        <p:nvSpPr>
          <p:cNvPr id="170" name="object 170"/>
          <p:cNvSpPr/>
          <p:nvPr/>
        </p:nvSpPr>
        <p:spPr>
          <a:xfrm>
            <a:off x="5510529" y="6262370"/>
            <a:ext cx="967739" cy="0"/>
          </a:xfrm>
          <a:custGeom>
            <a:avLst/>
            <a:gdLst/>
            <a:ahLst/>
            <a:cxnLst/>
            <a:rect l="l" t="t" r="r" b="b"/>
            <a:pathLst>
              <a:path w="967739">
                <a:moveTo>
                  <a:pt x="0" y="0"/>
                </a:moveTo>
                <a:lnTo>
                  <a:pt x="967739" y="0"/>
                </a:lnTo>
              </a:path>
            </a:pathLst>
          </a:custGeom>
          <a:ln w="3175">
            <a:solidFill>
              <a:srgbClr val="9F9FBE"/>
            </a:solidFill>
          </a:ln>
        </p:spPr>
        <p:txBody>
          <a:bodyPr wrap="square" lIns="0" tIns="0" rIns="0" bIns="0" rtlCol="0">
            <a:noAutofit/>
          </a:bodyPr>
          <a:lstStyle/>
          <a:p>
            <a:endParaRPr/>
          </a:p>
        </p:txBody>
      </p:sp>
      <p:sp>
        <p:nvSpPr>
          <p:cNvPr id="171" name="object 171"/>
          <p:cNvSpPr/>
          <p:nvPr/>
        </p:nvSpPr>
        <p:spPr>
          <a:xfrm>
            <a:off x="5593334" y="6267450"/>
            <a:ext cx="792572" cy="0"/>
          </a:xfrm>
          <a:custGeom>
            <a:avLst/>
            <a:gdLst/>
            <a:ahLst/>
            <a:cxnLst/>
            <a:rect l="l" t="t" r="r" b="b"/>
            <a:pathLst>
              <a:path w="792572">
                <a:moveTo>
                  <a:pt x="0" y="0"/>
                </a:moveTo>
                <a:lnTo>
                  <a:pt x="792572" y="0"/>
                </a:lnTo>
              </a:path>
            </a:pathLst>
          </a:custGeom>
          <a:ln w="3175">
            <a:solidFill>
              <a:srgbClr val="9D9DBC"/>
            </a:solidFill>
          </a:ln>
        </p:spPr>
        <p:txBody>
          <a:bodyPr wrap="square" lIns="0" tIns="0" rIns="0" bIns="0" rtlCol="0">
            <a:noAutofit/>
          </a:bodyPr>
          <a:lstStyle/>
          <a:p>
            <a:endParaRPr/>
          </a:p>
        </p:txBody>
      </p:sp>
      <p:sp>
        <p:nvSpPr>
          <p:cNvPr id="172" name="object 172"/>
          <p:cNvSpPr/>
          <p:nvPr/>
        </p:nvSpPr>
        <p:spPr>
          <a:xfrm>
            <a:off x="5629402" y="6269990"/>
            <a:ext cx="710322" cy="0"/>
          </a:xfrm>
          <a:custGeom>
            <a:avLst/>
            <a:gdLst/>
            <a:ahLst/>
            <a:cxnLst/>
            <a:rect l="l" t="t" r="r" b="b"/>
            <a:pathLst>
              <a:path w="710322">
                <a:moveTo>
                  <a:pt x="0" y="0"/>
                </a:moveTo>
                <a:lnTo>
                  <a:pt x="710322" y="0"/>
                </a:lnTo>
              </a:path>
            </a:pathLst>
          </a:custGeom>
          <a:ln w="3175">
            <a:solidFill>
              <a:srgbClr val="9B9BBA"/>
            </a:solidFill>
          </a:ln>
        </p:spPr>
        <p:txBody>
          <a:bodyPr wrap="square" lIns="0" tIns="0" rIns="0" bIns="0" rtlCol="0">
            <a:noAutofit/>
          </a:bodyPr>
          <a:lstStyle/>
          <a:p>
            <a:endParaRPr/>
          </a:p>
        </p:txBody>
      </p:sp>
      <p:sp>
        <p:nvSpPr>
          <p:cNvPr id="173" name="object 173"/>
          <p:cNvSpPr/>
          <p:nvPr/>
        </p:nvSpPr>
        <p:spPr>
          <a:xfrm>
            <a:off x="5683503" y="6273800"/>
            <a:ext cx="586947" cy="0"/>
          </a:xfrm>
          <a:custGeom>
            <a:avLst/>
            <a:gdLst/>
            <a:ahLst/>
            <a:cxnLst/>
            <a:rect l="l" t="t" r="r" b="b"/>
            <a:pathLst>
              <a:path w="586947">
                <a:moveTo>
                  <a:pt x="0" y="0"/>
                </a:moveTo>
                <a:lnTo>
                  <a:pt x="586947" y="0"/>
                </a:lnTo>
              </a:path>
            </a:pathLst>
          </a:custGeom>
          <a:ln w="3175">
            <a:solidFill>
              <a:srgbClr val="9999B9"/>
            </a:solidFill>
          </a:ln>
        </p:spPr>
        <p:txBody>
          <a:bodyPr wrap="square" lIns="0" tIns="0" rIns="0" bIns="0" rtlCol="0">
            <a:noAutofit/>
          </a:bodyPr>
          <a:lstStyle/>
          <a:p>
            <a:endParaRPr/>
          </a:p>
        </p:txBody>
      </p:sp>
      <p:sp>
        <p:nvSpPr>
          <p:cNvPr id="174" name="object 174"/>
          <p:cNvSpPr/>
          <p:nvPr/>
        </p:nvSpPr>
        <p:spPr>
          <a:xfrm>
            <a:off x="5737605" y="6277609"/>
            <a:ext cx="457962" cy="0"/>
          </a:xfrm>
          <a:custGeom>
            <a:avLst/>
            <a:gdLst/>
            <a:ahLst/>
            <a:cxnLst/>
            <a:rect l="l" t="t" r="r" b="b"/>
            <a:pathLst>
              <a:path w="457962">
                <a:moveTo>
                  <a:pt x="0" y="0"/>
                </a:moveTo>
                <a:lnTo>
                  <a:pt x="457962" y="0"/>
                </a:lnTo>
              </a:path>
            </a:pathLst>
          </a:custGeom>
          <a:ln w="3175">
            <a:solidFill>
              <a:srgbClr val="9797B7"/>
            </a:solidFill>
          </a:ln>
        </p:spPr>
        <p:txBody>
          <a:bodyPr wrap="square" lIns="0" tIns="0" rIns="0" bIns="0" rtlCol="0">
            <a:noAutofit/>
          </a:bodyPr>
          <a:lstStyle/>
          <a:p>
            <a:endParaRPr/>
          </a:p>
        </p:txBody>
      </p:sp>
      <p:sp>
        <p:nvSpPr>
          <p:cNvPr id="175" name="object 175"/>
          <p:cNvSpPr/>
          <p:nvPr/>
        </p:nvSpPr>
        <p:spPr>
          <a:xfrm>
            <a:off x="5801359" y="6281420"/>
            <a:ext cx="308102" cy="0"/>
          </a:xfrm>
          <a:custGeom>
            <a:avLst/>
            <a:gdLst/>
            <a:ahLst/>
            <a:cxnLst/>
            <a:rect l="l" t="t" r="r" b="b"/>
            <a:pathLst>
              <a:path w="308102">
                <a:moveTo>
                  <a:pt x="0" y="0"/>
                </a:moveTo>
                <a:lnTo>
                  <a:pt x="308102" y="0"/>
                </a:lnTo>
              </a:path>
            </a:pathLst>
          </a:custGeom>
          <a:ln w="3175">
            <a:solidFill>
              <a:srgbClr val="9696B6"/>
            </a:solidFill>
          </a:ln>
        </p:spPr>
        <p:txBody>
          <a:bodyPr wrap="square" lIns="0" tIns="0" rIns="0" bIns="0" rtlCol="0">
            <a:noAutofit/>
          </a:bodyPr>
          <a:lstStyle/>
          <a:p>
            <a:endParaRPr/>
          </a:p>
        </p:txBody>
      </p:sp>
      <p:sp>
        <p:nvSpPr>
          <p:cNvPr id="176" name="object 176"/>
          <p:cNvSpPr/>
          <p:nvPr/>
        </p:nvSpPr>
        <p:spPr>
          <a:xfrm>
            <a:off x="0" y="6184900"/>
            <a:ext cx="2872740" cy="2540"/>
          </a:xfrm>
          <a:custGeom>
            <a:avLst/>
            <a:gdLst/>
            <a:ahLst/>
            <a:cxnLst/>
            <a:rect l="l" t="t" r="r" b="b"/>
            <a:pathLst>
              <a:path w="2872740" h="2539">
                <a:moveTo>
                  <a:pt x="0" y="673100"/>
                </a:moveTo>
                <a:lnTo>
                  <a:pt x="0" y="673100"/>
                </a:lnTo>
              </a:path>
            </a:pathLst>
          </a:custGeom>
          <a:ln w="3175">
            <a:solidFill>
              <a:srgbClr val="C6C6DE"/>
            </a:solidFill>
          </a:ln>
        </p:spPr>
        <p:txBody>
          <a:bodyPr wrap="square" lIns="0" tIns="0" rIns="0" bIns="0" rtlCol="0">
            <a:noAutofit/>
          </a:bodyPr>
          <a:lstStyle/>
          <a:p>
            <a:endParaRPr/>
          </a:p>
        </p:txBody>
      </p:sp>
      <p:sp>
        <p:nvSpPr>
          <p:cNvPr id="177" name="object 177"/>
          <p:cNvSpPr/>
          <p:nvPr/>
        </p:nvSpPr>
        <p:spPr>
          <a:xfrm>
            <a:off x="0" y="6187440"/>
            <a:ext cx="2903219" cy="2539"/>
          </a:xfrm>
          <a:custGeom>
            <a:avLst/>
            <a:gdLst/>
            <a:ahLst/>
            <a:cxnLst/>
            <a:rect l="l" t="t" r="r" b="b"/>
            <a:pathLst>
              <a:path w="2903219" h="2539">
                <a:moveTo>
                  <a:pt x="0" y="670560"/>
                </a:moveTo>
                <a:lnTo>
                  <a:pt x="0" y="670560"/>
                </a:lnTo>
              </a:path>
            </a:pathLst>
          </a:custGeom>
          <a:ln w="3175">
            <a:solidFill>
              <a:srgbClr val="C4C4DC"/>
            </a:solidFill>
          </a:ln>
        </p:spPr>
        <p:txBody>
          <a:bodyPr wrap="square" lIns="0" tIns="0" rIns="0" bIns="0" rtlCol="0">
            <a:noAutofit/>
          </a:bodyPr>
          <a:lstStyle/>
          <a:p>
            <a:endParaRPr/>
          </a:p>
        </p:txBody>
      </p:sp>
      <p:sp>
        <p:nvSpPr>
          <p:cNvPr id="178" name="object 178"/>
          <p:cNvSpPr/>
          <p:nvPr/>
        </p:nvSpPr>
        <p:spPr>
          <a:xfrm>
            <a:off x="0" y="6189979"/>
            <a:ext cx="2948940" cy="3810"/>
          </a:xfrm>
          <a:custGeom>
            <a:avLst/>
            <a:gdLst/>
            <a:ahLst/>
            <a:cxnLst/>
            <a:rect l="l" t="t" r="r" b="b"/>
            <a:pathLst>
              <a:path w="2948940" h="3810">
                <a:moveTo>
                  <a:pt x="0" y="668020"/>
                </a:moveTo>
                <a:lnTo>
                  <a:pt x="0" y="668020"/>
                </a:lnTo>
              </a:path>
            </a:pathLst>
          </a:custGeom>
          <a:ln w="3175">
            <a:solidFill>
              <a:srgbClr val="C2C2DA"/>
            </a:solidFill>
          </a:ln>
        </p:spPr>
        <p:txBody>
          <a:bodyPr wrap="square" lIns="0" tIns="0" rIns="0" bIns="0" rtlCol="0">
            <a:noAutofit/>
          </a:bodyPr>
          <a:lstStyle/>
          <a:p>
            <a:endParaRPr/>
          </a:p>
        </p:txBody>
      </p:sp>
      <p:sp>
        <p:nvSpPr>
          <p:cNvPr id="179" name="object 179"/>
          <p:cNvSpPr/>
          <p:nvPr/>
        </p:nvSpPr>
        <p:spPr>
          <a:xfrm>
            <a:off x="0" y="6193790"/>
            <a:ext cx="2980978" cy="3809"/>
          </a:xfrm>
          <a:custGeom>
            <a:avLst/>
            <a:gdLst/>
            <a:ahLst/>
            <a:cxnLst/>
            <a:rect l="l" t="t" r="r" b="b"/>
            <a:pathLst>
              <a:path w="2980978" h="3810">
                <a:moveTo>
                  <a:pt x="0" y="664210"/>
                </a:moveTo>
                <a:lnTo>
                  <a:pt x="0" y="664210"/>
                </a:lnTo>
              </a:path>
            </a:pathLst>
          </a:custGeom>
          <a:ln w="3175">
            <a:solidFill>
              <a:srgbClr val="C0C0D9"/>
            </a:solidFill>
          </a:ln>
        </p:spPr>
        <p:txBody>
          <a:bodyPr wrap="square" lIns="0" tIns="0" rIns="0" bIns="0" rtlCol="0">
            <a:noAutofit/>
          </a:bodyPr>
          <a:lstStyle/>
          <a:p>
            <a:endParaRPr/>
          </a:p>
        </p:txBody>
      </p:sp>
      <p:sp>
        <p:nvSpPr>
          <p:cNvPr id="180" name="object 180"/>
          <p:cNvSpPr/>
          <p:nvPr/>
        </p:nvSpPr>
        <p:spPr>
          <a:xfrm>
            <a:off x="0" y="6197600"/>
            <a:ext cx="3013017" cy="3809"/>
          </a:xfrm>
          <a:custGeom>
            <a:avLst/>
            <a:gdLst/>
            <a:ahLst/>
            <a:cxnLst/>
            <a:rect l="l" t="t" r="r" b="b"/>
            <a:pathLst>
              <a:path w="3013017" h="3810">
                <a:moveTo>
                  <a:pt x="0" y="660400"/>
                </a:moveTo>
                <a:lnTo>
                  <a:pt x="0" y="660400"/>
                </a:lnTo>
              </a:path>
            </a:pathLst>
          </a:custGeom>
          <a:ln w="3175">
            <a:solidFill>
              <a:srgbClr val="BEBED7"/>
            </a:solidFill>
          </a:ln>
        </p:spPr>
        <p:txBody>
          <a:bodyPr wrap="square" lIns="0" tIns="0" rIns="0" bIns="0" rtlCol="0">
            <a:noAutofit/>
          </a:bodyPr>
          <a:lstStyle/>
          <a:p>
            <a:endParaRPr/>
          </a:p>
        </p:txBody>
      </p:sp>
      <p:sp>
        <p:nvSpPr>
          <p:cNvPr id="181" name="object 181"/>
          <p:cNvSpPr/>
          <p:nvPr/>
        </p:nvSpPr>
        <p:spPr>
          <a:xfrm>
            <a:off x="0" y="6201409"/>
            <a:ext cx="3045055" cy="3810"/>
          </a:xfrm>
          <a:custGeom>
            <a:avLst/>
            <a:gdLst/>
            <a:ahLst/>
            <a:cxnLst/>
            <a:rect l="l" t="t" r="r" b="b"/>
            <a:pathLst>
              <a:path w="3045055" h="3810">
                <a:moveTo>
                  <a:pt x="0" y="656589"/>
                </a:moveTo>
                <a:lnTo>
                  <a:pt x="0" y="656589"/>
                </a:lnTo>
              </a:path>
            </a:pathLst>
          </a:custGeom>
          <a:ln w="3175">
            <a:solidFill>
              <a:srgbClr val="BCBCD5"/>
            </a:solidFill>
          </a:ln>
        </p:spPr>
        <p:txBody>
          <a:bodyPr wrap="square" lIns="0" tIns="0" rIns="0" bIns="0" rtlCol="0">
            <a:noAutofit/>
          </a:bodyPr>
          <a:lstStyle/>
          <a:p>
            <a:endParaRPr/>
          </a:p>
        </p:txBody>
      </p:sp>
      <p:sp>
        <p:nvSpPr>
          <p:cNvPr id="182" name="object 182"/>
          <p:cNvSpPr/>
          <p:nvPr/>
        </p:nvSpPr>
        <p:spPr>
          <a:xfrm>
            <a:off x="0" y="6205220"/>
            <a:ext cx="3077094" cy="3809"/>
          </a:xfrm>
          <a:custGeom>
            <a:avLst/>
            <a:gdLst/>
            <a:ahLst/>
            <a:cxnLst/>
            <a:rect l="l" t="t" r="r" b="b"/>
            <a:pathLst>
              <a:path w="3077094" h="3810">
                <a:moveTo>
                  <a:pt x="0" y="652779"/>
                </a:moveTo>
                <a:lnTo>
                  <a:pt x="0" y="652779"/>
                </a:lnTo>
              </a:path>
            </a:pathLst>
          </a:custGeom>
          <a:ln w="3175">
            <a:solidFill>
              <a:srgbClr val="BABAD4"/>
            </a:solidFill>
          </a:ln>
        </p:spPr>
        <p:txBody>
          <a:bodyPr wrap="square" lIns="0" tIns="0" rIns="0" bIns="0" rtlCol="0">
            <a:noAutofit/>
          </a:bodyPr>
          <a:lstStyle/>
          <a:p>
            <a:endParaRPr/>
          </a:p>
        </p:txBody>
      </p:sp>
      <p:sp>
        <p:nvSpPr>
          <p:cNvPr id="183" name="object 183"/>
          <p:cNvSpPr/>
          <p:nvPr/>
        </p:nvSpPr>
        <p:spPr>
          <a:xfrm>
            <a:off x="0" y="6209029"/>
            <a:ext cx="3109133" cy="3810"/>
          </a:xfrm>
          <a:custGeom>
            <a:avLst/>
            <a:gdLst/>
            <a:ahLst/>
            <a:cxnLst/>
            <a:rect l="l" t="t" r="r" b="b"/>
            <a:pathLst>
              <a:path w="3109133" h="3810">
                <a:moveTo>
                  <a:pt x="0" y="648970"/>
                </a:moveTo>
                <a:lnTo>
                  <a:pt x="0" y="648970"/>
                </a:lnTo>
              </a:path>
            </a:pathLst>
          </a:custGeom>
          <a:ln w="3175">
            <a:solidFill>
              <a:srgbClr val="B8B8D2"/>
            </a:solidFill>
          </a:ln>
        </p:spPr>
        <p:txBody>
          <a:bodyPr wrap="square" lIns="0" tIns="0" rIns="0" bIns="0" rtlCol="0">
            <a:noAutofit/>
          </a:bodyPr>
          <a:lstStyle/>
          <a:p>
            <a:endParaRPr/>
          </a:p>
        </p:txBody>
      </p:sp>
      <p:sp>
        <p:nvSpPr>
          <p:cNvPr id="184" name="object 184"/>
          <p:cNvSpPr/>
          <p:nvPr/>
        </p:nvSpPr>
        <p:spPr>
          <a:xfrm>
            <a:off x="0" y="6212840"/>
            <a:ext cx="3141171" cy="3809"/>
          </a:xfrm>
          <a:custGeom>
            <a:avLst/>
            <a:gdLst/>
            <a:ahLst/>
            <a:cxnLst/>
            <a:rect l="l" t="t" r="r" b="b"/>
            <a:pathLst>
              <a:path w="3141171" h="3810">
                <a:moveTo>
                  <a:pt x="0" y="645160"/>
                </a:moveTo>
                <a:lnTo>
                  <a:pt x="0" y="645160"/>
                </a:lnTo>
              </a:path>
            </a:pathLst>
          </a:custGeom>
          <a:ln w="3175">
            <a:solidFill>
              <a:srgbClr val="B6B6D0"/>
            </a:solidFill>
          </a:ln>
        </p:spPr>
        <p:txBody>
          <a:bodyPr wrap="square" lIns="0" tIns="0" rIns="0" bIns="0" rtlCol="0">
            <a:noAutofit/>
          </a:bodyPr>
          <a:lstStyle/>
          <a:p>
            <a:endParaRPr/>
          </a:p>
        </p:txBody>
      </p:sp>
      <p:sp>
        <p:nvSpPr>
          <p:cNvPr id="185" name="object 185"/>
          <p:cNvSpPr/>
          <p:nvPr/>
        </p:nvSpPr>
        <p:spPr>
          <a:xfrm>
            <a:off x="0" y="6216650"/>
            <a:ext cx="3173210" cy="3809"/>
          </a:xfrm>
          <a:custGeom>
            <a:avLst/>
            <a:gdLst/>
            <a:ahLst/>
            <a:cxnLst/>
            <a:rect l="l" t="t" r="r" b="b"/>
            <a:pathLst>
              <a:path w="3173210" h="3810">
                <a:moveTo>
                  <a:pt x="0" y="641350"/>
                </a:moveTo>
                <a:lnTo>
                  <a:pt x="0" y="641350"/>
                </a:lnTo>
              </a:path>
            </a:pathLst>
          </a:custGeom>
          <a:ln w="3175">
            <a:solidFill>
              <a:srgbClr val="B4B4CF"/>
            </a:solidFill>
          </a:ln>
        </p:spPr>
        <p:txBody>
          <a:bodyPr wrap="square" lIns="0" tIns="0" rIns="0" bIns="0" rtlCol="0">
            <a:noAutofit/>
          </a:bodyPr>
          <a:lstStyle/>
          <a:p>
            <a:endParaRPr/>
          </a:p>
        </p:txBody>
      </p:sp>
      <p:sp>
        <p:nvSpPr>
          <p:cNvPr id="186" name="object 186"/>
          <p:cNvSpPr/>
          <p:nvPr/>
        </p:nvSpPr>
        <p:spPr>
          <a:xfrm>
            <a:off x="0" y="6220459"/>
            <a:ext cx="3197436" cy="3810"/>
          </a:xfrm>
          <a:custGeom>
            <a:avLst/>
            <a:gdLst/>
            <a:ahLst/>
            <a:cxnLst/>
            <a:rect l="l" t="t" r="r" b="b"/>
            <a:pathLst>
              <a:path w="3197436" h="3810">
                <a:moveTo>
                  <a:pt x="0" y="637539"/>
                </a:moveTo>
                <a:lnTo>
                  <a:pt x="0" y="637539"/>
                </a:lnTo>
              </a:path>
            </a:pathLst>
          </a:custGeom>
          <a:ln w="3175">
            <a:solidFill>
              <a:srgbClr val="B2B2CD"/>
            </a:solidFill>
          </a:ln>
        </p:spPr>
        <p:txBody>
          <a:bodyPr wrap="square" lIns="0" tIns="0" rIns="0" bIns="0" rtlCol="0">
            <a:noAutofit/>
          </a:bodyPr>
          <a:lstStyle/>
          <a:p>
            <a:endParaRPr/>
          </a:p>
        </p:txBody>
      </p:sp>
      <p:sp>
        <p:nvSpPr>
          <p:cNvPr id="187" name="object 187"/>
          <p:cNvSpPr/>
          <p:nvPr/>
        </p:nvSpPr>
        <p:spPr>
          <a:xfrm>
            <a:off x="2205143" y="6224270"/>
            <a:ext cx="992293" cy="0"/>
          </a:xfrm>
          <a:custGeom>
            <a:avLst/>
            <a:gdLst/>
            <a:ahLst/>
            <a:cxnLst/>
            <a:rect l="l" t="t" r="r" b="b"/>
            <a:pathLst>
              <a:path w="992293">
                <a:moveTo>
                  <a:pt x="0" y="0"/>
                </a:moveTo>
                <a:lnTo>
                  <a:pt x="992293" y="0"/>
                </a:lnTo>
              </a:path>
            </a:pathLst>
          </a:custGeom>
          <a:ln w="3175">
            <a:solidFill>
              <a:srgbClr val="B0B0CC"/>
            </a:solidFill>
          </a:ln>
        </p:spPr>
        <p:txBody>
          <a:bodyPr wrap="square" lIns="0" tIns="0" rIns="0" bIns="0" rtlCol="0">
            <a:noAutofit/>
          </a:bodyPr>
          <a:lstStyle/>
          <a:p>
            <a:endParaRPr/>
          </a:p>
        </p:txBody>
      </p:sp>
      <p:sp>
        <p:nvSpPr>
          <p:cNvPr id="188" name="object 188"/>
          <p:cNvSpPr/>
          <p:nvPr/>
        </p:nvSpPr>
        <p:spPr>
          <a:xfrm>
            <a:off x="0" y="6232525"/>
            <a:ext cx="3229610" cy="0"/>
          </a:xfrm>
          <a:custGeom>
            <a:avLst/>
            <a:gdLst/>
            <a:ahLst/>
            <a:cxnLst/>
            <a:rect l="l" t="t" r="r" b="b"/>
            <a:pathLst>
              <a:path w="3229610">
                <a:moveTo>
                  <a:pt x="0" y="0"/>
                </a:moveTo>
                <a:lnTo>
                  <a:pt x="3229610" y="0"/>
                </a:lnTo>
              </a:path>
            </a:pathLst>
          </a:custGeom>
          <a:ln w="5079">
            <a:solidFill>
              <a:srgbClr val="ACACC8"/>
            </a:solidFill>
          </a:ln>
        </p:spPr>
        <p:txBody>
          <a:bodyPr wrap="square" lIns="0" tIns="0" rIns="0" bIns="0" rtlCol="0">
            <a:noAutofit/>
          </a:bodyPr>
          <a:lstStyle/>
          <a:p>
            <a:endParaRPr/>
          </a:p>
        </p:txBody>
      </p:sp>
      <p:sp>
        <p:nvSpPr>
          <p:cNvPr id="189" name="object 189"/>
          <p:cNvSpPr/>
          <p:nvPr/>
        </p:nvSpPr>
        <p:spPr>
          <a:xfrm>
            <a:off x="0" y="6236334"/>
            <a:ext cx="3220720" cy="0"/>
          </a:xfrm>
          <a:custGeom>
            <a:avLst/>
            <a:gdLst/>
            <a:ahLst/>
            <a:cxnLst/>
            <a:rect l="l" t="t" r="r" b="b"/>
            <a:pathLst>
              <a:path w="3220720">
                <a:moveTo>
                  <a:pt x="0" y="0"/>
                </a:moveTo>
                <a:lnTo>
                  <a:pt x="3220720" y="0"/>
                </a:lnTo>
              </a:path>
            </a:pathLst>
          </a:custGeom>
          <a:ln w="5080">
            <a:solidFill>
              <a:srgbClr val="AAAAC6"/>
            </a:solidFill>
          </a:ln>
        </p:spPr>
        <p:txBody>
          <a:bodyPr wrap="square" lIns="0" tIns="0" rIns="0" bIns="0" rtlCol="0">
            <a:noAutofit/>
          </a:bodyPr>
          <a:lstStyle/>
          <a:p>
            <a:endParaRPr/>
          </a:p>
        </p:txBody>
      </p:sp>
      <p:sp>
        <p:nvSpPr>
          <p:cNvPr id="190" name="object 190"/>
          <p:cNvSpPr/>
          <p:nvPr/>
        </p:nvSpPr>
        <p:spPr>
          <a:xfrm>
            <a:off x="0" y="6238240"/>
            <a:ext cx="3157220" cy="0"/>
          </a:xfrm>
          <a:custGeom>
            <a:avLst/>
            <a:gdLst/>
            <a:ahLst/>
            <a:cxnLst/>
            <a:rect l="l" t="t" r="r" b="b"/>
            <a:pathLst>
              <a:path w="3157220">
                <a:moveTo>
                  <a:pt x="0" y="0"/>
                </a:moveTo>
                <a:lnTo>
                  <a:pt x="3157220" y="0"/>
                </a:lnTo>
              </a:path>
            </a:pathLst>
          </a:custGeom>
          <a:ln w="3175">
            <a:solidFill>
              <a:srgbClr val="A8A8C5"/>
            </a:solidFill>
          </a:ln>
        </p:spPr>
        <p:txBody>
          <a:bodyPr wrap="square" lIns="0" tIns="0" rIns="0" bIns="0" rtlCol="0">
            <a:noAutofit/>
          </a:bodyPr>
          <a:lstStyle/>
          <a:p>
            <a:endParaRPr/>
          </a:p>
        </p:txBody>
      </p:sp>
      <p:sp>
        <p:nvSpPr>
          <p:cNvPr id="191" name="object 191"/>
          <p:cNvSpPr/>
          <p:nvPr/>
        </p:nvSpPr>
        <p:spPr>
          <a:xfrm>
            <a:off x="51162" y="6242050"/>
            <a:ext cx="2950736" cy="0"/>
          </a:xfrm>
          <a:custGeom>
            <a:avLst/>
            <a:gdLst/>
            <a:ahLst/>
            <a:cxnLst/>
            <a:rect l="l" t="t" r="r" b="b"/>
            <a:pathLst>
              <a:path w="2950736">
                <a:moveTo>
                  <a:pt x="0" y="0"/>
                </a:moveTo>
                <a:lnTo>
                  <a:pt x="2950736" y="0"/>
                </a:lnTo>
              </a:path>
            </a:pathLst>
          </a:custGeom>
          <a:ln w="3175">
            <a:solidFill>
              <a:srgbClr val="A6A6C3"/>
            </a:solidFill>
          </a:ln>
        </p:spPr>
        <p:txBody>
          <a:bodyPr wrap="square" lIns="0" tIns="0" rIns="0" bIns="0" rtlCol="0">
            <a:noAutofit/>
          </a:bodyPr>
          <a:lstStyle/>
          <a:p>
            <a:endParaRPr/>
          </a:p>
        </p:txBody>
      </p:sp>
      <p:sp>
        <p:nvSpPr>
          <p:cNvPr id="192" name="object 192"/>
          <p:cNvSpPr/>
          <p:nvPr/>
        </p:nvSpPr>
        <p:spPr>
          <a:xfrm>
            <a:off x="102325" y="6245859"/>
            <a:ext cx="2744252" cy="0"/>
          </a:xfrm>
          <a:custGeom>
            <a:avLst/>
            <a:gdLst/>
            <a:ahLst/>
            <a:cxnLst/>
            <a:rect l="l" t="t" r="r" b="b"/>
            <a:pathLst>
              <a:path w="2744252">
                <a:moveTo>
                  <a:pt x="0" y="0"/>
                </a:moveTo>
                <a:lnTo>
                  <a:pt x="2744252" y="0"/>
                </a:lnTo>
              </a:path>
            </a:pathLst>
          </a:custGeom>
          <a:ln w="3175">
            <a:solidFill>
              <a:srgbClr val="A4A4C1"/>
            </a:solidFill>
          </a:ln>
        </p:spPr>
        <p:txBody>
          <a:bodyPr wrap="square" lIns="0" tIns="0" rIns="0" bIns="0" rtlCol="0">
            <a:noAutofit/>
          </a:bodyPr>
          <a:lstStyle/>
          <a:p>
            <a:endParaRPr/>
          </a:p>
        </p:txBody>
      </p:sp>
      <p:sp>
        <p:nvSpPr>
          <p:cNvPr id="193" name="object 193"/>
          <p:cNvSpPr/>
          <p:nvPr/>
        </p:nvSpPr>
        <p:spPr>
          <a:xfrm>
            <a:off x="162560" y="6249670"/>
            <a:ext cx="2528697" cy="0"/>
          </a:xfrm>
          <a:custGeom>
            <a:avLst/>
            <a:gdLst/>
            <a:ahLst/>
            <a:cxnLst/>
            <a:rect l="l" t="t" r="r" b="b"/>
            <a:pathLst>
              <a:path w="2528697">
                <a:moveTo>
                  <a:pt x="0" y="0"/>
                </a:moveTo>
                <a:lnTo>
                  <a:pt x="2528697" y="0"/>
                </a:lnTo>
              </a:path>
            </a:pathLst>
          </a:custGeom>
          <a:ln w="3175">
            <a:solidFill>
              <a:srgbClr val="A2A2C0"/>
            </a:solidFill>
          </a:ln>
        </p:spPr>
        <p:txBody>
          <a:bodyPr wrap="square" lIns="0" tIns="0" rIns="0" bIns="0" rtlCol="0">
            <a:noAutofit/>
          </a:bodyPr>
          <a:lstStyle/>
          <a:p>
            <a:endParaRPr/>
          </a:p>
        </p:txBody>
      </p:sp>
      <p:sp>
        <p:nvSpPr>
          <p:cNvPr id="194" name="object 194"/>
          <p:cNvSpPr/>
          <p:nvPr/>
        </p:nvSpPr>
        <p:spPr>
          <a:xfrm>
            <a:off x="227329" y="6253479"/>
            <a:ext cx="2308606" cy="0"/>
          </a:xfrm>
          <a:custGeom>
            <a:avLst/>
            <a:gdLst/>
            <a:ahLst/>
            <a:cxnLst/>
            <a:rect l="l" t="t" r="r" b="b"/>
            <a:pathLst>
              <a:path w="2308606">
                <a:moveTo>
                  <a:pt x="0" y="0"/>
                </a:moveTo>
                <a:lnTo>
                  <a:pt x="2308606" y="0"/>
                </a:lnTo>
              </a:path>
            </a:pathLst>
          </a:custGeom>
          <a:ln w="3175">
            <a:solidFill>
              <a:srgbClr val="A0A0BE"/>
            </a:solidFill>
          </a:ln>
        </p:spPr>
        <p:txBody>
          <a:bodyPr wrap="square" lIns="0" tIns="0" rIns="0" bIns="0" rtlCol="0">
            <a:noAutofit/>
          </a:bodyPr>
          <a:lstStyle/>
          <a:p>
            <a:endParaRPr/>
          </a:p>
        </p:txBody>
      </p:sp>
      <p:sp>
        <p:nvSpPr>
          <p:cNvPr id="195" name="object 195"/>
          <p:cNvSpPr/>
          <p:nvPr/>
        </p:nvSpPr>
        <p:spPr>
          <a:xfrm>
            <a:off x="292100" y="6257290"/>
            <a:ext cx="2088514" cy="0"/>
          </a:xfrm>
          <a:custGeom>
            <a:avLst/>
            <a:gdLst/>
            <a:ahLst/>
            <a:cxnLst/>
            <a:rect l="l" t="t" r="r" b="b"/>
            <a:pathLst>
              <a:path w="2088514">
                <a:moveTo>
                  <a:pt x="0" y="0"/>
                </a:moveTo>
                <a:lnTo>
                  <a:pt x="2088514" y="0"/>
                </a:lnTo>
              </a:path>
            </a:pathLst>
          </a:custGeom>
          <a:ln w="3175">
            <a:solidFill>
              <a:srgbClr val="9E9EBC"/>
            </a:solidFill>
          </a:ln>
        </p:spPr>
        <p:txBody>
          <a:bodyPr wrap="square" lIns="0" tIns="0" rIns="0" bIns="0" rtlCol="0">
            <a:noAutofit/>
          </a:bodyPr>
          <a:lstStyle/>
          <a:p>
            <a:endParaRPr/>
          </a:p>
        </p:txBody>
      </p:sp>
      <p:sp>
        <p:nvSpPr>
          <p:cNvPr id="196" name="object 196"/>
          <p:cNvSpPr/>
          <p:nvPr/>
        </p:nvSpPr>
        <p:spPr>
          <a:xfrm>
            <a:off x="401897" y="6261100"/>
            <a:ext cx="1823396" cy="0"/>
          </a:xfrm>
          <a:custGeom>
            <a:avLst/>
            <a:gdLst/>
            <a:ahLst/>
            <a:cxnLst/>
            <a:rect l="l" t="t" r="r" b="b"/>
            <a:pathLst>
              <a:path w="1823396">
                <a:moveTo>
                  <a:pt x="0" y="0"/>
                </a:moveTo>
                <a:lnTo>
                  <a:pt x="1823396" y="0"/>
                </a:lnTo>
              </a:path>
            </a:pathLst>
          </a:custGeom>
          <a:ln w="3175">
            <a:solidFill>
              <a:srgbClr val="9C9CBB"/>
            </a:solidFill>
          </a:ln>
        </p:spPr>
        <p:txBody>
          <a:bodyPr wrap="square" lIns="0" tIns="0" rIns="0" bIns="0" rtlCol="0">
            <a:noAutofit/>
          </a:bodyPr>
          <a:lstStyle/>
          <a:p>
            <a:endParaRPr/>
          </a:p>
        </p:txBody>
      </p:sp>
      <p:sp>
        <p:nvSpPr>
          <p:cNvPr id="197" name="object 197"/>
          <p:cNvSpPr/>
          <p:nvPr/>
        </p:nvSpPr>
        <p:spPr>
          <a:xfrm>
            <a:off x="511694" y="6264909"/>
            <a:ext cx="1558278" cy="0"/>
          </a:xfrm>
          <a:custGeom>
            <a:avLst/>
            <a:gdLst/>
            <a:ahLst/>
            <a:cxnLst/>
            <a:rect l="l" t="t" r="r" b="b"/>
            <a:pathLst>
              <a:path w="1558278">
                <a:moveTo>
                  <a:pt x="0" y="0"/>
                </a:moveTo>
                <a:lnTo>
                  <a:pt x="1558278" y="0"/>
                </a:lnTo>
              </a:path>
            </a:pathLst>
          </a:custGeom>
          <a:ln w="3175">
            <a:solidFill>
              <a:srgbClr val="9A9AB9"/>
            </a:solidFill>
          </a:ln>
        </p:spPr>
        <p:txBody>
          <a:bodyPr wrap="square" lIns="0" tIns="0" rIns="0" bIns="0" rtlCol="0">
            <a:noAutofit/>
          </a:bodyPr>
          <a:lstStyle/>
          <a:p>
            <a:endParaRPr/>
          </a:p>
        </p:txBody>
      </p:sp>
      <p:sp>
        <p:nvSpPr>
          <p:cNvPr id="198" name="object 198"/>
          <p:cNvSpPr/>
          <p:nvPr/>
        </p:nvSpPr>
        <p:spPr>
          <a:xfrm>
            <a:off x="621491" y="6268720"/>
            <a:ext cx="1293160" cy="0"/>
          </a:xfrm>
          <a:custGeom>
            <a:avLst/>
            <a:gdLst/>
            <a:ahLst/>
            <a:cxnLst/>
            <a:rect l="l" t="t" r="r" b="b"/>
            <a:pathLst>
              <a:path w="1293160">
                <a:moveTo>
                  <a:pt x="0" y="0"/>
                </a:moveTo>
                <a:lnTo>
                  <a:pt x="1293160" y="0"/>
                </a:lnTo>
              </a:path>
            </a:pathLst>
          </a:custGeom>
          <a:ln w="3175">
            <a:solidFill>
              <a:srgbClr val="9999B7"/>
            </a:solidFill>
          </a:ln>
        </p:spPr>
        <p:txBody>
          <a:bodyPr wrap="square" lIns="0" tIns="0" rIns="0" bIns="0" rtlCol="0">
            <a:noAutofit/>
          </a:bodyPr>
          <a:lstStyle/>
          <a:p>
            <a:endParaRPr/>
          </a:p>
        </p:txBody>
      </p:sp>
      <p:sp>
        <p:nvSpPr>
          <p:cNvPr id="199" name="object 199"/>
          <p:cNvSpPr/>
          <p:nvPr/>
        </p:nvSpPr>
        <p:spPr>
          <a:xfrm>
            <a:off x="922019" y="6272529"/>
            <a:ext cx="837311" cy="0"/>
          </a:xfrm>
          <a:custGeom>
            <a:avLst/>
            <a:gdLst/>
            <a:ahLst/>
            <a:cxnLst/>
            <a:rect l="l" t="t" r="r" b="b"/>
            <a:pathLst>
              <a:path w="837311">
                <a:moveTo>
                  <a:pt x="0" y="0"/>
                </a:moveTo>
                <a:lnTo>
                  <a:pt x="837311" y="0"/>
                </a:lnTo>
              </a:path>
            </a:pathLst>
          </a:custGeom>
          <a:ln w="3175">
            <a:solidFill>
              <a:srgbClr val="9696B6"/>
            </a:solidFill>
          </a:ln>
        </p:spPr>
        <p:txBody>
          <a:bodyPr wrap="square" lIns="0" tIns="0" rIns="0" bIns="0" rtlCol="0">
            <a:noAutofit/>
          </a:bodyPr>
          <a:lstStyle/>
          <a:p>
            <a:endParaRPr/>
          </a:p>
        </p:txBody>
      </p:sp>
      <p:sp>
        <p:nvSpPr>
          <p:cNvPr id="200" name="object 200"/>
          <p:cNvSpPr txBox="1"/>
          <p:nvPr/>
        </p:nvSpPr>
        <p:spPr>
          <a:xfrm>
            <a:off x="0" y="1195070"/>
            <a:ext cx="9144000" cy="4408170"/>
          </a:xfrm>
          <a:prstGeom prst="rect">
            <a:avLst/>
          </a:prstGeom>
        </p:spPr>
        <p:txBody>
          <a:bodyPr vert="horz" wrap="square" lIns="0" tIns="0" rIns="0" bIns="0" rtlCol="0">
            <a:noAutofit/>
          </a:bodyPr>
          <a:lstStyle/>
          <a:p>
            <a:pPr marL="1426210">
              <a:lnSpc>
                <a:spcPct val="100000"/>
              </a:lnSpc>
            </a:pPr>
            <a:r>
              <a:rPr sz="4400" spc="-25" dirty="0" smtClean="0">
                <a:solidFill>
                  <a:srgbClr val="660066"/>
                </a:solidFill>
                <a:latin typeface="Tahoma"/>
                <a:cs typeface="Tahoma"/>
              </a:rPr>
              <a:t>Co</a:t>
            </a:r>
            <a:r>
              <a:rPr sz="4400" spc="-35" dirty="0" smtClean="0">
                <a:solidFill>
                  <a:srgbClr val="660066"/>
                </a:solidFill>
                <a:latin typeface="Tahoma"/>
                <a:cs typeface="Tahoma"/>
              </a:rPr>
              <a:t>u</a:t>
            </a:r>
            <a:r>
              <a:rPr sz="4400" spc="-20" dirty="0" smtClean="0">
                <a:solidFill>
                  <a:srgbClr val="660066"/>
                </a:solidFill>
                <a:latin typeface="Tahoma"/>
                <a:cs typeface="Tahoma"/>
              </a:rPr>
              <a:t>p</a:t>
            </a:r>
            <a:r>
              <a:rPr sz="4400" spc="0" dirty="0" smtClean="0">
                <a:solidFill>
                  <a:srgbClr val="660066"/>
                </a:solidFill>
                <a:latin typeface="Tahoma"/>
                <a:cs typeface="Tahoma"/>
              </a:rPr>
              <a:t>e</a:t>
            </a:r>
            <a:r>
              <a:rPr sz="4400" spc="-10" dirty="0" smtClean="0">
                <a:solidFill>
                  <a:srgbClr val="660066"/>
                </a:solidFill>
                <a:latin typeface="Tahoma"/>
                <a:cs typeface="Tahoma"/>
              </a:rPr>
              <a:t> </a:t>
            </a:r>
            <a:r>
              <a:rPr sz="4400" spc="-20" dirty="0" smtClean="0">
                <a:solidFill>
                  <a:srgbClr val="660066"/>
                </a:solidFill>
                <a:latin typeface="Tahoma"/>
                <a:cs typeface="Tahoma"/>
              </a:rPr>
              <a:t>d’</a:t>
            </a:r>
            <a:r>
              <a:rPr sz="4400" spc="-25" dirty="0" smtClean="0">
                <a:solidFill>
                  <a:srgbClr val="660066"/>
                </a:solidFill>
                <a:latin typeface="Tahoma"/>
                <a:cs typeface="Tahoma"/>
              </a:rPr>
              <a:t>une</a:t>
            </a:r>
            <a:r>
              <a:rPr sz="4400" spc="-5" dirty="0" smtClean="0">
                <a:solidFill>
                  <a:srgbClr val="660066"/>
                </a:solidFill>
                <a:latin typeface="Tahoma"/>
                <a:cs typeface="Tahoma"/>
              </a:rPr>
              <a:t> </a:t>
            </a:r>
            <a:r>
              <a:rPr sz="4400" spc="-20" dirty="0" smtClean="0">
                <a:solidFill>
                  <a:srgbClr val="660066"/>
                </a:solidFill>
                <a:latin typeface="Tahoma"/>
                <a:cs typeface="Tahoma"/>
              </a:rPr>
              <a:t>p</a:t>
            </a:r>
            <a:r>
              <a:rPr sz="4400" spc="-10" dirty="0" smtClean="0">
                <a:solidFill>
                  <a:srgbClr val="660066"/>
                </a:solidFill>
                <a:latin typeface="Tahoma"/>
                <a:cs typeface="Tahoma"/>
              </a:rPr>
              <a:t>e</a:t>
            </a:r>
            <a:r>
              <a:rPr sz="4400" spc="0" dirty="0" smtClean="0">
                <a:solidFill>
                  <a:srgbClr val="660066"/>
                </a:solidFill>
                <a:latin typeface="Tahoma"/>
                <a:cs typeface="Tahoma"/>
              </a:rPr>
              <a:t>rt</a:t>
            </a:r>
            <a:r>
              <a:rPr sz="4400" spc="-5" dirty="0" smtClean="0">
                <a:solidFill>
                  <a:srgbClr val="660066"/>
                </a:solidFill>
                <a:latin typeface="Tahoma"/>
                <a:cs typeface="Tahoma"/>
              </a:rPr>
              <a:t>u</a:t>
            </a:r>
            <a:r>
              <a:rPr sz="4400" spc="-20" dirty="0" smtClean="0">
                <a:solidFill>
                  <a:srgbClr val="660066"/>
                </a:solidFill>
                <a:latin typeface="Tahoma"/>
                <a:cs typeface="Tahoma"/>
              </a:rPr>
              <a:t>rbation</a:t>
            </a:r>
            <a:endParaRPr sz="4400">
              <a:latin typeface="Tahoma"/>
              <a:cs typeface="Tahoma"/>
            </a:endParaRPr>
          </a:p>
        </p:txBody>
      </p:sp>
      <p:sp>
        <p:nvSpPr>
          <p:cNvPr id="201" name="object 201"/>
          <p:cNvSpPr/>
          <p:nvPr/>
        </p:nvSpPr>
        <p:spPr>
          <a:xfrm>
            <a:off x="0" y="762000"/>
            <a:ext cx="9144000" cy="4841240"/>
          </a:xfrm>
          <a:prstGeom prst="rect">
            <a:avLst/>
          </a:prstGeom>
          <a:blipFill>
            <a:blip r:embed="rId9" cstate="print"/>
            <a:stretch>
              <a:fillRect/>
            </a:stretch>
          </a:blipFill>
        </p:spPr>
        <p:txBody>
          <a:bodyPr wrap="square" lIns="0" tIns="0" rIns="0" bIns="0" rtlCol="0">
            <a:noAutofit/>
          </a:bodyPr>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2562" y="316736"/>
            <a:ext cx="5419285" cy="6224066"/>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853886" y="354304"/>
            <a:ext cx="6474104" cy="560166"/>
          </a:xfrm>
          <a:prstGeom prst="rect">
            <a:avLst/>
          </a:prstGeom>
        </p:spPr>
        <p:txBody>
          <a:bodyPr vert="horz" wrap="square" lIns="0" tIns="0" rIns="0" bIns="0" rtlCol="0">
            <a:noAutofit/>
          </a:bodyPr>
          <a:lstStyle/>
          <a:p>
            <a:pPr marL="11135"/>
            <a:r>
              <a:rPr sz="3500" dirty="0" smtClean="0">
                <a:solidFill>
                  <a:srgbClr val="0000FF"/>
                </a:solidFill>
                <a:latin typeface="Arial"/>
                <a:cs typeface="Arial"/>
              </a:rPr>
              <a:t>Le</a:t>
            </a:r>
            <a:r>
              <a:rPr sz="3500" spc="-4" dirty="0" smtClean="0">
                <a:solidFill>
                  <a:srgbClr val="0000FF"/>
                </a:solidFill>
                <a:latin typeface="Arial"/>
                <a:cs typeface="Arial"/>
              </a:rPr>
              <a:t> r</a:t>
            </a:r>
            <a:r>
              <a:rPr sz="3500" dirty="0" smtClean="0">
                <a:solidFill>
                  <a:srgbClr val="0000FF"/>
                </a:solidFill>
                <a:latin typeface="Arial"/>
                <a:cs typeface="Arial"/>
              </a:rPr>
              <a:t>é</a:t>
            </a:r>
            <a:r>
              <a:rPr sz="3500" spc="4" dirty="0" smtClean="0">
                <a:solidFill>
                  <a:srgbClr val="0000FF"/>
                </a:solidFill>
                <a:latin typeface="Arial"/>
                <a:cs typeface="Arial"/>
              </a:rPr>
              <a:t>g</a:t>
            </a:r>
            <a:r>
              <a:rPr sz="3500" spc="-4" dirty="0" smtClean="0">
                <a:solidFill>
                  <a:srgbClr val="0000FF"/>
                </a:solidFill>
                <a:latin typeface="Arial"/>
                <a:cs typeface="Arial"/>
              </a:rPr>
              <a:t>i</a:t>
            </a:r>
            <a:r>
              <a:rPr sz="3500" dirty="0" smtClean="0">
                <a:solidFill>
                  <a:srgbClr val="0000FF"/>
                </a:solidFill>
                <a:latin typeface="Arial"/>
                <a:cs typeface="Arial"/>
              </a:rPr>
              <a:t>me</a:t>
            </a:r>
            <a:r>
              <a:rPr sz="3500" spc="-4" dirty="0" smtClean="0">
                <a:solidFill>
                  <a:srgbClr val="0000FF"/>
                </a:solidFill>
                <a:latin typeface="Arial"/>
                <a:cs typeface="Arial"/>
              </a:rPr>
              <a:t> </a:t>
            </a:r>
            <a:r>
              <a:rPr sz="3500" dirty="0" smtClean="0">
                <a:solidFill>
                  <a:srgbClr val="0000FF"/>
                </a:solidFill>
                <a:latin typeface="Arial"/>
                <a:cs typeface="Arial"/>
              </a:rPr>
              <a:t>pe</a:t>
            </a:r>
            <a:r>
              <a:rPr sz="3500" spc="-4" dirty="0" smtClean="0">
                <a:solidFill>
                  <a:srgbClr val="0000FF"/>
                </a:solidFill>
                <a:latin typeface="Arial"/>
                <a:cs typeface="Arial"/>
              </a:rPr>
              <a:t>r</a:t>
            </a:r>
            <a:r>
              <a:rPr sz="3500" dirty="0" smtClean="0">
                <a:solidFill>
                  <a:srgbClr val="0000FF"/>
                </a:solidFill>
                <a:latin typeface="Arial"/>
                <a:cs typeface="Arial"/>
              </a:rPr>
              <a:t>tu</a:t>
            </a:r>
            <a:r>
              <a:rPr sz="3500" spc="-4" dirty="0" smtClean="0">
                <a:solidFill>
                  <a:srgbClr val="0000FF"/>
                </a:solidFill>
                <a:latin typeface="Arial"/>
                <a:cs typeface="Arial"/>
              </a:rPr>
              <a:t>r</a:t>
            </a:r>
            <a:r>
              <a:rPr sz="3500" spc="4" dirty="0" smtClean="0">
                <a:solidFill>
                  <a:srgbClr val="0000FF"/>
                </a:solidFill>
                <a:latin typeface="Arial"/>
                <a:cs typeface="Arial"/>
              </a:rPr>
              <a:t>b</a:t>
            </a:r>
            <a:r>
              <a:rPr sz="3500" dirty="0" smtClean="0">
                <a:solidFill>
                  <a:srgbClr val="0000FF"/>
                </a:solidFill>
                <a:latin typeface="Arial"/>
                <a:cs typeface="Arial"/>
              </a:rPr>
              <a:t>é</a:t>
            </a:r>
            <a:r>
              <a:rPr sz="3500" spc="-4" dirty="0" smtClean="0">
                <a:solidFill>
                  <a:srgbClr val="0000FF"/>
                </a:solidFill>
                <a:latin typeface="Arial"/>
                <a:cs typeface="Arial"/>
              </a:rPr>
              <a:t> </a:t>
            </a:r>
            <a:r>
              <a:rPr sz="3500" dirty="0" smtClean="0">
                <a:solidFill>
                  <a:srgbClr val="0000FF"/>
                </a:solidFill>
                <a:latin typeface="Arial"/>
                <a:cs typeface="Arial"/>
              </a:rPr>
              <a:t>oc</a:t>
            </a:r>
            <a:r>
              <a:rPr sz="3500" spc="-9" dirty="0" smtClean="0">
                <a:solidFill>
                  <a:srgbClr val="0000FF"/>
                </a:solidFill>
                <a:latin typeface="Arial"/>
                <a:cs typeface="Arial"/>
              </a:rPr>
              <a:t>é</a:t>
            </a:r>
            <a:r>
              <a:rPr sz="3500" dirty="0" smtClean="0">
                <a:solidFill>
                  <a:srgbClr val="0000FF"/>
                </a:solidFill>
                <a:latin typeface="Arial"/>
                <a:cs typeface="Arial"/>
              </a:rPr>
              <a:t>an</a:t>
            </a:r>
            <a:r>
              <a:rPr sz="3500" spc="-4" dirty="0" smtClean="0">
                <a:solidFill>
                  <a:srgbClr val="0000FF"/>
                </a:solidFill>
                <a:latin typeface="Arial"/>
                <a:cs typeface="Arial"/>
              </a:rPr>
              <a:t>i</a:t>
            </a:r>
            <a:r>
              <a:rPr sz="3500" dirty="0" smtClean="0">
                <a:solidFill>
                  <a:srgbClr val="0000FF"/>
                </a:solidFill>
                <a:latin typeface="Arial"/>
                <a:cs typeface="Arial"/>
              </a:rPr>
              <a:t>que</a:t>
            </a:r>
            <a:r>
              <a:rPr sz="3500" spc="-4" dirty="0" smtClean="0">
                <a:solidFill>
                  <a:srgbClr val="0000FF"/>
                </a:solidFill>
                <a:latin typeface="Arial"/>
                <a:cs typeface="Arial"/>
              </a:rPr>
              <a:t> </a:t>
            </a:r>
            <a:r>
              <a:rPr sz="3500" dirty="0" smtClean="0">
                <a:solidFill>
                  <a:srgbClr val="0000FF"/>
                </a:solidFill>
                <a:latin typeface="Arial"/>
                <a:cs typeface="Arial"/>
              </a:rPr>
              <a:t>(2)</a:t>
            </a:r>
            <a:endParaRPr sz="3500">
              <a:latin typeface="Arial"/>
              <a:cs typeface="Arial"/>
            </a:endParaRPr>
          </a:p>
        </p:txBody>
      </p:sp>
      <p:sp>
        <p:nvSpPr>
          <p:cNvPr id="4" name="object 4"/>
          <p:cNvSpPr/>
          <p:nvPr/>
        </p:nvSpPr>
        <p:spPr>
          <a:xfrm>
            <a:off x="6050573" y="944674"/>
            <a:ext cx="2431074" cy="547718"/>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6050573" y="1533887"/>
            <a:ext cx="2431074" cy="54633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6050573" y="2121715"/>
            <a:ext cx="2431074" cy="54633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6050573" y="3168049"/>
            <a:ext cx="2431074" cy="546335"/>
          </a:xfrm>
          <a:prstGeom prst="rect">
            <a:avLst/>
          </a:prstGeom>
          <a:blipFill>
            <a:blip r:embed="rId6" cstate="print"/>
            <a:stretch>
              <a:fillRect/>
            </a:stretch>
          </a:blipFill>
        </p:spPr>
        <p:txBody>
          <a:bodyPr wrap="square" lIns="0" tIns="0" rIns="0" bIns="0" rtlCol="0">
            <a:noAutofit/>
          </a:bodyPr>
          <a:lstStyle/>
          <a:p>
            <a:endParaRPr/>
          </a:p>
        </p:txBody>
      </p:sp>
      <p:sp>
        <p:nvSpPr>
          <p:cNvPr id="8" name="object 8"/>
          <p:cNvSpPr/>
          <p:nvPr/>
        </p:nvSpPr>
        <p:spPr>
          <a:xfrm>
            <a:off x="6050573" y="2710235"/>
            <a:ext cx="2431074" cy="387274"/>
          </a:xfrm>
          <a:prstGeom prst="rect">
            <a:avLst/>
          </a:prstGeom>
          <a:blipFill>
            <a:blip r:embed="rId7" cstate="print"/>
            <a:stretch>
              <a:fillRect/>
            </a:stretch>
          </a:blipFill>
        </p:spPr>
        <p:txBody>
          <a:bodyPr wrap="square" lIns="0" tIns="0" rIns="0" bIns="0" rtlCol="0">
            <a:noAutofit/>
          </a:bodyPr>
          <a:lstStyle/>
          <a:p>
            <a:endParaRPr/>
          </a:p>
        </p:txBody>
      </p:sp>
      <p:sp>
        <p:nvSpPr>
          <p:cNvPr id="9" name="object 9"/>
          <p:cNvSpPr/>
          <p:nvPr/>
        </p:nvSpPr>
        <p:spPr>
          <a:xfrm>
            <a:off x="6050573" y="3755878"/>
            <a:ext cx="2431074" cy="1172891"/>
          </a:xfrm>
          <a:prstGeom prst="rect">
            <a:avLst/>
          </a:prstGeom>
          <a:blipFill>
            <a:blip r:embed="rId8" cstate="print"/>
            <a:stretch>
              <a:fillRect/>
            </a:stretch>
          </a:blipFill>
        </p:spPr>
        <p:txBody>
          <a:bodyPr wrap="square" lIns="0" tIns="0" rIns="0" bIns="0" rtlCol="0">
            <a:noAutofit/>
          </a:bodyPr>
          <a:lstStyle/>
          <a:p>
            <a:endParaRPr/>
          </a:p>
        </p:txBody>
      </p:sp>
      <p:sp>
        <p:nvSpPr>
          <p:cNvPr id="10" name="object 10"/>
          <p:cNvSpPr/>
          <p:nvPr/>
        </p:nvSpPr>
        <p:spPr>
          <a:xfrm>
            <a:off x="6050573" y="4997925"/>
            <a:ext cx="2431074" cy="505533"/>
          </a:xfrm>
          <a:prstGeom prst="rect">
            <a:avLst/>
          </a:prstGeom>
          <a:blipFill>
            <a:blip r:embed="rId9" cstate="print"/>
            <a:stretch>
              <a:fillRect/>
            </a:stretch>
          </a:blipFill>
        </p:spPr>
        <p:txBody>
          <a:bodyPr wrap="square" lIns="0" tIns="0" rIns="0" bIns="0" rtlCol="0">
            <a:noAutofit/>
          </a:bodyPr>
          <a:lstStyle/>
          <a:p>
            <a:endParaRPr/>
          </a:p>
        </p:txBody>
      </p:sp>
      <p:sp>
        <p:nvSpPr>
          <p:cNvPr id="11" name="object 11"/>
          <p:cNvSpPr/>
          <p:nvPr/>
        </p:nvSpPr>
        <p:spPr>
          <a:xfrm>
            <a:off x="5728023" y="1338168"/>
            <a:ext cx="850978" cy="3401112"/>
          </a:xfrm>
          <a:custGeom>
            <a:avLst/>
            <a:gdLst/>
            <a:ahLst/>
            <a:cxnLst/>
            <a:rect l="l" t="t" r="r" b="b"/>
            <a:pathLst>
              <a:path w="995171" h="3747522">
                <a:moveTo>
                  <a:pt x="941553" y="119217"/>
                </a:moveTo>
                <a:lnTo>
                  <a:pt x="928552" y="101933"/>
                </a:lnTo>
                <a:lnTo>
                  <a:pt x="927445" y="101662"/>
                </a:lnTo>
                <a:lnTo>
                  <a:pt x="907219" y="111020"/>
                </a:lnTo>
                <a:lnTo>
                  <a:pt x="0" y="3739140"/>
                </a:lnTo>
                <a:lnTo>
                  <a:pt x="33527" y="3747522"/>
                </a:lnTo>
                <a:lnTo>
                  <a:pt x="941553" y="119217"/>
                </a:lnTo>
                <a:close/>
              </a:path>
              <a:path w="995171" h="3747522">
                <a:moveTo>
                  <a:pt x="995171" y="190506"/>
                </a:moveTo>
                <a:lnTo>
                  <a:pt x="953261" y="0"/>
                </a:lnTo>
                <a:lnTo>
                  <a:pt x="826007" y="148596"/>
                </a:lnTo>
                <a:lnTo>
                  <a:pt x="907219" y="111020"/>
                </a:lnTo>
                <a:lnTo>
                  <a:pt x="910589" y="97542"/>
                </a:lnTo>
                <a:lnTo>
                  <a:pt x="927445" y="101662"/>
                </a:lnTo>
                <a:lnTo>
                  <a:pt x="928115" y="101352"/>
                </a:lnTo>
                <a:lnTo>
                  <a:pt x="928552" y="101933"/>
                </a:lnTo>
                <a:lnTo>
                  <a:pt x="944879" y="105924"/>
                </a:lnTo>
                <a:lnTo>
                  <a:pt x="944879" y="123640"/>
                </a:lnTo>
                <a:lnTo>
                  <a:pt x="995171" y="190506"/>
                </a:lnTo>
                <a:close/>
              </a:path>
              <a:path w="995171" h="3747522">
                <a:moveTo>
                  <a:pt x="927445" y="101662"/>
                </a:moveTo>
                <a:lnTo>
                  <a:pt x="910589" y="97542"/>
                </a:lnTo>
                <a:lnTo>
                  <a:pt x="907219" y="111020"/>
                </a:lnTo>
                <a:lnTo>
                  <a:pt x="927445" y="101662"/>
                </a:lnTo>
                <a:close/>
              </a:path>
              <a:path w="995171" h="3747522">
                <a:moveTo>
                  <a:pt x="944879" y="105924"/>
                </a:moveTo>
                <a:lnTo>
                  <a:pt x="928552" y="101933"/>
                </a:lnTo>
                <a:lnTo>
                  <a:pt x="941553" y="119217"/>
                </a:lnTo>
                <a:lnTo>
                  <a:pt x="944879" y="105924"/>
                </a:lnTo>
                <a:close/>
              </a:path>
              <a:path w="995171" h="3747522">
                <a:moveTo>
                  <a:pt x="944879" y="123640"/>
                </a:moveTo>
                <a:lnTo>
                  <a:pt x="944879" y="105924"/>
                </a:lnTo>
                <a:lnTo>
                  <a:pt x="941553" y="119217"/>
                </a:lnTo>
                <a:lnTo>
                  <a:pt x="944879" y="123640"/>
                </a:lnTo>
                <a:close/>
              </a:path>
            </a:pathLst>
          </a:custGeom>
          <a:solidFill>
            <a:srgbClr val="FF0000"/>
          </a:solidFill>
        </p:spPr>
        <p:txBody>
          <a:bodyPr wrap="square" lIns="0" tIns="0" rIns="0" bIns="0" rtlCol="0">
            <a:noAutofit/>
          </a:bodyPr>
          <a:lstStyle/>
          <a:p>
            <a:endParaRPr/>
          </a:p>
        </p:txBody>
      </p:sp>
      <p:sp>
        <p:nvSpPr>
          <p:cNvPr id="12" name="object 12"/>
          <p:cNvSpPr/>
          <p:nvPr/>
        </p:nvSpPr>
        <p:spPr>
          <a:xfrm>
            <a:off x="5235420" y="1859613"/>
            <a:ext cx="1318820" cy="3273858"/>
          </a:xfrm>
          <a:custGeom>
            <a:avLst/>
            <a:gdLst/>
            <a:ahLst/>
            <a:cxnLst/>
            <a:rect l="l" t="t" r="r" b="b"/>
            <a:pathLst>
              <a:path w="1542287" h="3607307">
                <a:moveTo>
                  <a:pt x="1499590" y="116386"/>
                </a:moveTo>
                <a:lnTo>
                  <a:pt x="1488947" y="96773"/>
                </a:lnTo>
                <a:lnTo>
                  <a:pt x="1467505" y="102856"/>
                </a:lnTo>
                <a:lnTo>
                  <a:pt x="0" y="3593591"/>
                </a:lnTo>
                <a:lnTo>
                  <a:pt x="32765" y="3607307"/>
                </a:lnTo>
                <a:lnTo>
                  <a:pt x="1499590" y="116386"/>
                </a:lnTo>
                <a:close/>
              </a:path>
              <a:path w="1542287" h="3607307">
                <a:moveTo>
                  <a:pt x="1542287" y="195071"/>
                </a:moveTo>
                <a:lnTo>
                  <a:pt x="1529333" y="0"/>
                </a:lnTo>
                <a:lnTo>
                  <a:pt x="1381505" y="127253"/>
                </a:lnTo>
                <a:lnTo>
                  <a:pt x="1467505" y="102856"/>
                </a:lnTo>
                <a:lnTo>
                  <a:pt x="1472945" y="89915"/>
                </a:lnTo>
                <a:lnTo>
                  <a:pt x="1504949" y="103631"/>
                </a:lnTo>
                <a:lnTo>
                  <a:pt x="1504949" y="126263"/>
                </a:lnTo>
                <a:lnTo>
                  <a:pt x="1542287" y="195071"/>
                </a:lnTo>
                <a:close/>
              </a:path>
              <a:path w="1542287" h="3607307">
                <a:moveTo>
                  <a:pt x="1488947" y="96773"/>
                </a:moveTo>
                <a:lnTo>
                  <a:pt x="1472945" y="89915"/>
                </a:lnTo>
                <a:lnTo>
                  <a:pt x="1467505" y="102856"/>
                </a:lnTo>
                <a:lnTo>
                  <a:pt x="1488947" y="96773"/>
                </a:lnTo>
                <a:close/>
              </a:path>
              <a:path w="1542287" h="3607307">
                <a:moveTo>
                  <a:pt x="1504949" y="103631"/>
                </a:moveTo>
                <a:lnTo>
                  <a:pt x="1488947" y="96773"/>
                </a:lnTo>
                <a:lnTo>
                  <a:pt x="1499590" y="116386"/>
                </a:lnTo>
                <a:lnTo>
                  <a:pt x="1504949" y="103631"/>
                </a:lnTo>
                <a:close/>
              </a:path>
              <a:path w="1542287" h="3607307">
                <a:moveTo>
                  <a:pt x="1504949" y="126263"/>
                </a:moveTo>
                <a:lnTo>
                  <a:pt x="1504949" y="103631"/>
                </a:lnTo>
                <a:lnTo>
                  <a:pt x="1499590" y="116386"/>
                </a:lnTo>
                <a:lnTo>
                  <a:pt x="1504949" y="126263"/>
                </a:lnTo>
                <a:close/>
              </a:path>
            </a:pathLst>
          </a:custGeom>
          <a:solidFill>
            <a:srgbClr val="FF0000"/>
          </a:solidFill>
        </p:spPr>
        <p:txBody>
          <a:bodyPr wrap="square" lIns="0" tIns="0" rIns="0" bIns="0" rtlCol="0">
            <a:noAutofit/>
          </a:bodyPr>
          <a:lstStyle/>
          <a:p>
            <a:endParaRPr/>
          </a:p>
        </p:txBody>
      </p:sp>
      <p:sp>
        <p:nvSpPr>
          <p:cNvPr id="13" name="object 13"/>
          <p:cNvSpPr/>
          <p:nvPr/>
        </p:nvSpPr>
        <p:spPr>
          <a:xfrm>
            <a:off x="4559719" y="2448824"/>
            <a:ext cx="1920891" cy="2883817"/>
          </a:xfrm>
          <a:custGeom>
            <a:avLst/>
            <a:gdLst/>
            <a:ahLst/>
            <a:cxnLst/>
            <a:rect l="l" t="t" r="r" b="b"/>
            <a:pathLst>
              <a:path w="2246375" h="3177539">
                <a:moveTo>
                  <a:pt x="2192445" y="107661"/>
                </a:moveTo>
                <a:lnTo>
                  <a:pt x="2186177" y="86105"/>
                </a:lnTo>
                <a:lnTo>
                  <a:pt x="2163189" y="87513"/>
                </a:lnTo>
                <a:lnTo>
                  <a:pt x="0" y="3156965"/>
                </a:lnTo>
                <a:lnTo>
                  <a:pt x="28955" y="3177539"/>
                </a:lnTo>
                <a:lnTo>
                  <a:pt x="2192445" y="107661"/>
                </a:lnTo>
                <a:close/>
              </a:path>
              <a:path w="2246375" h="3177539">
                <a:moveTo>
                  <a:pt x="2246375" y="0"/>
                </a:moveTo>
                <a:lnTo>
                  <a:pt x="2074163" y="92963"/>
                </a:lnTo>
                <a:lnTo>
                  <a:pt x="2163189" y="87513"/>
                </a:lnTo>
                <a:lnTo>
                  <a:pt x="2171699" y="75437"/>
                </a:lnTo>
                <a:lnTo>
                  <a:pt x="2200655" y="96011"/>
                </a:lnTo>
                <a:lnTo>
                  <a:pt x="2200655" y="135896"/>
                </a:lnTo>
                <a:lnTo>
                  <a:pt x="2217419" y="193547"/>
                </a:lnTo>
                <a:lnTo>
                  <a:pt x="2246375" y="0"/>
                </a:lnTo>
                <a:close/>
              </a:path>
              <a:path w="2246375" h="3177539">
                <a:moveTo>
                  <a:pt x="2200655" y="96011"/>
                </a:moveTo>
                <a:lnTo>
                  <a:pt x="2171699" y="75437"/>
                </a:lnTo>
                <a:lnTo>
                  <a:pt x="2163189" y="87513"/>
                </a:lnTo>
                <a:lnTo>
                  <a:pt x="2186177" y="86105"/>
                </a:lnTo>
                <a:lnTo>
                  <a:pt x="2192445" y="107661"/>
                </a:lnTo>
                <a:lnTo>
                  <a:pt x="2200655" y="96011"/>
                </a:lnTo>
                <a:close/>
              </a:path>
              <a:path w="2246375" h="3177539">
                <a:moveTo>
                  <a:pt x="2200655" y="135896"/>
                </a:moveTo>
                <a:lnTo>
                  <a:pt x="2200655" y="96011"/>
                </a:lnTo>
                <a:lnTo>
                  <a:pt x="2192445" y="107661"/>
                </a:lnTo>
                <a:lnTo>
                  <a:pt x="2200655" y="135896"/>
                </a:lnTo>
                <a:close/>
              </a:path>
            </a:pathLst>
          </a:custGeom>
          <a:solidFill>
            <a:srgbClr val="FF0000"/>
          </a:solidFill>
        </p:spPr>
        <p:txBody>
          <a:bodyPr wrap="square" lIns="0" tIns="0" rIns="0" bIns="0" rtlCol="0">
            <a:noAutofit/>
          </a:bodyPr>
          <a:lstStyle/>
          <a:p>
            <a:endParaRPr/>
          </a:p>
        </p:txBody>
      </p:sp>
      <p:sp>
        <p:nvSpPr>
          <p:cNvPr id="14" name="object 14"/>
          <p:cNvSpPr/>
          <p:nvPr/>
        </p:nvSpPr>
        <p:spPr>
          <a:xfrm>
            <a:off x="3761520" y="3428769"/>
            <a:ext cx="2595939" cy="2232365"/>
          </a:xfrm>
          <a:custGeom>
            <a:avLst/>
            <a:gdLst/>
            <a:ahLst/>
            <a:cxnLst/>
            <a:rect l="l" t="t" r="r" b="b"/>
            <a:pathLst>
              <a:path w="3035807" h="2459735">
                <a:moveTo>
                  <a:pt x="2964941" y="79247"/>
                </a:moveTo>
                <a:lnTo>
                  <a:pt x="2953425" y="65349"/>
                </a:lnTo>
                <a:lnTo>
                  <a:pt x="2932598" y="60865"/>
                </a:lnTo>
                <a:lnTo>
                  <a:pt x="0" y="2433065"/>
                </a:lnTo>
                <a:lnTo>
                  <a:pt x="22097" y="2459735"/>
                </a:lnTo>
                <a:lnTo>
                  <a:pt x="2964941" y="79247"/>
                </a:lnTo>
                <a:close/>
              </a:path>
              <a:path w="3035807" h="2459735">
                <a:moveTo>
                  <a:pt x="3035807" y="0"/>
                </a:moveTo>
                <a:lnTo>
                  <a:pt x="2844545" y="41909"/>
                </a:lnTo>
                <a:lnTo>
                  <a:pt x="2932598" y="60865"/>
                </a:lnTo>
                <a:lnTo>
                  <a:pt x="2942843" y="52577"/>
                </a:lnTo>
                <a:lnTo>
                  <a:pt x="2953425" y="65349"/>
                </a:lnTo>
                <a:lnTo>
                  <a:pt x="2954273" y="65531"/>
                </a:lnTo>
                <a:lnTo>
                  <a:pt x="2954273" y="66372"/>
                </a:lnTo>
                <a:lnTo>
                  <a:pt x="2964941" y="79247"/>
                </a:lnTo>
                <a:lnTo>
                  <a:pt x="2964941" y="154315"/>
                </a:lnTo>
                <a:lnTo>
                  <a:pt x="3035807" y="0"/>
                </a:lnTo>
                <a:close/>
              </a:path>
              <a:path w="3035807" h="2459735">
                <a:moveTo>
                  <a:pt x="2953425" y="65349"/>
                </a:moveTo>
                <a:lnTo>
                  <a:pt x="2942843" y="52577"/>
                </a:lnTo>
                <a:lnTo>
                  <a:pt x="2932598" y="60865"/>
                </a:lnTo>
                <a:lnTo>
                  <a:pt x="2953425" y="65349"/>
                </a:lnTo>
                <a:close/>
              </a:path>
              <a:path w="3035807" h="2459735">
                <a:moveTo>
                  <a:pt x="2964941" y="154315"/>
                </a:moveTo>
                <a:lnTo>
                  <a:pt x="2964941" y="79247"/>
                </a:lnTo>
                <a:lnTo>
                  <a:pt x="2954273" y="87877"/>
                </a:lnTo>
                <a:lnTo>
                  <a:pt x="2954273" y="177545"/>
                </a:lnTo>
                <a:lnTo>
                  <a:pt x="2964941" y="154315"/>
                </a:lnTo>
                <a:close/>
              </a:path>
            </a:pathLst>
          </a:custGeom>
          <a:solidFill>
            <a:srgbClr val="FF0000"/>
          </a:solidFill>
        </p:spPr>
        <p:txBody>
          <a:bodyPr wrap="square" lIns="0" tIns="0" rIns="0" bIns="0" rtlCol="0">
            <a:noAutofit/>
          </a:bodyPr>
          <a:lstStyle/>
          <a:p>
            <a:endParaRPr/>
          </a:p>
        </p:txBody>
      </p:sp>
      <p:sp>
        <p:nvSpPr>
          <p:cNvPr id="15" name="object 15"/>
          <p:cNvSpPr/>
          <p:nvPr/>
        </p:nvSpPr>
        <p:spPr>
          <a:xfrm>
            <a:off x="2473975" y="4259336"/>
            <a:ext cx="3822235" cy="1535269"/>
          </a:xfrm>
          <a:custGeom>
            <a:avLst/>
            <a:gdLst/>
            <a:ahLst/>
            <a:cxnLst/>
            <a:rect l="l" t="t" r="r" b="b"/>
            <a:pathLst>
              <a:path w="4469891" h="1691639">
                <a:moveTo>
                  <a:pt x="4371593" y="57911"/>
                </a:moveTo>
                <a:lnTo>
                  <a:pt x="4352057" y="46128"/>
                </a:lnTo>
                <a:lnTo>
                  <a:pt x="0" y="1658873"/>
                </a:lnTo>
                <a:lnTo>
                  <a:pt x="11429" y="1691639"/>
                </a:lnTo>
                <a:lnTo>
                  <a:pt x="4364706" y="78724"/>
                </a:lnTo>
                <a:lnTo>
                  <a:pt x="4371593" y="57911"/>
                </a:lnTo>
                <a:close/>
              </a:path>
              <a:path w="4469891" h="1691639">
                <a:moveTo>
                  <a:pt x="4469891" y="21335"/>
                </a:moveTo>
                <a:lnTo>
                  <a:pt x="4275581" y="0"/>
                </a:lnTo>
                <a:lnTo>
                  <a:pt x="4352057" y="46128"/>
                </a:lnTo>
                <a:lnTo>
                  <a:pt x="4365497" y="41147"/>
                </a:lnTo>
                <a:lnTo>
                  <a:pt x="4377689" y="73913"/>
                </a:lnTo>
                <a:lnTo>
                  <a:pt x="4377689" y="119860"/>
                </a:lnTo>
                <a:lnTo>
                  <a:pt x="4469891" y="21335"/>
                </a:lnTo>
                <a:close/>
              </a:path>
              <a:path w="4469891" h="1691639">
                <a:moveTo>
                  <a:pt x="4377689" y="119860"/>
                </a:moveTo>
                <a:lnTo>
                  <a:pt x="4377689" y="73913"/>
                </a:lnTo>
                <a:lnTo>
                  <a:pt x="4364706" y="78724"/>
                </a:lnTo>
                <a:lnTo>
                  <a:pt x="4336541" y="163829"/>
                </a:lnTo>
                <a:lnTo>
                  <a:pt x="4377689" y="119860"/>
                </a:lnTo>
                <a:close/>
              </a:path>
              <a:path w="4469891" h="1691639">
                <a:moveTo>
                  <a:pt x="4377689" y="73913"/>
                </a:moveTo>
                <a:lnTo>
                  <a:pt x="4365497" y="41147"/>
                </a:lnTo>
                <a:lnTo>
                  <a:pt x="4352057" y="46128"/>
                </a:lnTo>
                <a:lnTo>
                  <a:pt x="4371593" y="57911"/>
                </a:lnTo>
                <a:lnTo>
                  <a:pt x="4371593" y="76172"/>
                </a:lnTo>
                <a:lnTo>
                  <a:pt x="4377689" y="73913"/>
                </a:lnTo>
                <a:close/>
              </a:path>
              <a:path w="4469891" h="1691639">
                <a:moveTo>
                  <a:pt x="4371593" y="76172"/>
                </a:moveTo>
                <a:lnTo>
                  <a:pt x="4371593" y="57911"/>
                </a:lnTo>
                <a:lnTo>
                  <a:pt x="4364706" y="78724"/>
                </a:lnTo>
                <a:lnTo>
                  <a:pt x="4371593" y="76172"/>
                </a:lnTo>
                <a:close/>
              </a:path>
            </a:pathLst>
          </a:custGeom>
          <a:solidFill>
            <a:srgbClr val="FF0000"/>
          </a:solidFill>
        </p:spPr>
        <p:txBody>
          <a:bodyPr wrap="square" lIns="0" tIns="0" rIns="0" bIns="0" rtlCol="0">
            <a:noAutofit/>
          </a:bodyPr>
          <a:lstStyle/>
          <a:p>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TotalTime>
  <Words>540</Words>
  <Application>Microsoft Office PowerPoint</Application>
  <PresentationFormat>Affichage à l'écran (4:3)</PresentationFormat>
  <Paragraphs>76</Paragraphs>
  <Slides>28</Slides>
  <Notes>0</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Thème Office</vt:lpstr>
      <vt:lpstr>VIE ET MORT D'UNE PERTURBATION</vt:lpstr>
      <vt:lpstr>I.Masses d’air</vt:lpstr>
      <vt:lpstr>Diapositive 3</vt:lpstr>
      <vt:lpstr>Diapositive 4</vt:lpstr>
      <vt:lpstr>Les masses d'air en France</vt:lpstr>
      <vt:lpstr>Diapositive 6</vt:lpstr>
      <vt:lpstr>Diapositive 7</vt:lpstr>
      <vt:lpstr>Diapositive 8</vt:lpstr>
      <vt:lpstr>Diapositive 9</vt:lpstr>
      <vt:lpstr>Diapositive 10</vt:lpstr>
      <vt:lpstr>II.Formation d’une perturbation</vt:lpstr>
      <vt:lpstr>Diapositive 12</vt:lpstr>
      <vt:lpstr>Diapositive 13</vt:lpstr>
      <vt:lpstr>Diapositive 14</vt:lpstr>
      <vt:lpstr>Front occlus </vt:lpstr>
      <vt:lpstr>Diapositive 16</vt:lpstr>
      <vt:lpstr>III.Le stade de la maturité: anatomie d’une perturbation</vt:lpstr>
      <vt:lpstr>Diapositive 18</vt:lpstr>
      <vt:lpstr>Diapositive 19</vt:lpstr>
      <vt:lpstr>IV.Evolution d'une perturbation</vt:lpstr>
      <vt:lpstr>à l'arrivée du front chaud</vt:lpstr>
      <vt:lpstr>au passage du front chaud (marque au sol de l'air chaud)</vt:lpstr>
      <vt:lpstr>à l'arrière du front chaud (secteur chaud)</vt:lpstr>
      <vt:lpstr>à l'arrivée et au passage du front froid</vt:lpstr>
      <vt:lpstr>à l'arrière du front froid (traine)</vt:lpstr>
      <vt:lpstr>Diapositive 26</vt:lpstr>
      <vt:lpstr>Diapositive 27</vt:lpstr>
      <vt:lpstr>Diapositive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temps il va faire ?</dc:title>
  <dc:creator>astroboy</dc:creator>
  <cp:lastModifiedBy>physalp</cp:lastModifiedBy>
  <cp:revision>39</cp:revision>
  <dcterms:created xsi:type="dcterms:W3CDTF">2015-01-14T17:46:23Z</dcterms:created>
  <dcterms:modified xsi:type="dcterms:W3CDTF">2023-03-07T19:00:04Z</dcterms:modified>
</cp:coreProperties>
</file>