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70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4" r:id="rId13"/>
    <p:sldId id="295" r:id="rId14"/>
    <p:sldId id="292" r:id="rId15"/>
    <p:sldId id="293" r:id="rId16"/>
    <p:sldId id="296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C"/>
    <a:srgbClr val="003A7A"/>
    <a:srgbClr val="003268"/>
    <a:srgbClr val="002068"/>
    <a:srgbClr val="001168"/>
    <a:srgbClr val="001370"/>
    <a:srgbClr val="00317A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6" autoAdjust="0"/>
    <p:restoredTop sz="94660" autoAdjust="0"/>
  </p:normalViewPr>
  <p:slideViewPr>
    <p:cSldViewPr snapToGrid="0">
      <p:cViewPr varScale="1">
        <p:scale>
          <a:sx n="107" d="100"/>
          <a:sy n="107" d="100"/>
        </p:scale>
        <p:origin x="126" y="114"/>
      </p:cViewPr>
      <p:guideLst>
        <p:guide orient="horz" pos="21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17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61DEC9F-7B31-4D5A-967B-ED80581AFE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866775"/>
          </a:xfrm>
          <a:prstGeom prst="rect">
            <a:avLst/>
          </a:prstGeom>
          <a:solidFill>
            <a:srgbClr val="003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7" name="Image 9" descr="bannierehélico.jp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07288" y="0"/>
            <a:ext cx="163671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Image 10" descr="banniereavion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1653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 userDrawn="1"/>
        </p:nvSpPr>
        <p:spPr>
          <a:xfrm>
            <a:off x="-36513" y="-36513"/>
            <a:ext cx="2214563" cy="3397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600" b="1" i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BTS Aéronautique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5"/>
          <p:cNvSpPr txBox="1">
            <a:spLocks noChangeArrowheads="1"/>
          </p:cNvSpPr>
          <p:nvPr/>
        </p:nvSpPr>
        <p:spPr bwMode="auto">
          <a:xfrm>
            <a:off x="2851150" y="192088"/>
            <a:ext cx="39901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rgbClr val="FFFF00"/>
                </a:solidFill>
              </a:rPr>
              <a:t>BTS aéronautique 1° année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-69475" y="1783715"/>
            <a:ext cx="864302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5400" b="1" dirty="0" err="1">
                <a:solidFill>
                  <a:schemeClr val="accent6">
                    <a:lumMod val="75000"/>
                  </a:schemeClr>
                </a:solidFill>
              </a:rPr>
              <a:t>Chap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</a:rPr>
              <a:t> 10:</a:t>
            </a:r>
          </a:p>
          <a:p>
            <a:pPr algn="ctr"/>
            <a:endParaRPr lang="fr-FR" sz="5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5400" b="1" dirty="0">
                <a:solidFill>
                  <a:schemeClr val="accent6">
                    <a:lumMod val="75000"/>
                  </a:schemeClr>
                </a:solidFill>
              </a:rPr>
              <a:t>Machine à courant continu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AC4C2AE-A59C-4E9E-B0F7-DF123FB2284E}"/>
              </a:ext>
            </a:extLst>
          </p:cNvPr>
          <p:cNvSpPr txBox="1"/>
          <p:nvPr/>
        </p:nvSpPr>
        <p:spPr>
          <a:xfrm>
            <a:off x="1233812" y="2023871"/>
            <a:ext cx="7583017" cy="2980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buClr>
                <a:srgbClr val="000000"/>
              </a:buClr>
              <a:tabLst>
                <a:tab pos="343535" algn="l"/>
              </a:tabLst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I. Constitution :</a:t>
            </a:r>
          </a:p>
          <a:p>
            <a:pPr marL="12700">
              <a:lnSpc>
                <a:spcPct val="100000"/>
              </a:lnSpc>
              <a:buClr>
                <a:srgbClr val="000000"/>
              </a:buClr>
              <a:tabLst>
                <a:tab pos="343535" algn="l"/>
              </a:tabLst>
            </a:pPr>
            <a:endParaRPr lang="fr-FR" sz="2400" b="1" u="heavy" spc="-5" dirty="0">
              <a:solidFill>
                <a:srgbClr val="3232CC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La </a:t>
            </a:r>
            <a:r>
              <a:rPr sz="2400" spc="-10" dirty="0">
                <a:latin typeface="Times New Roman"/>
                <a:cs typeface="Times New Roman"/>
              </a:rPr>
              <a:t>machine </a:t>
            </a:r>
            <a:r>
              <a:rPr sz="2400" dirty="0">
                <a:latin typeface="Times New Roman"/>
                <a:cs typeface="Times New Roman"/>
              </a:rPr>
              <a:t>à </a:t>
            </a:r>
            <a:r>
              <a:rPr sz="2400" spc="-5" dirty="0">
                <a:latin typeface="Times New Roman"/>
                <a:cs typeface="Times New Roman"/>
              </a:rPr>
              <a:t>courant continu est  constituée </a:t>
            </a:r>
            <a:r>
              <a:rPr sz="2400" spc="-10" dirty="0">
                <a:latin typeface="Times New Roman"/>
                <a:cs typeface="Times New Roman"/>
              </a:rPr>
              <a:t>de </a:t>
            </a:r>
            <a:r>
              <a:rPr sz="2400" spc="-5" dirty="0">
                <a:latin typeface="Times New Roman"/>
                <a:cs typeface="Times New Roman"/>
              </a:rPr>
              <a:t>trois </a:t>
            </a:r>
            <a:r>
              <a:rPr sz="2400" spc="-10" dirty="0">
                <a:latin typeface="Times New Roman"/>
                <a:cs typeface="Times New Roman"/>
              </a:rPr>
              <a:t>parties </a:t>
            </a:r>
            <a:r>
              <a:rPr sz="2400" spc="-5" dirty="0">
                <a:latin typeface="Times New Roman"/>
                <a:cs typeface="Times New Roman"/>
              </a:rPr>
              <a:t>principales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647700" lvl="1" indent="-177800">
              <a:lnSpc>
                <a:spcPts val="2875"/>
              </a:lnSpc>
              <a:buChar char="-"/>
              <a:tabLst>
                <a:tab pos="648335" algn="l"/>
              </a:tabLst>
            </a:pPr>
            <a:r>
              <a:rPr sz="2400" spc="-5" dirty="0">
                <a:latin typeface="Times New Roman"/>
                <a:cs typeface="Times New Roman"/>
              </a:rPr>
              <a:t>l'inducteur</a:t>
            </a:r>
            <a:endParaRPr sz="2400" dirty="0">
              <a:latin typeface="Times New Roman"/>
              <a:cs typeface="Times New Roman"/>
            </a:endParaRPr>
          </a:p>
          <a:p>
            <a:pPr marL="647700" lvl="1" indent="-177800">
              <a:lnSpc>
                <a:spcPts val="2875"/>
              </a:lnSpc>
              <a:buChar char="-"/>
              <a:tabLst>
                <a:tab pos="648335" algn="l"/>
              </a:tabLst>
            </a:pPr>
            <a:r>
              <a:rPr sz="2400" spc="-5" dirty="0">
                <a:latin typeface="Times New Roman"/>
                <a:cs typeface="Times New Roman"/>
              </a:rPr>
              <a:t>l'induit</a:t>
            </a:r>
            <a:endParaRPr sz="2400" dirty="0">
              <a:latin typeface="Times New Roman"/>
              <a:cs typeface="Times New Roman"/>
            </a:endParaRPr>
          </a:p>
          <a:p>
            <a:pPr marL="647700" lvl="1" indent="-177800">
              <a:lnSpc>
                <a:spcPct val="100000"/>
              </a:lnSpc>
              <a:buChar char="-"/>
              <a:tabLst>
                <a:tab pos="648335" algn="l"/>
              </a:tabLst>
            </a:pPr>
            <a:r>
              <a:rPr sz="2400" spc="-5" dirty="0">
                <a:latin typeface="Times New Roman"/>
                <a:cs typeface="Times New Roman"/>
              </a:rPr>
              <a:t>le </a:t>
            </a:r>
            <a:r>
              <a:rPr sz="2400" spc="-10" dirty="0">
                <a:latin typeface="Times New Roman"/>
                <a:cs typeface="Times New Roman"/>
              </a:rPr>
              <a:t>dispositif </a:t>
            </a:r>
            <a:r>
              <a:rPr sz="2400" spc="-5" dirty="0">
                <a:latin typeface="Times New Roman"/>
                <a:cs typeface="Times New Roman"/>
              </a:rPr>
              <a:t>collecteur </a:t>
            </a:r>
            <a:r>
              <a:rPr sz="2400" dirty="0">
                <a:latin typeface="Times New Roman"/>
                <a:cs typeface="Times New Roman"/>
              </a:rPr>
              <a:t>/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balais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3366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2">
            <a:extLst>
              <a:ext uri="{FF2B5EF4-FFF2-40B4-BE49-F238E27FC236}">
                <a16:creationId xmlns:a16="http://schemas.microsoft.com/office/drawing/2014/main" id="{DB634421-267C-4532-B286-24057543A399}"/>
              </a:ext>
            </a:extLst>
          </p:cNvPr>
          <p:cNvSpPr txBox="1">
            <a:spLocks/>
          </p:cNvSpPr>
          <p:nvPr/>
        </p:nvSpPr>
        <p:spPr>
          <a:xfrm>
            <a:off x="-838274" y="901422"/>
            <a:ext cx="554555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12700"/>
            <a:r>
              <a:rPr lang="fr-FR" sz="3600" b="1" u="heavy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1-1- L'inducteur </a:t>
            </a:r>
          </a:p>
        </p:txBody>
      </p:sp>
      <p:sp>
        <p:nvSpPr>
          <p:cNvPr id="50" name="object 3">
            <a:extLst>
              <a:ext uri="{FF2B5EF4-FFF2-40B4-BE49-F238E27FC236}">
                <a16:creationId xmlns:a16="http://schemas.microsoft.com/office/drawing/2014/main" id="{C3EE6A0D-0A9C-4D88-8DEF-BE023C7FFEC5}"/>
              </a:ext>
            </a:extLst>
          </p:cNvPr>
          <p:cNvSpPr txBox="1"/>
          <p:nvPr/>
        </p:nvSpPr>
        <p:spPr>
          <a:xfrm>
            <a:off x="351573" y="6036053"/>
            <a:ext cx="7880350" cy="734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870"/>
              </a:lnSpc>
            </a:pPr>
            <a:r>
              <a:rPr sz="2400" dirty="0">
                <a:latin typeface="Times New Roman"/>
                <a:cs typeface="Times New Roman"/>
              </a:rPr>
              <a:t>Il </a:t>
            </a:r>
            <a:r>
              <a:rPr sz="2400" spc="-10" dirty="0">
                <a:latin typeface="Times New Roman"/>
                <a:cs typeface="Times New Roman"/>
              </a:rPr>
              <a:t>sert </a:t>
            </a:r>
            <a:r>
              <a:rPr sz="2400" dirty="0">
                <a:latin typeface="Times New Roman"/>
                <a:cs typeface="Times New Roman"/>
              </a:rPr>
              <a:t>à </a:t>
            </a:r>
            <a:r>
              <a:rPr sz="2400" spc="-10" dirty="0">
                <a:latin typeface="Times New Roman"/>
                <a:cs typeface="Times New Roman"/>
              </a:rPr>
              <a:t>créer </a:t>
            </a:r>
            <a:r>
              <a:rPr sz="2400" spc="-5" dirty="0">
                <a:latin typeface="Times New Roman"/>
                <a:cs typeface="Times New Roman"/>
              </a:rPr>
              <a:t>un </a:t>
            </a:r>
            <a:r>
              <a:rPr sz="2400" spc="-10" dirty="0">
                <a:latin typeface="Times New Roman"/>
                <a:cs typeface="Times New Roman"/>
              </a:rPr>
              <a:t>champ </a:t>
            </a:r>
            <a:r>
              <a:rPr sz="2400" spc="-5" dirty="0">
                <a:latin typeface="Times New Roman"/>
                <a:cs typeface="Times New Roman"/>
              </a:rPr>
              <a:t>magnétique (champ "inducteur") </a:t>
            </a:r>
            <a:r>
              <a:rPr sz="2400" spc="-10" dirty="0">
                <a:latin typeface="Times New Roman"/>
                <a:cs typeface="Times New Roman"/>
              </a:rPr>
              <a:t>dans </a:t>
            </a:r>
            <a:r>
              <a:rPr sz="2400" dirty="0">
                <a:latin typeface="Times New Roman"/>
                <a:cs typeface="Times New Roman"/>
              </a:rPr>
              <a:t>le  </a:t>
            </a:r>
            <a:r>
              <a:rPr sz="2400" spc="-5" dirty="0">
                <a:latin typeface="Times New Roman"/>
                <a:cs typeface="Times New Roman"/>
              </a:rPr>
              <a:t>rotor.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2" name="object 5">
            <a:extLst>
              <a:ext uri="{FF2B5EF4-FFF2-40B4-BE49-F238E27FC236}">
                <a16:creationId xmlns:a16="http://schemas.microsoft.com/office/drawing/2014/main" id="{65EBFFAE-9FD0-4D9A-8343-9A4C85D8402A}"/>
              </a:ext>
            </a:extLst>
          </p:cNvPr>
          <p:cNvSpPr/>
          <p:nvPr/>
        </p:nvSpPr>
        <p:spPr>
          <a:xfrm>
            <a:off x="3461659" y="3198875"/>
            <a:ext cx="298450" cy="1438910"/>
          </a:xfrm>
          <a:custGeom>
            <a:avLst/>
            <a:gdLst/>
            <a:ahLst/>
            <a:cxnLst/>
            <a:rect l="l" t="t" r="r" b="b"/>
            <a:pathLst>
              <a:path w="298450" h="1438910">
                <a:moveTo>
                  <a:pt x="298079" y="0"/>
                </a:moveTo>
                <a:lnTo>
                  <a:pt x="264959" y="34683"/>
                </a:lnTo>
                <a:lnTo>
                  <a:pt x="233787" y="70500"/>
                </a:lnTo>
                <a:lnTo>
                  <a:pt x="204564" y="107381"/>
                </a:lnTo>
                <a:lnTo>
                  <a:pt x="177289" y="145257"/>
                </a:lnTo>
                <a:lnTo>
                  <a:pt x="151962" y="184061"/>
                </a:lnTo>
                <a:lnTo>
                  <a:pt x="128583" y="223724"/>
                </a:lnTo>
                <a:lnTo>
                  <a:pt x="107152" y="264176"/>
                </a:lnTo>
                <a:lnTo>
                  <a:pt x="87670" y="305349"/>
                </a:lnTo>
                <a:lnTo>
                  <a:pt x="70136" y="347174"/>
                </a:lnTo>
                <a:lnTo>
                  <a:pt x="54550" y="389584"/>
                </a:lnTo>
                <a:lnTo>
                  <a:pt x="40912" y="432508"/>
                </a:lnTo>
                <a:lnTo>
                  <a:pt x="29223" y="475879"/>
                </a:lnTo>
                <a:lnTo>
                  <a:pt x="19482" y="519627"/>
                </a:lnTo>
                <a:lnTo>
                  <a:pt x="11689" y="563684"/>
                </a:lnTo>
                <a:lnTo>
                  <a:pt x="5844" y="607982"/>
                </a:lnTo>
                <a:lnTo>
                  <a:pt x="1948" y="652452"/>
                </a:lnTo>
                <a:lnTo>
                  <a:pt x="0" y="697024"/>
                </a:lnTo>
                <a:lnTo>
                  <a:pt x="0" y="741631"/>
                </a:lnTo>
                <a:lnTo>
                  <a:pt x="1948" y="786203"/>
                </a:lnTo>
                <a:lnTo>
                  <a:pt x="5844" y="830673"/>
                </a:lnTo>
                <a:lnTo>
                  <a:pt x="11689" y="874971"/>
                </a:lnTo>
                <a:lnTo>
                  <a:pt x="19482" y="919028"/>
                </a:lnTo>
                <a:lnTo>
                  <a:pt x="29223" y="962776"/>
                </a:lnTo>
                <a:lnTo>
                  <a:pt x="40912" y="1006147"/>
                </a:lnTo>
                <a:lnTo>
                  <a:pt x="54550" y="1049071"/>
                </a:lnTo>
                <a:lnTo>
                  <a:pt x="70136" y="1091481"/>
                </a:lnTo>
                <a:lnTo>
                  <a:pt x="87670" y="1133306"/>
                </a:lnTo>
                <a:lnTo>
                  <a:pt x="107152" y="1174479"/>
                </a:lnTo>
                <a:lnTo>
                  <a:pt x="128583" y="1214931"/>
                </a:lnTo>
                <a:lnTo>
                  <a:pt x="151962" y="1254594"/>
                </a:lnTo>
                <a:lnTo>
                  <a:pt x="177289" y="1293397"/>
                </a:lnTo>
                <a:lnTo>
                  <a:pt x="204564" y="1331274"/>
                </a:lnTo>
                <a:lnTo>
                  <a:pt x="233787" y="1368155"/>
                </a:lnTo>
                <a:lnTo>
                  <a:pt x="264959" y="1403972"/>
                </a:lnTo>
                <a:lnTo>
                  <a:pt x="298079" y="1438655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6">
            <a:extLst>
              <a:ext uri="{FF2B5EF4-FFF2-40B4-BE49-F238E27FC236}">
                <a16:creationId xmlns:a16="http://schemas.microsoft.com/office/drawing/2014/main" id="{7FA266A7-30C5-4A19-A859-23844F16A5FE}"/>
              </a:ext>
            </a:extLst>
          </p:cNvPr>
          <p:cNvSpPr/>
          <p:nvPr/>
        </p:nvSpPr>
        <p:spPr>
          <a:xfrm>
            <a:off x="2499391" y="3198875"/>
            <a:ext cx="1260475" cy="1438910"/>
          </a:xfrm>
          <a:custGeom>
            <a:avLst/>
            <a:gdLst/>
            <a:ahLst/>
            <a:cxnLst/>
            <a:rect l="l" t="t" r="r" b="b"/>
            <a:pathLst>
              <a:path w="1260475" h="1438910">
                <a:moveTo>
                  <a:pt x="1260347" y="0"/>
                </a:moveTo>
                <a:lnTo>
                  <a:pt x="719327" y="0"/>
                </a:lnTo>
                <a:lnTo>
                  <a:pt x="719327" y="359663"/>
                </a:lnTo>
                <a:lnTo>
                  <a:pt x="0" y="359663"/>
                </a:lnTo>
                <a:lnTo>
                  <a:pt x="0" y="1078991"/>
                </a:lnTo>
                <a:lnTo>
                  <a:pt x="719327" y="1078991"/>
                </a:lnTo>
                <a:lnTo>
                  <a:pt x="719327" y="1438655"/>
                </a:lnTo>
                <a:lnTo>
                  <a:pt x="1260347" y="1438655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7">
            <a:extLst>
              <a:ext uri="{FF2B5EF4-FFF2-40B4-BE49-F238E27FC236}">
                <a16:creationId xmlns:a16="http://schemas.microsoft.com/office/drawing/2014/main" id="{9AC009EC-70B7-4F2E-94A9-10805B43EF00}"/>
              </a:ext>
            </a:extLst>
          </p:cNvPr>
          <p:cNvSpPr/>
          <p:nvPr/>
        </p:nvSpPr>
        <p:spPr>
          <a:xfrm>
            <a:off x="5199919" y="3198875"/>
            <a:ext cx="297180" cy="1438910"/>
          </a:xfrm>
          <a:custGeom>
            <a:avLst/>
            <a:gdLst/>
            <a:ahLst/>
            <a:cxnLst/>
            <a:rect l="l" t="t" r="r" b="b"/>
            <a:pathLst>
              <a:path w="297179" h="1438910">
                <a:moveTo>
                  <a:pt x="0" y="1438655"/>
                </a:moveTo>
                <a:lnTo>
                  <a:pt x="32993" y="1403972"/>
                </a:lnTo>
                <a:lnTo>
                  <a:pt x="64045" y="1368155"/>
                </a:lnTo>
                <a:lnTo>
                  <a:pt x="93156" y="1331274"/>
                </a:lnTo>
                <a:lnTo>
                  <a:pt x="120327" y="1293397"/>
                </a:lnTo>
                <a:lnTo>
                  <a:pt x="145557" y="1254594"/>
                </a:lnTo>
                <a:lnTo>
                  <a:pt x="168846" y="1214931"/>
                </a:lnTo>
                <a:lnTo>
                  <a:pt x="190195" y="1174479"/>
                </a:lnTo>
                <a:lnTo>
                  <a:pt x="209602" y="1133306"/>
                </a:lnTo>
                <a:lnTo>
                  <a:pt x="227069" y="1091481"/>
                </a:lnTo>
                <a:lnTo>
                  <a:pt x="242595" y="1049071"/>
                </a:lnTo>
                <a:lnTo>
                  <a:pt x="256181" y="1006147"/>
                </a:lnTo>
                <a:lnTo>
                  <a:pt x="267825" y="962776"/>
                </a:lnTo>
                <a:lnTo>
                  <a:pt x="277529" y="919028"/>
                </a:lnTo>
                <a:lnTo>
                  <a:pt x="285292" y="874971"/>
                </a:lnTo>
                <a:lnTo>
                  <a:pt x="291115" y="830673"/>
                </a:lnTo>
                <a:lnTo>
                  <a:pt x="294996" y="786203"/>
                </a:lnTo>
                <a:lnTo>
                  <a:pt x="296937" y="741631"/>
                </a:lnTo>
                <a:lnTo>
                  <a:pt x="296937" y="697024"/>
                </a:lnTo>
                <a:lnTo>
                  <a:pt x="294996" y="652452"/>
                </a:lnTo>
                <a:lnTo>
                  <a:pt x="291115" y="607982"/>
                </a:lnTo>
                <a:lnTo>
                  <a:pt x="285292" y="563684"/>
                </a:lnTo>
                <a:lnTo>
                  <a:pt x="277529" y="519627"/>
                </a:lnTo>
                <a:lnTo>
                  <a:pt x="267825" y="475879"/>
                </a:lnTo>
                <a:lnTo>
                  <a:pt x="256181" y="432508"/>
                </a:lnTo>
                <a:lnTo>
                  <a:pt x="242595" y="389584"/>
                </a:lnTo>
                <a:lnTo>
                  <a:pt x="227069" y="347174"/>
                </a:lnTo>
                <a:lnTo>
                  <a:pt x="209602" y="305349"/>
                </a:lnTo>
                <a:lnTo>
                  <a:pt x="190195" y="264176"/>
                </a:lnTo>
                <a:lnTo>
                  <a:pt x="168846" y="223724"/>
                </a:lnTo>
                <a:lnTo>
                  <a:pt x="145557" y="184061"/>
                </a:lnTo>
                <a:lnTo>
                  <a:pt x="120327" y="145257"/>
                </a:lnTo>
                <a:lnTo>
                  <a:pt x="93156" y="107381"/>
                </a:lnTo>
                <a:lnTo>
                  <a:pt x="64045" y="70500"/>
                </a:lnTo>
                <a:lnTo>
                  <a:pt x="32993" y="34683"/>
                </a:lnTo>
                <a:lnTo>
                  <a:pt x="0" y="0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8">
            <a:extLst>
              <a:ext uri="{FF2B5EF4-FFF2-40B4-BE49-F238E27FC236}">
                <a16:creationId xmlns:a16="http://schemas.microsoft.com/office/drawing/2014/main" id="{CBF4D6C2-E12D-4C4B-9180-7B26C582B2A6}"/>
              </a:ext>
            </a:extLst>
          </p:cNvPr>
          <p:cNvSpPr/>
          <p:nvPr/>
        </p:nvSpPr>
        <p:spPr>
          <a:xfrm>
            <a:off x="5199919" y="3198875"/>
            <a:ext cx="1259205" cy="1438910"/>
          </a:xfrm>
          <a:custGeom>
            <a:avLst/>
            <a:gdLst/>
            <a:ahLst/>
            <a:cxnLst/>
            <a:rect l="l" t="t" r="r" b="b"/>
            <a:pathLst>
              <a:path w="1259204" h="1438910">
                <a:moveTo>
                  <a:pt x="0" y="1438655"/>
                </a:moveTo>
                <a:lnTo>
                  <a:pt x="539495" y="1438655"/>
                </a:lnTo>
                <a:lnTo>
                  <a:pt x="539495" y="1078991"/>
                </a:lnTo>
                <a:lnTo>
                  <a:pt x="1258823" y="1078991"/>
                </a:lnTo>
                <a:lnTo>
                  <a:pt x="1258823" y="359663"/>
                </a:lnTo>
                <a:lnTo>
                  <a:pt x="539495" y="359663"/>
                </a:lnTo>
                <a:lnTo>
                  <a:pt x="539495" y="0"/>
                </a:lnTo>
                <a:lnTo>
                  <a:pt x="0" y="0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9">
            <a:extLst>
              <a:ext uri="{FF2B5EF4-FFF2-40B4-BE49-F238E27FC236}">
                <a16:creationId xmlns:a16="http://schemas.microsoft.com/office/drawing/2014/main" id="{4F97E876-60B4-42F0-AD25-CB2A82B63A49}"/>
              </a:ext>
            </a:extLst>
          </p:cNvPr>
          <p:cNvSpPr/>
          <p:nvPr/>
        </p:nvSpPr>
        <p:spPr>
          <a:xfrm>
            <a:off x="3866419" y="3918203"/>
            <a:ext cx="1045844" cy="0"/>
          </a:xfrm>
          <a:custGeom>
            <a:avLst/>
            <a:gdLst/>
            <a:ahLst/>
            <a:cxnLst/>
            <a:rect l="l" t="t" r="r" b="b"/>
            <a:pathLst>
              <a:path w="1045845">
                <a:moveTo>
                  <a:pt x="0" y="0"/>
                </a:moveTo>
                <a:lnTo>
                  <a:pt x="1045463" y="0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0">
            <a:extLst>
              <a:ext uri="{FF2B5EF4-FFF2-40B4-BE49-F238E27FC236}">
                <a16:creationId xmlns:a16="http://schemas.microsoft.com/office/drawing/2014/main" id="{D104D1CA-D48D-432B-A7CE-2DA8135E19DC}"/>
              </a:ext>
            </a:extLst>
          </p:cNvPr>
          <p:cNvSpPr/>
          <p:nvPr/>
        </p:nvSpPr>
        <p:spPr>
          <a:xfrm>
            <a:off x="4890546" y="3835907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165100" h="165100">
                <a:moveTo>
                  <a:pt x="164591" y="82295"/>
                </a:moveTo>
                <a:lnTo>
                  <a:pt x="0" y="0"/>
                </a:lnTo>
                <a:lnTo>
                  <a:pt x="0" y="164591"/>
                </a:lnTo>
                <a:lnTo>
                  <a:pt x="164591" y="8229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1">
            <a:extLst>
              <a:ext uri="{FF2B5EF4-FFF2-40B4-BE49-F238E27FC236}">
                <a16:creationId xmlns:a16="http://schemas.microsoft.com/office/drawing/2014/main" id="{B66B37B9-17CC-4B6F-8360-F2852B688122}"/>
              </a:ext>
            </a:extLst>
          </p:cNvPr>
          <p:cNvSpPr txBox="1"/>
          <p:nvPr/>
        </p:nvSpPr>
        <p:spPr>
          <a:xfrm>
            <a:off x="345790" y="1510158"/>
            <a:ext cx="7745095" cy="2540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C’est un aimant ou un </a:t>
            </a:r>
            <a:r>
              <a:rPr sz="2400" spc="-10" dirty="0">
                <a:latin typeface="Times New Roman"/>
                <a:cs typeface="Times New Roman"/>
              </a:rPr>
              <a:t>électroaimant </a:t>
            </a:r>
            <a:r>
              <a:rPr sz="2400" spc="-5" dirty="0">
                <a:latin typeface="Times New Roman"/>
                <a:cs typeface="Times New Roman"/>
              </a:rPr>
              <a:t>(bobinage parcouru </a:t>
            </a:r>
            <a:r>
              <a:rPr sz="2400" dirty="0">
                <a:latin typeface="Times New Roman"/>
                <a:cs typeface="Times New Roman"/>
              </a:rPr>
              <a:t>par </a:t>
            </a:r>
            <a:r>
              <a:rPr sz="2400" spc="-5" dirty="0">
                <a:latin typeface="Times New Roman"/>
                <a:cs typeface="Times New Roman"/>
              </a:rPr>
              <a:t>un  courant continu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).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Il est </a:t>
            </a:r>
            <a:r>
              <a:rPr sz="2400" spc="-10" dirty="0">
                <a:latin typeface="Times New Roman"/>
                <a:cs typeface="Times New Roman"/>
              </a:rPr>
              <a:t>situé sur </a:t>
            </a:r>
            <a:r>
              <a:rPr sz="2400" spc="-5" dirty="0">
                <a:latin typeface="Times New Roman"/>
                <a:cs typeface="Times New Roman"/>
              </a:rPr>
              <a:t>la partie </a:t>
            </a:r>
            <a:r>
              <a:rPr sz="2400" spc="-10" dirty="0">
                <a:latin typeface="Times New Roman"/>
                <a:cs typeface="Times New Roman"/>
              </a:rPr>
              <a:t>fixe de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10" dirty="0">
                <a:latin typeface="Times New Roman"/>
                <a:cs typeface="Times New Roman"/>
              </a:rPr>
              <a:t>machine </a:t>
            </a:r>
            <a:r>
              <a:rPr sz="2400" spc="-5" dirty="0">
                <a:latin typeface="Times New Roman"/>
                <a:cs typeface="Times New Roman"/>
              </a:rPr>
              <a:t>(le stator)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 marL="444500" algn="ctr">
              <a:lnSpc>
                <a:spcPct val="100000"/>
              </a:lnSpc>
            </a:pPr>
            <a:r>
              <a:rPr sz="2350" spc="25" dirty="0">
                <a:latin typeface="Times New Roman"/>
                <a:cs typeface="Times New Roman"/>
              </a:rPr>
              <a:t>B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59" name="object 12">
            <a:extLst>
              <a:ext uri="{FF2B5EF4-FFF2-40B4-BE49-F238E27FC236}">
                <a16:creationId xmlns:a16="http://schemas.microsoft.com/office/drawing/2014/main" id="{DADCE9B7-16C3-4499-A964-6C5D02489FB4}"/>
              </a:ext>
            </a:extLst>
          </p:cNvPr>
          <p:cNvSpPr/>
          <p:nvPr/>
        </p:nvSpPr>
        <p:spPr>
          <a:xfrm>
            <a:off x="3214147" y="3790188"/>
            <a:ext cx="195071" cy="653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3">
            <a:extLst>
              <a:ext uri="{FF2B5EF4-FFF2-40B4-BE49-F238E27FC236}">
                <a16:creationId xmlns:a16="http://schemas.microsoft.com/office/drawing/2014/main" id="{70BFD82A-702C-48D7-9970-C8CE8A1FE34E}"/>
              </a:ext>
            </a:extLst>
          </p:cNvPr>
          <p:cNvSpPr/>
          <p:nvPr/>
        </p:nvSpPr>
        <p:spPr>
          <a:xfrm>
            <a:off x="5597683" y="3787140"/>
            <a:ext cx="195071" cy="672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4">
            <a:extLst>
              <a:ext uri="{FF2B5EF4-FFF2-40B4-BE49-F238E27FC236}">
                <a16:creationId xmlns:a16="http://schemas.microsoft.com/office/drawing/2014/main" id="{19DD4A2C-3BAB-4943-8D1B-08D514A63BF2}"/>
              </a:ext>
            </a:extLst>
          </p:cNvPr>
          <p:cNvSpPr/>
          <p:nvPr/>
        </p:nvSpPr>
        <p:spPr>
          <a:xfrm>
            <a:off x="2607595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15">
            <a:extLst>
              <a:ext uri="{FF2B5EF4-FFF2-40B4-BE49-F238E27FC236}">
                <a16:creationId xmlns:a16="http://schemas.microsoft.com/office/drawing/2014/main" id="{1AF77D24-E8DD-46E1-BFCA-BA32BBEE9E87}"/>
              </a:ext>
            </a:extLst>
          </p:cNvPr>
          <p:cNvSpPr/>
          <p:nvPr/>
        </p:nvSpPr>
        <p:spPr>
          <a:xfrm>
            <a:off x="2679222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16">
            <a:extLst>
              <a:ext uri="{FF2B5EF4-FFF2-40B4-BE49-F238E27FC236}">
                <a16:creationId xmlns:a16="http://schemas.microsoft.com/office/drawing/2014/main" id="{DD22D01D-31C6-4900-A28F-7ABF94BB2CF1}"/>
              </a:ext>
            </a:extLst>
          </p:cNvPr>
          <p:cNvSpPr/>
          <p:nvPr/>
        </p:nvSpPr>
        <p:spPr>
          <a:xfrm>
            <a:off x="2750851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17">
            <a:extLst>
              <a:ext uri="{FF2B5EF4-FFF2-40B4-BE49-F238E27FC236}">
                <a16:creationId xmlns:a16="http://schemas.microsoft.com/office/drawing/2014/main" id="{0EDA78D7-D8A4-41EC-BA02-684F83E2752B}"/>
              </a:ext>
            </a:extLst>
          </p:cNvPr>
          <p:cNvSpPr/>
          <p:nvPr/>
        </p:nvSpPr>
        <p:spPr>
          <a:xfrm>
            <a:off x="2822478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8">
            <a:extLst>
              <a:ext uri="{FF2B5EF4-FFF2-40B4-BE49-F238E27FC236}">
                <a16:creationId xmlns:a16="http://schemas.microsoft.com/office/drawing/2014/main" id="{E6F52EDD-7AED-44AA-ABFC-2A0E418849F4}"/>
              </a:ext>
            </a:extLst>
          </p:cNvPr>
          <p:cNvSpPr/>
          <p:nvPr/>
        </p:nvSpPr>
        <p:spPr>
          <a:xfrm>
            <a:off x="2895631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9">
            <a:extLst>
              <a:ext uri="{FF2B5EF4-FFF2-40B4-BE49-F238E27FC236}">
                <a16:creationId xmlns:a16="http://schemas.microsoft.com/office/drawing/2014/main" id="{3A99D4A7-343B-4811-A54E-99827B3FADFE}"/>
              </a:ext>
            </a:extLst>
          </p:cNvPr>
          <p:cNvSpPr/>
          <p:nvPr/>
        </p:nvSpPr>
        <p:spPr>
          <a:xfrm>
            <a:off x="2967258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20">
            <a:extLst>
              <a:ext uri="{FF2B5EF4-FFF2-40B4-BE49-F238E27FC236}">
                <a16:creationId xmlns:a16="http://schemas.microsoft.com/office/drawing/2014/main" id="{5EA5FCF6-1386-44CD-B8FF-93F985D2572B}"/>
              </a:ext>
            </a:extLst>
          </p:cNvPr>
          <p:cNvSpPr/>
          <p:nvPr/>
        </p:nvSpPr>
        <p:spPr>
          <a:xfrm>
            <a:off x="3038887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21">
            <a:extLst>
              <a:ext uri="{FF2B5EF4-FFF2-40B4-BE49-F238E27FC236}">
                <a16:creationId xmlns:a16="http://schemas.microsoft.com/office/drawing/2014/main" id="{836842E6-959F-4E44-BF69-5123A61FE55A}"/>
              </a:ext>
            </a:extLst>
          </p:cNvPr>
          <p:cNvSpPr/>
          <p:nvPr/>
        </p:nvSpPr>
        <p:spPr>
          <a:xfrm>
            <a:off x="3110514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22">
            <a:extLst>
              <a:ext uri="{FF2B5EF4-FFF2-40B4-BE49-F238E27FC236}">
                <a16:creationId xmlns:a16="http://schemas.microsoft.com/office/drawing/2014/main" id="{5CDA9FD9-D0FA-4C0D-9198-E1DEF422B01F}"/>
              </a:ext>
            </a:extLst>
          </p:cNvPr>
          <p:cNvSpPr/>
          <p:nvPr/>
        </p:nvSpPr>
        <p:spPr>
          <a:xfrm>
            <a:off x="5847619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23">
            <a:extLst>
              <a:ext uri="{FF2B5EF4-FFF2-40B4-BE49-F238E27FC236}">
                <a16:creationId xmlns:a16="http://schemas.microsoft.com/office/drawing/2014/main" id="{8B63C6BB-BB7C-4DB6-9C38-A3AB394F3C98}"/>
              </a:ext>
            </a:extLst>
          </p:cNvPr>
          <p:cNvSpPr/>
          <p:nvPr/>
        </p:nvSpPr>
        <p:spPr>
          <a:xfrm>
            <a:off x="5919247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24">
            <a:extLst>
              <a:ext uri="{FF2B5EF4-FFF2-40B4-BE49-F238E27FC236}">
                <a16:creationId xmlns:a16="http://schemas.microsoft.com/office/drawing/2014/main" id="{11C965D4-B117-410A-B9F5-E8240B3F4EEE}"/>
              </a:ext>
            </a:extLst>
          </p:cNvPr>
          <p:cNvSpPr/>
          <p:nvPr/>
        </p:nvSpPr>
        <p:spPr>
          <a:xfrm>
            <a:off x="5990874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5">
            <a:extLst>
              <a:ext uri="{FF2B5EF4-FFF2-40B4-BE49-F238E27FC236}">
                <a16:creationId xmlns:a16="http://schemas.microsoft.com/office/drawing/2014/main" id="{5F71C688-FB99-47A9-A075-BBE432690484}"/>
              </a:ext>
            </a:extLst>
          </p:cNvPr>
          <p:cNvSpPr/>
          <p:nvPr/>
        </p:nvSpPr>
        <p:spPr>
          <a:xfrm>
            <a:off x="6062502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6">
            <a:extLst>
              <a:ext uri="{FF2B5EF4-FFF2-40B4-BE49-F238E27FC236}">
                <a16:creationId xmlns:a16="http://schemas.microsoft.com/office/drawing/2014/main" id="{BF013168-3D87-439C-BDC3-5DF25FDD9B0B}"/>
              </a:ext>
            </a:extLst>
          </p:cNvPr>
          <p:cNvSpPr/>
          <p:nvPr/>
        </p:nvSpPr>
        <p:spPr>
          <a:xfrm>
            <a:off x="6135654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27">
            <a:extLst>
              <a:ext uri="{FF2B5EF4-FFF2-40B4-BE49-F238E27FC236}">
                <a16:creationId xmlns:a16="http://schemas.microsoft.com/office/drawing/2014/main" id="{413D394C-2C0D-49DE-BEBD-FA1FA6DF5F36}"/>
              </a:ext>
            </a:extLst>
          </p:cNvPr>
          <p:cNvSpPr/>
          <p:nvPr/>
        </p:nvSpPr>
        <p:spPr>
          <a:xfrm>
            <a:off x="6207283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8">
            <a:extLst>
              <a:ext uri="{FF2B5EF4-FFF2-40B4-BE49-F238E27FC236}">
                <a16:creationId xmlns:a16="http://schemas.microsoft.com/office/drawing/2014/main" id="{DA10934D-61E0-4207-A0DD-5DACA8B3D57D}"/>
              </a:ext>
            </a:extLst>
          </p:cNvPr>
          <p:cNvSpPr/>
          <p:nvPr/>
        </p:nvSpPr>
        <p:spPr>
          <a:xfrm>
            <a:off x="6278910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9">
            <a:extLst>
              <a:ext uri="{FF2B5EF4-FFF2-40B4-BE49-F238E27FC236}">
                <a16:creationId xmlns:a16="http://schemas.microsoft.com/office/drawing/2014/main" id="{1F1CE890-AAF1-417F-939D-F1CE01DBC595}"/>
              </a:ext>
            </a:extLst>
          </p:cNvPr>
          <p:cNvSpPr/>
          <p:nvPr/>
        </p:nvSpPr>
        <p:spPr>
          <a:xfrm>
            <a:off x="6350538" y="3486911"/>
            <a:ext cx="0" cy="862965"/>
          </a:xfrm>
          <a:custGeom>
            <a:avLst/>
            <a:gdLst/>
            <a:ahLst/>
            <a:cxnLst/>
            <a:rect l="l" t="t" r="r" b="b"/>
            <a:pathLst>
              <a:path h="862964">
                <a:moveTo>
                  <a:pt x="0" y="0"/>
                </a:moveTo>
                <a:lnTo>
                  <a:pt x="0" y="862583"/>
                </a:lnTo>
              </a:path>
            </a:pathLst>
          </a:custGeom>
          <a:ln w="548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30">
            <a:extLst>
              <a:ext uri="{FF2B5EF4-FFF2-40B4-BE49-F238E27FC236}">
                <a16:creationId xmlns:a16="http://schemas.microsoft.com/office/drawing/2014/main" id="{A0CEFD80-BA14-4A35-8A2C-D90608BF8A91}"/>
              </a:ext>
            </a:extLst>
          </p:cNvPr>
          <p:cNvSpPr/>
          <p:nvPr/>
        </p:nvSpPr>
        <p:spPr>
          <a:xfrm>
            <a:off x="3110514" y="4349495"/>
            <a:ext cx="2737485" cy="936625"/>
          </a:xfrm>
          <a:custGeom>
            <a:avLst/>
            <a:gdLst/>
            <a:ahLst/>
            <a:cxnLst/>
            <a:rect l="l" t="t" r="r" b="b"/>
            <a:pathLst>
              <a:path w="2737484" h="936625">
                <a:moveTo>
                  <a:pt x="0" y="0"/>
                </a:moveTo>
                <a:lnTo>
                  <a:pt x="77" y="56731"/>
                </a:lnTo>
                <a:lnTo>
                  <a:pt x="536" y="111704"/>
                </a:lnTo>
                <a:lnTo>
                  <a:pt x="1719" y="164908"/>
                </a:lnTo>
                <a:lnTo>
                  <a:pt x="3966" y="216333"/>
                </a:lnTo>
                <a:lnTo>
                  <a:pt x="7619" y="265966"/>
                </a:lnTo>
                <a:lnTo>
                  <a:pt x="13021" y="313797"/>
                </a:lnTo>
                <a:lnTo>
                  <a:pt x="20511" y="359816"/>
                </a:lnTo>
                <a:lnTo>
                  <a:pt x="30431" y="404012"/>
                </a:lnTo>
                <a:lnTo>
                  <a:pt x="43123" y="446373"/>
                </a:lnTo>
                <a:lnTo>
                  <a:pt x="58927" y="486889"/>
                </a:lnTo>
                <a:lnTo>
                  <a:pt x="78187" y="525550"/>
                </a:lnTo>
                <a:lnTo>
                  <a:pt x="101242" y="562343"/>
                </a:lnTo>
                <a:lnTo>
                  <a:pt x="128434" y="597259"/>
                </a:lnTo>
                <a:lnTo>
                  <a:pt x="160105" y="630287"/>
                </a:lnTo>
                <a:lnTo>
                  <a:pt x="196595" y="661415"/>
                </a:lnTo>
                <a:lnTo>
                  <a:pt x="256824" y="702158"/>
                </a:lnTo>
                <a:lnTo>
                  <a:pt x="290549" y="721108"/>
                </a:lnTo>
                <a:lnTo>
                  <a:pt x="326518" y="739130"/>
                </a:lnTo>
                <a:lnTo>
                  <a:pt x="364609" y="756242"/>
                </a:lnTo>
                <a:lnTo>
                  <a:pt x="404701" y="772460"/>
                </a:lnTo>
                <a:lnTo>
                  <a:pt x="446670" y="787800"/>
                </a:lnTo>
                <a:lnTo>
                  <a:pt x="490394" y="802279"/>
                </a:lnTo>
                <a:lnTo>
                  <a:pt x="535751" y="815913"/>
                </a:lnTo>
                <a:lnTo>
                  <a:pt x="582619" y="828717"/>
                </a:lnTo>
                <a:lnTo>
                  <a:pt x="630876" y="840708"/>
                </a:lnTo>
                <a:lnTo>
                  <a:pt x="680398" y="851903"/>
                </a:lnTo>
                <a:lnTo>
                  <a:pt x="731065" y="862318"/>
                </a:lnTo>
                <a:lnTo>
                  <a:pt x="782754" y="871969"/>
                </a:lnTo>
                <a:lnTo>
                  <a:pt x="835342" y="880871"/>
                </a:lnTo>
                <a:lnTo>
                  <a:pt x="888707" y="889043"/>
                </a:lnTo>
                <a:lnTo>
                  <a:pt x="942728" y="896499"/>
                </a:lnTo>
                <a:lnTo>
                  <a:pt x="997281" y="903256"/>
                </a:lnTo>
                <a:lnTo>
                  <a:pt x="1052244" y="909330"/>
                </a:lnTo>
                <a:lnTo>
                  <a:pt x="1107496" y="914738"/>
                </a:lnTo>
                <a:lnTo>
                  <a:pt x="1162914" y="919496"/>
                </a:lnTo>
                <a:lnTo>
                  <a:pt x="1218375" y="923619"/>
                </a:lnTo>
                <a:lnTo>
                  <a:pt x="1273758" y="927125"/>
                </a:lnTo>
                <a:lnTo>
                  <a:pt x="1328940" y="930030"/>
                </a:lnTo>
                <a:lnTo>
                  <a:pt x="1383799" y="932349"/>
                </a:lnTo>
                <a:lnTo>
                  <a:pt x="1438212" y="934099"/>
                </a:lnTo>
                <a:lnTo>
                  <a:pt x="1492058" y="935297"/>
                </a:lnTo>
                <a:lnTo>
                  <a:pt x="1545214" y="935958"/>
                </a:lnTo>
                <a:lnTo>
                  <a:pt x="1597558" y="936099"/>
                </a:lnTo>
                <a:lnTo>
                  <a:pt x="1648967" y="935735"/>
                </a:lnTo>
                <a:lnTo>
                  <a:pt x="1712844" y="934382"/>
                </a:lnTo>
                <a:lnTo>
                  <a:pt x="1774994" y="932200"/>
                </a:lnTo>
                <a:lnTo>
                  <a:pt x="1835388" y="929122"/>
                </a:lnTo>
                <a:lnTo>
                  <a:pt x="1893998" y="925081"/>
                </a:lnTo>
                <a:lnTo>
                  <a:pt x="1950792" y="920008"/>
                </a:lnTo>
                <a:lnTo>
                  <a:pt x="2005743" y="913835"/>
                </a:lnTo>
                <a:lnTo>
                  <a:pt x="2058821" y="906494"/>
                </a:lnTo>
                <a:lnTo>
                  <a:pt x="2109997" y="897917"/>
                </a:lnTo>
                <a:lnTo>
                  <a:pt x="2159241" y="888036"/>
                </a:lnTo>
                <a:lnTo>
                  <a:pt x="2206524" y="876784"/>
                </a:lnTo>
                <a:lnTo>
                  <a:pt x="2251816" y="864092"/>
                </a:lnTo>
                <a:lnTo>
                  <a:pt x="2295089" y="849892"/>
                </a:lnTo>
                <a:lnTo>
                  <a:pt x="2336313" y="834116"/>
                </a:lnTo>
                <a:lnTo>
                  <a:pt x="2375458" y="816697"/>
                </a:lnTo>
                <a:lnTo>
                  <a:pt x="2412496" y="797566"/>
                </a:lnTo>
                <a:lnTo>
                  <a:pt x="2447397" y="776655"/>
                </a:lnTo>
                <a:lnTo>
                  <a:pt x="2480131" y="753896"/>
                </a:lnTo>
                <a:lnTo>
                  <a:pt x="2510670" y="729222"/>
                </a:lnTo>
                <a:lnTo>
                  <a:pt x="2538983" y="702563"/>
                </a:lnTo>
                <a:lnTo>
                  <a:pt x="2568325" y="669583"/>
                </a:lnTo>
                <a:lnTo>
                  <a:pt x="2594856" y="634119"/>
                </a:lnTo>
                <a:lnTo>
                  <a:pt x="2618695" y="596286"/>
                </a:lnTo>
                <a:lnTo>
                  <a:pt x="2639957" y="556202"/>
                </a:lnTo>
                <a:lnTo>
                  <a:pt x="2658759" y="513983"/>
                </a:lnTo>
                <a:lnTo>
                  <a:pt x="2675217" y="469745"/>
                </a:lnTo>
                <a:lnTo>
                  <a:pt x="2689448" y="423606"/>
                </a:lnTo>
                <a:lnTo>
                  <a:pt x="2701569" y="375681"/>
                </a:lnTo>
                <a:lnTo>
                  <a:pt x="2711695" y="326087"/>
                </a:lnTo>
                <a:lnTo>
                  <a:pt x="2719944" y="274940"/>
                </a:lnTo>
                <a:lnTo>
                  <a:pt x="2726432" y="222358"/>
                </a:lnTo>
                <a:lnTo>
                  <a:pt x="2731276" y="168456"/>
                </a:lnTo>
                <a:lnTo>
                  <a:pt x="2734591" y="113352"/>
                </a:lnTo>
                <a:lnTo>
                  <a:pt x="2736495" y="57161"/>
                </a:lnTo>
                <a:lnTo>
                  <a:pt x="2737103" y="0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31">
            <a:extLst>
              <a:ext uri="{FF2B5EF4-FFF2-40B4-BE49-F238E27FC236}">
                <a16:creationId xmlns:a16="http://schemas.microsoft.com/office/drawing/2014/main" id="{B86F1FF2-9FF7-4A2F-8192-BBFAD777370C}"/>
              </a:ext>
            </a:extLst>
          </p:cNvPr>
          <p:cNvSpPr/>
          <p:nvPr/>
        </p:nvSpPr>
        <p:spPr>
          <a:xfrm>
            <a:off x="6349476" y="4349495"/>
            <a:ext cx="182880" cy="1007744"/>
          </a:xfrm>
          <a:custGeom>
            <a:avLst/>
            <a:gdLst/>
            <a:ahLst/>
            <a:cxnLst/>
            <a:rect l="l" t="t" r="r" b="b"/>
            <a:pathLst>
              <a:path w="182879" h="1007745">
                <a:moveTo>
                  <a:pt x="1063" y="0"/>
                </a:moveTo>
                <a:lnTo>
                  <a:pt x="0" y="67502"/>
                </a:lnTo>
                <a:lnTo>
                  <a:pt x="833" y="133709"/>
                </a:lnTo>
                <a:lnTo>
                  <a:pt x="3424" y="198535"/>
                </a:lnTo>
                <a:lnTo>
                  <a:pt x="7634" y="261896"/>
                </a:lnTo>
                <a:lnTo>
                  <a:pt x="13326" y="323707"/>
                </a:lnTo>
                <a:lnTo>
                  <a:pt x="20361" y="383883"/>
                </a:lnTo>
                <a:lnTo>
                  <a:pt x="28601" y="442340"/>
                </a:lnTo>
                <a:lnTo>
                  <a:pt x="37907" y="498994"/>
                </a:lnTo>
                <a:lnTo>
                  <a:pt x="48141" y="553759"/>
                </a:lnTo>
                <a:lnTo>
                  <a:pt x="59165" y="606551"/>
                </a:lnTo>
                <a:lnTo>
                  <a:pt x="70841" y="657287"/>
                </a:lnTo>
                <a:lnTo>
                  <a:pt x="83029" y="705880"/>
                </a:lnTo>
                <a:lnTo>
                  <a:pt x="95593" y="752246"/>
                </a:lnTo>
                <a:lnTo>
                  <a:pt x="108393" y="796302"/>
                </a:lnTo>
                <a:lnTo>
                  <a:pt x="121292" y="837961"/>
                </a:lnTo>
                <a:lnTo>
                  <a:pt x="134151" y="877141"/>
                </a:lnTo>
                <a:lnTo>
                  <a:pt x="146831" y="913755"/>
                </a:lnTo>
                <a:lnTo>
                  <a:pt x="171103" y="978951"/>
                </a:lnTo>
                <a:lnTo>
                  <a:pt x="182419" y="1007363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32">
            <a:extLst>
              <a:ext uri="{FF2B5EF4-FFF2-40B4-BE49-F238E27FC236}">
                <a16:creationId xmlns:a16="http://schemas.microsoft.com/office/drawing/2014/main" id="{8CC169F3-3C95-4F10-8974-2DA89810870C}"/>
              </a:ext>
            </a:extLst>
          </p:cNvPr>
          <p:cNvSpPr/>
          <p:nvPr/>
        </p:nvSpPr>
        <p:spPr>
          <a:xfrm>
            <a:off x="2499391" y="4349495"/>
            <a:ext cx="120650" cy="1007744"/>
          </a:xfrm>
          <a:custGeom>
            <a:avLst/>
            <a:gdLst/>
            <a:ahLst/>
            <a:cxnLst/>
            <a:rect l="l" t="t" r="r" b="b"/>
            <a:pathLst>
              <a:path w="120650" h="1007745">
                <a:moveTo>
                  <a:pt x="108203" y="0"/>
                </a:moveTo>
                <a:lnTo>
                  <a:pt x="111741" y="45921"/>
                </a:lnTo>
                <a:lnTo>
                  <a:pt x="114921" y="90123"/>
                </a:lnTo>
                <a:lnTo>
                  <a:pt x="117572" y="133538"/>
                </a:lnTo>
                <a:lnTo>
                  <a:pt x="119518" y="177100"/>
                </a:lnTo>
                <a:lnTo>
                  <a:pt x="120586" y="221741"/>
                </a:lnTo>
                <a:lnTo>
                  <a:pt x="120603" y="268394"/>
                </a:lnTo>
                <a:lnTo>
                  <a:pt x="119394" y="317991"/>
                </a:lnTo>
                <a:lnTo>
                  <a:pt x="116787" y="371465"/>
                </a:lnTo>
                <a:lnTo>
                  <a:pt x="112606" y="429749"/>
                </a:lnTo>
                <a:lnTo>
                  <a:pt x="106679" y="493775"/>
                </a:lnTo>
                <a:lnTo>
                  <a:pt x="101635" y="541404"/>
                </a:lnTo>
                <a:lnTo>
                  <a:pt x="95585" y="591519"/>
                </a:lnTo>
                <a:lnTo>
                  <a:pt x="88437" y="643499"/>
                </a:lnTo>
                <a:lnTo>
                  <a:pt x="80101" y="696724"/>
                </a:lnTo>
                <a:lnTo>
                  <a:pt x="70484" y="750569"/>
                </a:lnTo>
                <a:lnTo>
                  <a:pt x="59496" y="804415"/>
                </a:lnTo>
                <a:lnTo>
                  <a:pt x="47045" y="857640"/>
                </a:lnTo>
                <a:lnTo>
                  <a:pt x="33040" y="909620"/>
                </a:lnTo>
                <a:lnTo>
                  <a:pt x="17388" y="959735"/>
                </a:lnTo>
                <a:lnTo>
                  <a:pt x="0" y="1007363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33">
            <a:extLst>
              <a:ext uri="{FF2B5EF4-FFF2-40B4-BE49-F238E27FC236}">
                <a16:creationId xmlns:a16="http://schemas.microsoft.com/office/drawing/2014/main" id="{250EB80C-AFD0-4281-9FD5-FC80E816B788}"/>
              </a:ext>
            </a:extLst>
          </p:cNvPr>
          <p:cNvSpPr/>
          <p:nvPr/>
        </p:nvSpPr>
        <p:spPr>
          <a:xfrm>
            <a:off x="644686" y="4367783"/>
            <a:ext cx="1854835" cy="719455"/>
          </a:xfrm>
          <a:custGeom>
            <a:avLst/>
            <a:gdLst/>
            <a:ahLst/>
            <a:cxnLst/>
            <a:rect l="l" t="t" r="r" b="b"/>
            <a:pathLst>
              <a:path w="1854835" h="719454">
                <a:moveTo>
                  <a:pt x="0" y="0"/>
                </a:moveTo>
                <a:lnTo>
                  <a:pt x="0" y="719327"/>
                </a:lnTo>
                <a:lnTo>
                  <a:pt x="1854707" y="719327"/>
                </a:lnTo>
                <a:lnTo>
                  <a:pt x="1854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34">
            <a:extLst>
              <a:ext uri="{FF2B5EF4-FFF2-40B4-BE49-F238E27FC236}">
                <a16:creationId xmlns:a16="http://schemas.microsoft.com/office/drawing/2014/main" id="{786491EA-63D5-46EA-846B-E5B0B5A7A11E}"/>
              </a:ext>
            </a:extLst>
          </p:cNvPr>
          <p:cNvSpPr/>
          <p:nvPr/>
        </p:nvSpPr>
        <p:spPr>
          <a:xfrm>
            <a:off x="1075975" y="4422647"/>
            <a:ext cx="1024127" cy="219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35">
            <a:extLst>
              <a:ext uri="{FF2B5EF4-FFF2-40B4-BE49-F238E27FC236}">
                <a16:creationId xmlns:a16="http://schemas.microsoft.com/office/drawing/2014/main" id="{140F7270-9C70-490B-9B57-D74929F39D76}"/>
              </a:ext>
            </a:extLst>
          </p:cNvPr>
          <p:cNvSpPr/>
          <p:nvPr/>
        </p:nvSpPr>
        <p:spPr>
          <a:xfrm>
            <a:off x="824515" y="4782311"/>
            <a:ext cx="1511808" cy="265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36">
            <a:extLst>
              <a:ext uri="{FF2B5EF4-FFF2-40B4-BE49-F238E27FC236}">
                <a16:creationId xmlns:a16="http://schemas.microsoft.com/office/drawing/2014/main" id="{3C7E1F1C-2FF6-48C0-A52E-BDC8649323BE}"/>
              </a:ext>
            </a:extLst>
          </p:cNvPr>
          <p:cNvSpPr/>
          <p:nvPr/>
        </p:nvSpPr>
        <p:spPr>
          <a:xfrm>
            <a:off x="2791999" y="4564379"/>
            <a:ext cx="48767" cy="6537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37">
            <a:extLst>
              <a:ext uri="{FF2B5EF4-FFF2-40B4-BE49-F238E27FC236}">
                <a16:creationId xmlns:a16="http://schemas.microsoft.com/office/drawing/2014/main" id="{E4D9BFCA-3D52-4A63-8F09-63C6DD0137AD}"/>
              </a:ext>
            </a:extLst>
          </p:cNvPr>
          <p:cNvSpPr/>
          <p:nvPr/>
        </p:nvSpPr>
        <p:spPr>
          <a:xfrm>
            <a:off x="2621310" y="4587239"/>
            <a:ext cx="0" cy="50800"/>
          </a:xfrm>
          <a:custGeom>
            <a:avLst/>
            <a:gdLst/>
            <a:ahLst/>
            <a:cxnLst/>
            <a:rect l="l" t="t" r="r" b="b"/>
            <a:pathLst>
              <a:path h="50800">
                <a:moveTo>
                  <a:pt x="0" y="50291"/>
                </a:moveTo>
                <a:lnTo>
                  <a:pt x="0" y="0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38">
            <a:extLst>
              <a:ext uri="{FF2B5EF4-FFF2-40B4-BE49-F238E27FC236}">
                <a16:creationId xmlns:a16="http://schemas.microsoft.com/office/drawing/2014/main" id="{D6C63891-DF15-4364-8BC3-FFFE783EC26A}"/>
              </a:ext>
            </a:extLst>
          </p:cNvPr>
          <p:cNvSpPr/>
          <p:nvPr/>
        </p:nvSpPr>
        <p:spPr>
          <a:xfrm>
            <a:off x="2551207" y="4587239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5" h="140335">
                <a:moveTo>
                  <a:pt x="140207" y="140207"/>
                </a:moveTo>
                <a:lnTo>
                  <a:pt x="70103" y="0"/>
                </a:lnTo>
                <a:lnTo>
                  <a:pt x="0" y="140207"/>
                </a:lnTo>
                <a:lnTo>
                  <a:pt x="140207" y="14020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39">
            <a:extLst>
              <a:ext uri="{FF2B5EF4-FFF2-40B4-BE49-F238E27FC236}">
                <a16:creationId xmlns:a16="http://schemas.microsoft.com/office/drawing/2014/main" id="{6A6B05F0-9437-4A48-9025-0F05DD6154FF}"/>
              </a:ext>
            </a:extLst>
          </p:cNvPr>
          <p:cNvSpPr/>
          <p:nvPr/>
        </p:nvSpPr>
        <p:spPr>
          <a:xfrm>
            <a:off x="4645182" y="5285232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291" y="0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40">
            <a:extLst>
              <a:ext uri="{FF2B5EF4-FFF2-40B4-BE49-F238E27FC236}">
                <a16:creationId xmlns:a16="http://schemas.microsoft.com/office/drawing/2014/main" id="{C39DCD09-9E1E-4D66-837F-EEB128A4B290}"/>
              </a:ext>
            </a:extLst>
          </p:cNvPr>
          <p:cNvSpPr/>
          <p:nvPr/>
        </p:nvSpPr>
        <p:spPr>
          <a:xfrm>
            <a:off x="4555266" y="5215127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5" h="140335">
                <a:moveTo>
                  <a:pt x="140207" y="70103"/>
                </a:moveTo>
                <a:lnTo>
                  <a:pt x="0" y="0"/>
                </a:lnTo>
                <a:lnTo>
                  <a:pt x="0" y="140207"/>
                </a:lnTo>
                <a:lnTo>
                  <a:pt x="140207" y="7010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41">
            <a:extLst>
              <a:ext uri="{FF2B5EF4-FFF2-40B4-BE49-F238E27FC236}">
                <a16:creationId xmlns:a16="http://schemas.microsoft.com/office/drawing/2014/main" id="{D18CDB8C-73EE-42A6-80E4-B9C4D0E9AE91}"/>
              </a:ext>
            </a:extLst>
          </p:cNvPr>
          <p:cNvSpPr/>
          <p:nvPr/>
        </p:nvSpPr>
        <p:spPr>
          <a:xfrm>
            <a:off x="6387114" y="4853939"/>
            <a:ext cx="9525" cy="48895"/>
          </a:xfrm>
          <a:custGeom>
            <a:avLst/>
            <a:gdLst/>
            <a:ahLst/>
            <a:cxnLst/>
            <a:rect l="l" t="t" r="r" b="b"/>
            <a:pathLst>
              <a:path w="9525" h="48895">
                <a:moveTo>
                  <a:pt x="0" y="0"/>
                </a:moveTo>
                <a:lnTo>
                  <a:pt x="9143" y="48767"/>
                </a:lnTo>
              </a:path>
            </a:pathLst>
          </a:custGeom>
          <a:ln w="60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42">
            <a:extLst>
              <a:ext uri="{FF2B5EF4-FFF2-40B4-BE49-F238E27FC236}">
                <a16:creationId xmlns:a16="http://schemas.microsoft.com/office/drawing/2014/main" id="{64293260-7A7B-4F06-BA3E-2EADFF87E382}"/>
              </a:ext>
            </a:extLst>
          </p:cNvPr>
          <p:cNvSpPr/>
          <p:nvPr/>
        </p:nvSpPr>
        <p:spPr>
          <a:xfrm>
            <a:off x="6303295" y="4753355"/>
            <a:ext cx="137160" cy="149860"/>
          </a:xfrm>
          <a:custGeom>
            <a:avLst/>
            <a:gdLst/>
            <a:ahLst/>
            <a:cxnLst/>
            <a:rect l="l" t="t" r="r" b="b"/>
            <a:pathLst>
              <a:path w="137159" h="149860">
                <a:moveTo>
                  <a:pt x="137159" y="0"/>
                </a:moveTo>
                <a:lnTo>
                  <a:pt x="0" y="24383"/>
                </a:lnTo>
                <a:lnTo>
                  <a:pt x="92963" y="149351"/>
                </a:lnTo>
                <a:lnTo>
                  <a:pt x="13715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43">
            <a:extLst>
              <a:ext uri="{FF2B5EF4-FFF2-40B4-BE49-F238E27FC236}">
                <a16:creationId xmlns:a16="http://schemas.microsoft.com/office/drawing/2014/main" id="{0CA2B3A3-463C-47B2-B2EF-A08D2587C32E}"/>
              </a:ext>
            </a:extLst>
          </p:cNvPr>
          <p:cNvSpPr/>
          <p:nvPr/>
        </p:nvSpPr>
        <p:spPr>
          <a:xfrm>
            <a:off x="6571519" y="4690871"/>
            <a:ext cx="48767" cy="6537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44">
            <a:extLst>
              <a:ext uri="{FF2B5EF4-FFF2-40B4-BE49-F238E27FC236}">
                <a16:creationId xmlns:a16="http://schemas.microsoft.com/office/drawing/2014/main" id="{BBB5D245-866F-4CF5-AE60-BC0A0B0F96DC}"/>
              </a:ext>
            </a:extLst>
          </p:cNvPr>
          <p:cNvSpPr/>
          <p:nvPr/>
        </p:nvSpPr>
        <p:spPr>
          <a:xfrm>
            <a:off x="4591843" y="5410200"/>
            <a:ext cx="48767" cy="6537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45">
            <a:extLst>
              <a:ext uri="{FF2B5EF4-FFF2-40B4-BE49-F238E27FC236}">
                <a16:creationId xmlns:a16="http://schemas.microsoft.com/office/drawing/2014/main" id="{21945875-D154-4B01-ADC1-7E5126C1B5F2}"/>
              </a:ext>
            </a:extLst>
          </p:cNvPr>
          <p:cNvSpPr/>
          <p:nvPr/>
        </p:nvSpPr>
        <p:spPr>
          <a:xfrm>
            <a:off x="1028731" y="3503676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999" y="0"/>
                </a:lnTo>
              </a:path>
            </a:pathLst>
          </a:custGeom>
          <a:ln w="19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46">
            <a:extLst>
              <a:ext uri="{FF2B5EF4-FFF2-40B4-BE49-F238E27FC236}">
                <a16:creationId xmlns:a16="http://schemas.microsoft.com/office/drawing/2014/main" id="{F8342C7F-5FC3-4461-AF16-2AF5C71F1DB0}"/>
              </a:ext>
            </a:extLst>
          </p:cNvPr>
          <p:cNvSpPr/>
          <p:nvPr/>
        </p:nvSpPr>
        <p:spPr>
          <a:xfrm>
            <a:off x="1053115" y="3255264"/>
            <a:ext cx="682751" cy="283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47">
            <a:extLst>
              <a:ext uri="{FF2B5EF4-FFF2-40B4-BE49-F238E27FC236}">
                <a16:creationId xmlns:a16="http://schemas.microsoft.com/office/drawing/2014/main" id="{FAB9C93E-253D-41AE-A513-EAA1D10F3E0E}"/>
              </a:ext>
            </a:extLst>
          </p:cNvPr>
          <p:cNvSpPr/>
          <p:nvPr/>
        </p:nvSpPr>
        <p:spPr>
          <a:xfrm>
            <a:off x="7063771" y="3346703"/>
            <a:ext cx="1886711" cy="2095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554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A1C38DB-A450-44BE-A0A3-6C9EBD22589A}"/>
              </a:ext>
            </a:extLst>
          </p:cNvPr>
          <p:cNvSpPr txBox="1">
            <a:spLocks/>
          </p:cNvSpPr>
          <p:nvPr/>
        </p:nvSpPr>
        <p:spPr>
          <a:xfrm>
            <a:off x="-780984" y="959177"/>
            <a:ext cx="428153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12700"/>
            <a:r>
              <a:rPr lang="fr-FR" sz="3600" b="1" u="heavy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1-2- L'induit 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4EC8F0E-75C0-4FAA-B0E7-DFDE31660ECC}"/>
              </a:ext>
            </a:extLst>
          </p:cNvPr>
          <p:cNvSpPr/>
          <p:nvPr/>
        </p:nvSpPr>
        <p:spPr>
          <a:xfrm>
            <a:off x="249872" y="2389856"/>
            <a:ext cx="0" cy="2832100"/>
          </a:xfrm>
          <a:custGeom>
            <a:avLst/>
            <a:gdLst/>
            <a:ahLst/>
            <a:cxnLst/>
            <a:rect l="l" t="t" r="r" b="b"/>
            <a:pathLst>
              <a:path h="2832100">
                <a:moveTo>
                  <a:pt x="0" y="0"/>
                </a:moveTo>
                <a:lnTo>
                  <a:pt x="0" y="2831591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73CB018-2874-4190-A308-A2B9DC75BE79}"/>
              </a:ext>
            </a:extLst>
          </p:cNvPr>
          <p:cNvSpPr/>
          <p:nvPr/>
        </p:nvSpPr>
        <p:spPr>
          <a:xfrm>
            <a:off x="3323776" y="2456911"/>
            <a:ext cx="1798320" cy="1797050"/>
          </a:xfrm>
          <a:custGeom>
            <a:avLst/>
            <a:gdLst/>
            <a:ahLst/>
            <a:cxnLst/>
            <a:rect l="l" t="t" r="r" b="b"/>
            <a:pathLst>
              <a:path w="1798320" h="1797050">
                <a:moveTo>
                  <a:pt x="1798319" y="896111"/>
                </a:moveTo>
                <a:lnTo>
                  <a:pt x="1786127" y="755903"/>
                </a:lnTo>
                <a:lnTo>
                  <a:pt x="1755647" y="621791"/>
                </a:lnTo>
                <a:lnTo>
                  <a:pt x="1700783" y="487679"/>
                </a:lnTo>
                <a:lnTo>
                  <a:pt x="1627631" y="371855"/>
                </a:lnTo>
                <a:lnTo>
                  <a:pt x="1536191" y="262127"/>
                </a:lnTo>
                <a:lnTo>
                  <a:pt x="1426463" y="170687"/>
                </a:lnTo>
                <a:lnTo>
                  <a:pt x="1304543" y="97535"/>
                </a:lnTo>
                <a:lnTo>
                  <a:pt x="1176527" y="42671"/>
                </a:lnTo>
                <a:lnTo>
                  <a:pt x="1042415" y="12191"/>
                </a:lnTo>
                <a:lnTo>
                  <a:pt x="896111" y="0"/>
                </a:lnTo>
                <a:lnTo>
                  <a:pt x="755903" y="12191"/>
                </a:lnTo>
                <a:lnTo>
                  <a:pt x="621791" y="42671"/>
                </a:lnTo>
                <a:lnTo>
                  <a:pt x="487679" y="97535"/>
                </a:lnTo>
                <a:lnTo>
                  <a:pt x="371855" y="170687"/>
                </a:lnTo>
                <a:lnTo>
                  <a:pt x="262127" y="262127"/>
                </a:lnTo>
                <a:lnTo>
                  <a:pt x="170687" y="371855"/>
                </a:lnTo>
                <a:lnTo>
                  <a:pt x="97535" y="487679"/>
                </a:lnTo>
                <a:lnTo>
                  <a:pt x="42671" y="621791"/>
                </a:lnTo>
                <a:lnTo>
                  <a:pt x="12191" y="755903"/>
                </a:lnTo>
                <a:lnTo>
                  <a:pt x="0" y="896111"/>
                </a:lnTo>
                <a:lnTo>
                  <a:pt x="12191" y="1036319"/>
                </a:lnTo>
                <a:lnTo>
                  <a:pt x="42671" y="1176527"/>
                </a:lnTo>
                <a:lnTo>
                  <a:pt x="97535" y="1304543"/>
                </a:lnTo>
                <a:lnTo>
                  <a:pt x="170687" y="1424939"/>
                </a:lnTo>
                <a:lnTo>
                  <a:pt x="262127" y="1534667"/>
                </a:lnTo>
                <a:lnTo>
                  <a:pt x="371855" y="1626107"/>
                </a:lnTo>
                <a:lnTo>
                  <a:pt x="487679" y="1699259"/>
                </a:lnTo>
                <a:lnTo>
                  <a:pt x="621791" y="1754123"/>
                </a:lnTo>
                <a:lnTo>
                  <a:pt x="755903" y="1784603"/>
                </a:lnTo>
                <a:lnTo>
                  <a:pt x="896111" y="1796795"/>
                </a:lnTo>
                <a:lnTo>
                  <a:pt x="1042415" y="1784603"/>
                </a:lnTo>
                <a:lnTo>
                  <a:pt x="1176527" y="1754123"/>
                </a:lnTo>
                <a:lnTo>
                  <a:pt x="1304543" y="1699259"/>
                </a:lnTo>
                <a:lnTo>
                  <a:pt x="1426463" y="1626107"/>
                </a:lnTo>
                <a:lnTo>
                  <a:pt x="1536191" y="1534667"/>
                </a:lnTo>
                <a:lnTo>
                  <a:pt x="1627631" y="1424939"/>
                </a:lnTo>
                <a:lnTo>
                  <a:pt x="1700783" y="1304543"/>
                </a:lnTo>
                <a:lnTo>
                  <a:pt x="1755647" y="1176527"/>
                </a:lnTo>
                <a:lnTo>
                  <a:pt x="1786127" y="1036319"/>
                </a:lnTo>
                <a:lnTo>
                  <a:pt x="1798319" y="8961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1D9E835-6F6A-46D3-98E7-5394326DCB20}"/>
              </a:ext>
            </a:extLst>
          </p:cNvPr>
          <p:cNvSpPr/>
          <p:nvPr/>
        </p:nvSpPr>
        <p:spPr>
          <a:xfrm>
            <a:off x="3323768" y="2456913"/>
            <a:ext cx="1798320" cy="1797050"/>
          </a:xfrm>
          <a:custGeom>
            <a:avLst/>
            <a:gdLst/>
            <a:ahLst/>
            <a:cxnLst/>
            <a:rect l="l" t="t" r="r" b="b"/>
            <a:pathLst>
              <a:path w="1798320" h="1797050">
                <a:moveTo>
                  <a:pt x="0" y="896113"/>
                </a:moveTo>
                <a:lnTo>
                  <a:pt x="12204" y="755908"/>
                </a:lnTo>
                <a:lnTo>
                  <a:pt x="42684" y="621793"/>
                </a:lnTo>
                <a:lnTo>
                  <a:pt x="97542" y="487679"/>
                </a:lnTo>
                <a:lnTo>
                  <a:pt x="170690" y="371849"/>
                </a:lnTo>
                <a:lnTo>
                  <a:pt x="262130" y="262124"/>
                </a:lnTo>
                <a:lnTo>
                  <a:pt x="371861" y="170684"/>
                </a:lnTo>
                <a:lnTo>
                  <a:pt x="487679" y="97529"/>
                </a:lnTo>
                <a:lnTo>
                  <a:pt x="621803" y="42674"/>
                </a:lnTo>
                <a:lnTo>
                  <a:pt x="755912" y="12195"/>
                </a:lnTo>
                <a:lnTo>
                  <a:pt x="896123" y="0"/>
                </a:lnTo>
                <a:lnTo>
                  <a:pt x="1042421" y="12195"/>
                </a:lnTo>
                <a:lnTo>
                  <a:pt x="1176529" y="42674"/>
                </a:lnTo>
                <a:lnTo>
                  <a:pt x="1304551" y="97529"/>
                </a:lnTo>
                <a:lnTo>
                  <a:pt x="1426471" y="170684"/>
                </a:lnTo>
                <a:lnTo>
                  <a:pt x="1536202" y="262124"/>
                </a:lnTo>
                <a:lnTo>
                  <a:pt x="1627642" y="371849"/>
                </a:lnTo>
                <a:lnTo>
                  <a:pt x="1700791" y="487679"/>
                </a:lnTo>
                <a:lnTo>
                  <a:pt x="1755649" y="621793"/>
                </a:lnTo>
                <a:lnTo>
                  <a:pt x="1786129" y="755908"/>
                </a:lnTo>
                <a:lnTo>
                  <a:pt x="1798318" y="896113"/>
                </a:lnTo>
                <a:lnTo>
                  <a:pt x="1786129" y="1036317"/>
                </a:lnTo>
                <a:lnTo>
                  <a:pt x="1755649" y="1176522"/>
                </a:lnTo>
                <a:lnTo>
                  <a:pt x="1700791" y="1304547"/>
                </a:lnTo>
                <a:lnTo>
                  <a:pt x="1627642" y="1424944"/>
                </a:lnTo>
                <a:lnTo>
                  <a:pt x="1536202" y="1534669"/>
                </a:lnTo>
                <a:lnTo>
                  <a:pt x="1426471" y="1626109"/>
                </a:lnTo>
                <a:lnTo>
                  <a:pt x="1304551" y="1699264"/>
                </a:lnTo>
                <a:lnTo>
                  <a:pt x="1176529" y="1754118"/>
                </a:lnTo>
                <a:lnTo>
                  <a:pt x="1042421" y="1784598"/>
                </a:lnTo>
                <a:lnTo>
                  <a:pt x="896123" y="1796793"/>
                </a:lnTo>
                <a:lnTo>
                  <a:pt x="755912" y="1784598"/>
                </a:lnTo>
                <a:lnTo>
                  <a:pt x="621803" y="1754118"/>
                </a:lnTo>
                <a:lnTo>
                  <a:pt x="487679" y="1699264"/>
                </a:lnTo>
                <a:lnTo>
                  <a:pt x="371861" y="1626109"/>
                </a:lnTo>
                <a:lnTo>
                  <a:pt x="262130" y="1534669"/>
                </a:lnTo>
                <a:lnTo>
                  <a:pt x="170690" y="1424944"/>
                </a:lnTo>
                <a:lnTo>
                  <a:pt x="97542" y="1304547"/>
                </a:lnTo>
                <a:lnTo>
                  <a:pt x="42684" y="1176522"/>
                </a:lnTo>
                <a:lnTo>
                  <a:pt x="12204" y="1036317"/>
                </a:lnTo>
                <a:lnTo>
                  <a:pt x="0" y="896113"/>
                </a:lnTo>
                <a:close/>
              </a:path>
            </a:pathLst>
          </a:custGeom>
          <a:ln w="1826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44EFB0B-143B-4A8F-807A-27387715282A}"/>
              </a:ext>
            </a:extLst>
          </p:cNvPr>
          <p:cNvSpPr/>
          <p:nvPr/>
        </p:nvSpPr>
        <p:spPr>
          <a:xfrm>
            <a:off x="3206424" y="2633703"/>
            <a:ext cx="294640" cy="1437640"/>
          </a:xfrm>
          <a:custGeom>
            <a:avLst/>
            <a:gdLst/>
            <a:ahLst/>
            <a:cxnLst/>
            <a:rect l="l" t="t" r="r" b="b"/>
            <a:pathLst>
              <a:path w="294639" h="1437639">
                <a:moveTo>
                  <a:pt x="294136" y="0"/>
                </a:moveTo>
                <a:lnTo>
                  <a:pt x="202696" y="109724"/>
                </a:lnTo>
                <a:lnTo>
                  <a:pt x="123445" y="231644"/>
                </a:lnTo>
                <a:lnTo>
                  <a:pt x="60959" y="365759"/>
                </a:lnTo>
                <a:lnTo>
                  <a:pt x="18291" y="505963"/>
                </a:lnTo>
                <a:lnTo>
                  <a:pt x="0" y="646168"/>
                </a:lnTo>
                <a:lnTo>
                  <a:pt x="0" y="792478"/>
                </a:lnTo>
                <a:lnTo>
                  <a:pt x="18291" y="938772"/>
                </a:lnTo>
                <a:lnTo>
                  <a:pt x="60959" y="1078977"/>
                </a:lnTo>
                <a:lnTo>
                  <a:pt x="123445" y="1207002"/>
                </a:lnTo>
                <a:lnTo>
                  <a:pt x="202696" y="1327399"/>
                </a:lnTo>
                <a:lnTo>
                  <a:pt x="294136" y="1437124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E134EBC-1A4D-4016-B3FA-EA46C543761E}"/>
              </a:ext>
            </a:extLst>
          </p:cNvPr>
          <p:cNvSpPr/>
          <p:nvPr/>
        </p:nvSpPr>
        <p:spPr>
          <a:xfrm>
            <a:off x="2243254" y="2633703"/>
            <a:ext cx="1257300" cy="1437640"/>
          </a:xfrm>
          <a:custGeom>
            <a:avLst/>
            <a:gdLst/>
            <a:ahLst/>
            <a:cxnLst/>
            <a:rect l="l" t="t" r="r" b="b"/>
            <a:pathLst>
              <a:path w="1257300" h="1437639">
                <a:moveTo>
                  <a:pt x="1257306" y="0"/>
                </a:moveTo>
                <a:lnTo>
                  <a:pt x="719330" y="0"/>
                </a:lnTo>
                <a:lnTo>
                  <a:pt x="719330" y="359654"/>
                </a:lnTo>
                <a:lnTo>
                  <a:pt x="0" y="359654"/>
                </a:lnTo>
                <a:lnTo>
                  <a:pt x="0" y="1078977"/>
                </a:lnTo>
                <a:lnTo>
                  <a:pt x="719330" y="1078977"/>
                </a:lnTo>
                <a:lnTo>
                  <a:pt x="719330" y="1437124"/>
                </a:lnTo>
                <a:lnTo>
                  <a:pt x="1257306" y="1437124"/>
                </a:lnTo>
              </a:path>
            </a:pathLst>
          </a:custGeom>
          <a:ln w="6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BB1E2C02-BC6A-4B10-A03F-37380B0F4A39}"/>
              </a:ext>
            </a:extLst>
          </p:cNvPr>
          <p:cNvSpPr/>
          <p:nvPr/>
        </p:nvSpPr>
        <p:spPr>
          <a:xfrm>
            <a:off x="4945308" y="2633703"/>
            <a:ext cx="292735" cy="1437640"/>
          </a:xfrm>
          <a:custGeom>
            <a:avLst/>
            <a:gdLst/>
            <a:ahLst/>
            <a:cxnLst/>
            <a:rect l="l" t="t" r="r" b="b"/>
            <a:pathLst>
              <a:path w="292735" h="1437639">
                <a:moveTo>
                  <a:pt x="0" y="1437124"/>
                </a:moveTo>
                <a:lnTo>
                  <a:pt x="91439" y="1327399"/>
                </a:lnTo>
                <a:lnTo>
                  <a:pt x="170690" y="1207002"/>
                </a:lnTo>
                <a:lnTo>
                  <a:pt x="231650" y="1078977"/>
                </a:lnTo>
                <a:lnTo>
                  <a:pt x="274319" y="938772"/>
                </a:lnTo>
                <a:lnTo>
                  <a:pt x="292610" y="792478"/>
                </a:lnTo>
                <a:lnTo>
                  <a:pt x="292610" y="646168"/>
                </a:lnTo>
                <a:lnTo>
                  <a:pt x="274319" y="505963"/>
                </a:lnTo>
                <a:lnTo>
                  <a:pt x="231650" y="365759"/>
                </a:lnTo>
                <a:lnTo>
                  <a:pt x="170690" y="231644"/>
                </a:lnTo>
                <a:lnTo>
                  <a:pt x="91439" y="109724"/>
                </a:ln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17FBC1AA-8616-48FE-B84D-377B02F68FC8}"/>
              </a:ext>
            </a:extLst>
          </p:cNvPr>
          <p:cNvSpPr/>
          <p:nvPr/>
        </p:nvSpPr>
        <p:spPr>
          <a:xfrm>
            <a:off x="4945308" y="2633703"/>
            <a:ext cx="1256030" cy="1437640"/>
          </a:xfrm>
          <a:custGeom>
            <a:avLst/>
            <a:gdLst/>
            <a:ahLst/>
            <a:cxnLst/>
            <a:rect l="l" t="t" r="r" b="b"/>
            <a:pathLst>
              <a:path w="1256029" h="1437639">
                <a:moveTo>
                  <a:pt x="0" y="1437124"/>
                </a:moveTo>
                <a:lnTo>
                  <a:pt x="536450" y="1437124"/>
                </a:lnTo>
                <a:lnTo>
                  <a:pt x="536450" y="1078977"/>
                </a:lnTo>
                <a:lnTo>
                  <a:pt x="1255780" y="1078977"/>
                </a:lnTo>
                <a:lnTo>
                  <a:pt x="1255780" y="359654"/>
                </a:lnTo>
                <a:lnTo>
                  <a:pt x="536450" y="359654"/>
                </a:lnTo>
                <a:lnTo>
                  <a:pt x="536450" y="0"/>
                </a:lnTo>
                <a:lnTo>
                  <a:pt x="0" y="0"/>
                </a:lnTo>
              </a:path>
            </a:pathLst>
          </a:custGeom>
          <a:ln w="6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A80E697-6187-486D-B643-E1605B8D84EA}"/>
              </a:ext>
            </a:extLst>
          </p:cNvPr>
          <p:cNvSpPr/>
          <p:nvPr/>
        </p:nvSpPr>
        <p:spPr>
          <a:xfrm>
            <a:off x="3610292" y="3353026"/>
            <a:ext cx="1042669" cy="0"/>
          </a:xfrm>
          <a:custGeom>
            <a:avLst/>
            <a:gdLst/>
            <a:ahLst/>
            <a:cxnLst/>
            <a:rect l="l" t="t" r="r" b="b"/>
            <a:pathLst>
              <a:path w="1042670">
                <a:moveTo>
                  <a:pt x="0" y="0"/>
                </a:moveTo>
                <a:lnTo>
                  <a:pt x="1042405" y="0"/>
                </a:lnTo>
              </a:path>
            </a:pathLst>
          </a:custGeom>
          <a:ln w="182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D25DA00-6473-4EFB-8FD8-63C4BFEB3518}"/>
              </a:ext>
            </a:extLst>
          </p:cNvPr>
          <p:cNvSpPr/>
          <p:nvPr/>
        </p:nvSpPr>
        <p:spPr>
          <a:xfrm>
            <a:off x="4634417" y="3273775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165100" h="165100">
                <a:moveTo>
                  <a:pt x="164591" y="79247"/>
                </a:moveTo>
                <a:lnTo>
                  <a:pt x="0" y="0"/>
                </a:lnTo>
                <a:lnTo>
                  <a:pt x="0" y="164591"/>
                </a:lnTo>
                <a:lnTo>
                  <a:pt x="164591" y="792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6A4D9ED2-31BC-4B5A-99E4-CDE8763B6160}"/>
              </a:ext>
            </a:extLst>
          </p:cNvPr>
          <p:cNvSpPr txBox="1"/>
          <p:nvPr/>
        </p:nvSpPr>
        <p:spPr>
          <a:xfrm>
            <a:off x="4090354" y="2943320"/>
            <a:ext cx="213995" cy="363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350" spc="15" dirty="0">
                <a:latin typeface="Times New Roman"/>
                <a:cs typeface="Times New Roman"/>
              </a:rPr>
              <a:t>B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C8D59F0-456B-48E0-9EFE-B57A34299EBC}"/>
              </a:ext>
            </a:extLst>
          </p:cNvPr>
          <p:cNvSpPr txBox="1"/>
          <p:nvPr/>
        </p:nvSpPr>
        <p:spPr>
          <a:xfrm>
            <a:off x="2933639" y="3139662"/>
            <a:ext cx="23241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A12AD0C2-4EC6-4A17-90E7-474CEFA97725}"/>
              </a:ext>
            </a:extLst>
          </p:cNvPr>
          <p:cNvSpPr txBox="1"/>
          <p:nvPr/>
        </p:nvSpPr>
        <p:spPr>
          <a:xfrm>
            <a:off x="5330938" y="3139662"/>
            <a:ext cx="21590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0094A827-8820-4DB9-9D7B-05B2FF9217AA}"/>
              </a:ext>
            </a:extLst>
          </p:cNvPr>
          <p:cNvSpPr/>
          <p:nvPr/>
        </p:nvSpPr>
        <p:spPr>
          <a:xfrm>
            <a:off x="2346898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06C44B2F-C163-4516-91DF-66B54116D8E3}"/>
              </a:ext>
            </a:extLst>
          </p:cNvPr>
          <p:cNvSpPr/>
          <p:nvPr/>
        </p:nvSpPr>
        <p:spPr>
          <a:xfrm>
            <a:off x="2420047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2657D876-38E8-47A7-956F-E7497FFC006B}"/>
              </a:ext>
            </a:extLst>
          </p:cNvPr>
          <p:cNvSpPr/>
          <p:nvPr/>
        </p:nvSpPr>
        <p:spPr>
          <a:xfrm>
            <a:off x="2493196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7145A928-D0F9-4626-9A90-448F15C4374B}"/>
              </a:ext>
            </a:extLst>
          </p:cNvPr>
          <p:cNvSpPr/>
          <p:nvPr/>
        </p:nvSpPr>
        <p:spPr>
          <a:xfrm>
            <a:off x="2566345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1329B524-A4F0-4326-8948-2DA65E045662}"/>
              </a:ext>
            </a:extLst>
          </p:cNvPr>
          <p:cNvSpPr/>
          <p:nvPr/>
        </p:nvSpPr>
        <p:spPr>
          <a:xfrm>
            <a:off x="2639494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2AE0BAB2-91BE-4BDB-801D-212FFEA30C82}"/>
              </a:ext>
            </a:extLst>
          </p:cNvPr>
          <p:cNvSpPr/>
          <p:nvPr/>
        </p:nvSpPr>
        <p:spPr>
          <a:xfrm>
            <a:off x="2706556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759D7640-C280-4338-A0FF-5ECA72E4606B}"/>
              </a:ext>
            </a:extLst>
          </p:cNvPr>
          <p:cNvSpPr/>
          <p:nvPr/>
        </p:nvSpPr>
        <p:spPr>
          <a:xfrm>
            <a:off x="2779705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BB06C9FA-BACE-4B75-8784-F744FAC3500B}"/>
              </a:ext>
            </a:extLst>
          </p:cNvPr>
          <p:cNvSpPr/>
          <p:nvPr/>
        </p:nvSpPr>
        <p:spPr>
          <a:xfrm>
            <a:off x="2852854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1A31CD48-9E83-4F56-BE90-F3DE83F46131}"/>
              </a:ext>
            </a:extLst>
          </p:cNvPr>
          <p:cNvSpPr/>
          <p:nvPr/>
        </p:nvSpPr>
        <p:spPr>
          <a:xfrm>
            <a:off x="5591490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8DE9D57E-85C1-4429-858B-CB136FA6D83E}"/>
              </a:ext>
            </a:extLst>
          </p:cNvPr>
          <p:cNvSpPr/>
          <p:nvPr/>
        </p:nvSpPr>
        <p:spPr>
          <a:xfrm>
            <a:off x="5664639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43270EB0-AA61-4C31-88B1-B2FA71BA9E6A}"/>
              </a:ext>
            </a:extLst>
          </p:cNvPr>
          <p:cNvSpPr/>
          <p:nvPr/>
        </p:nvSpPr>
        <p:spPr>
          <a:xfrm>
            <a:off x="5731685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C87E3320-0862-4036-8F23-A0010E4E7F69}"/>
              </a:ext>
            </a:extLst>
          </p:cNvPr>
          <p:cNvSpPr/>
          <p:nvPr/>
        </p:nvSpPr>
        <p:spPr>
          <a:xfrm>
            <a:off x="5804849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A681816F-C2FB-43E9-969C-788076CF1DF4}"/>
              </a:ext>
            </a:extLst>
          </p:cNvPr>
          <p:cNvSpPr/>
          <p:nvPr/>
        </p:nvSpPr>
        <p:spPr>
          <a:xfrm>
            <a:off x="5877998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5B2A3595-6945-4A7C-A069-776C458FDFAA}"/>
              </a:ext>
            </a:extLst>
          </p:cNvPr>
          <p:cNvSpPr/>
          <p:nvPr/>
        </p:nvSpPr>
        <p:spPr>
          <a:xfrm>
            <a:off x="5951147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B24D654-328E-42A4-B4E5-56606C457FE6}"/>
              </a:ext>
            </a:extLst>
          </p:cNvPr>
          <p:cNvSpPr/>
          <p:nvPr/>
        </p:nvSpPr>
        <p:spPr>
          <a:xfrm>
            <a:off x="6024296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F7A9969C-8B8B-45ED-9667-BC84BD0A65CA}"/>
              </a:ext>
            </a:extLst>
          </p:cNvPr>
          <p:cNvSpPr/>
          <p:nvPr/>
        </p:nvSpPr>
        <p:spPr>
          <a:xfrm>
            <a:off x="6097445" y="2920202"/>
            <a:ext cx="0" cy="866140"/>
          </a:xfrm>
          <a:custGeom>
            <a:avLst/>
            <a:gdLst/>
            <a:ahLst/>
            <a:cxnLst/>
            <a:rect l="l" t="t" r="r" b="b"/>
            <a:pathLst>
              <a:path h="866139">
                <a:moveTo>
                  <a:pt x="0" y="0"/>
                </a:moveTo>
                <a:lnTo>
                  <a:pt x="0" y="865633"/>
                </a:lnTo>
              </a:path>
            </a:pathLst>
          </a:custGeom>
          <a:ln w="548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A5C30B93-E437-4A88-8D17-DB3746827922}"/>
              </a:ext>
            </a:extLst>
          </p:cNvPr>
          <p:cNvSpPr/>
          <p:nvPr/>
        </p:nvSpPr>
        <p:spPr>
          <a:xfrm>
            <a:off x="2852854" y="3785836"/>
            <a:ext cx="2738755" cy="937260"/>
          </a:xfrm>
          <a:custGeom>
            <a:avLst/>
            <a:gdLst/>
            <a:ahLst/>
            <a:cxnLst/>
            <a:rect l="l" t="t" r="r" b="b"/>
            <a:pathLst>
              <a:path w="2738754" h="937260">
                <a:moveTo>
                  <a:pt x="0" y="0"/>
                </a:moveTo>
                <a:lnTo>
                  <a:pt x="0" y="175267"/>
                </a:lnTo>
                <a:lnTo>
                  <a:pt x="6102" y="211837"/>
                </a:lnTo>
                <a:lnTo>
                  <a:pt x="6102" y="254512"/>
                </a:lnTo>
                <a:lnTo>
                  <a:pt x="12204" y="291081"/>
                </a:lnTo>
                <a:lnTo>
                  <a:pt x="12204" y="327666"/>
                </a:lnTo>
                <a:lnTo>
                  <a:pt x="18291" y="364236"/>
                </a:lnTo>
                <a:lnTo>
                  <a:pt x="30479" y="400821"/>
                </a:lnTo>
                <a:lnTo>
                  <a:pt x="36582" y="431301"/>
                </a:lnTo>
                <a:lnTo>
                  <a:pt x="48771" y="467871"/>
                </a:lnTo>
                <a:lnTo>
                  <a:pt x="60959" y="498351"/>
                </a:lnTo>
                <a:lnTo>
                  <a:pt x="79250" y="528831"/>
                </a:lnTo>
                <a:lnTo>
                  <a:pt x="97542" y="559311"/>
                </a:lnTo>
                <a:lnTo>
                  <a:pt x="140210" y="614181"/>
                </a:lnTo>
                <a:lnTo>
                  <a:pt x="195084" y="662946"/>
                </a:lnTo>
                <a:lnTo>
                  <a:pt x="243839" y="693426"/>
                </a:lnTo>
                <a:lnTo>
                  <a:pt x="298712" y="723906"/>
                </a:lnTo>
                <a:lnTo>
                  <a:pt x="353570" y="754386"/>
                </a:lnTo>
                <a:lnTo>
                  <a:pt x="414530" y="778760"/>
                </a:lnTo>
                <a:lnTo>
                  <a:pt x="489205" y="803150"/>
                </a:lnTo>
                <a:lnTo>
                  <a:pt x="556267" y="821435"/>
                </a:lnTo>
                <a:lnTo>
                  <a:pt x="635518" y="839720"/>
                </a:lnTo>
                <a:lnTo>
                  <a:pt x="714753" y="858020"/>
                </a:lnTo>
                <a:lnTo>
                  <a:pt x="794004" y="876305"/>
                </a:lnTo>
                <a:lnTo>
                  <a:pt x="879357" y="888500"/>
                </a:lnTo>
                <a:lnTo>
                  <a:pt x="964695" y="900680"/>
                </a:lnTo>
                <a:lnTo>
                  <a:pt x="1050033" y="906785"/>
                </a:lnTo>
                <a:lnTo>
                  <a:pt x="1135386" y="918980"/>
                </a:lnTo>
                <a:lnTo>
                  <a:pt x="1226826" y="925070"/>
                </a:lnTo>
                <a:lnTo>
                  <a:pt x="1312164" y="931160"/>
                </a:lnTo>
                <a:lnTo>
                  <a:pt x="1397517" y="931160"/>
                </a:lnTo>
                <a:lnTo>
                  <a:pt x="1482855" y="937265"/>
                </a:lnTo>
                <a:lnTo>
                  <a:pt x="1647443" y="937265"/>
                </a:lnTo>
                <a:lnTo>
                  <a:pt x="1732796" y="931160"/>
                </a:lnTo>
                <a:lnTo>
                  <a:pt x="1805945" y="931160"/>
                </a:lnTo>
                <a:lnTo>
                  <a:pt x="1885196" y="925070"/>
                </a:lnTo>
                <a:lnTo>
                  <a:pt x="1958345" y="918980"/>
                </a:lnTo>
                <a:lnTo>
                  <a:pt x="2025392" y="912875"/>
                </a:lnTo>
                <a:lnTo>
                  <a:pt x="2092454" y="900680"/>
                </a:lnTo>
                <a:lnTo>
                  <a:pt x="2153414" y="888500"/>
                </a:lnTo>
                <a:lnTo>
                  <a:pt x="2214374" y="876305"/>
                </a:lnTo>
                <a:lnTo>
                  <a:pt x="2269232" y="858020"/>
                </a:lnTo>
                <a:lnTo>
                  <a:pt x="2324105" y="839720"/>
                </a:lnTo>
                <a:lnTo>
                  <a:pt x="2372876" y="815345"/>
                </a:lnTo>
                <a:lnTo>
                  <a:pt x="2421631" y="790955"/>
                </a:lnTo>
                <a:lnTo>
                  <a:pt x="2464316" y="766581"/>
                </a:lnTo>
                <a:lnTo>
                  <a:pt x="2500882" y="736101"/>
                </a:lnTo>
                <a:lnTo>
                  <a:pt x="2537465" y="699516"/>
                </a:lnTo>
                <a:lnTo>
                  <a:pt x="2567944" y="669036"/>
                </a:lnTo>
                <a:lnTo>
                  <a:pt x="2598424" y="632466"/>
                </a:lnTo>
                <a:lnTo>
                  <a:pt x="2616715" y="595881"/>
                </a:lnTo>
                <a:lnTo>
                  <a:pt x="2641093" y="559311"/>
                </a:lnTo>
                <a:lnTo>
                  <a:pt x="2659384" y="516636"/>
                </a:lnTo>
                <a:lnTo>
                  <a:pt x="2677675" y="467871"/>
                </a:lnTo>
                <a:lnTo>
                  <a:pt x="2689864" y="425196"/>
                </a:lnTo>
                <a:lnTo>
                  <a:pt x="2702053" y="376431"/>
                </a:lnTo>
                <a:lnTo>
                  <a:pt x="2714242" y="327666"/>
                </a:lnTo>
                <a:lnTo>
                  <a:pt x="2720344" y="272796"/>
                </a:lnTo>
                <a:lnTo>
                  <a:pt x="2726431" y="224032"/>
                </a:lnTo>
                <a:lnTo>
                  <a:pt x="2732533" y="169162"/>
                </a:lnTo>
                <a:lnTo>
                  <a:pt x="2732533" y="114307"/>
                </a:lnTo>
                <a:lnTo>
                  <a:pt x="2738635" y="60959"/>
                </a:lnTo>
                <a:lnTo>
                  <a:pt x="2738635" y="0"/>
                </a:lnTo>
              </a:path>
            </a:pathLst>
          </a:custGeom>
          <a:ln w="6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A5E5EEE-0881-4024-8BE9-0FF5551F70AE}"/>
              </a:ext>
            </a:extLst>
          </p:cNvPr>
          <p:cNvSpPr/>
          <p:nvPr/>
        </p:nvSpPr>
        <p:spPr>
          <a:xfrm>
            <a:off x="6097445" y="3785836"/>
            <a:ext cx="177165" cy="1010919"/>
          </a:xfrm>
          <a:custGeom>
            <a:avLst/>
            <a:gdLst/>
            <a:ahLst/>
            <a:cxnLst/>
            <a:rect l="l" t="t" r="r" b="b"/>
            <a:pathLst>
              <a:path w="177165" h="1010920">
                <a:moveTo>
                  <a:pt x="0" y="0"/>
                </a:moveTo>
                <a:lnTo>
                  <a:pt x="0" y="163072"/>
                </a:lnTo>
                <a:lnTo>
                  <a:pt x="6102" y="321561"/>
                </a:lnTo>
                <a:lnTo>
                  <a:pt x="30479" y="467871"/>
                </a:lnTo>
                <a:lnTo>
                  <a:pt x="54873" y="608076"/>
                </a:lnTo>
                <a:lnTo>
                  <a:pt x="85353" y="729996"/>
                </a:lnTo>
                <a:lnTo>
                  <a:pt x="115833" y="839720"/>
                </a:lnTo>
                <a:lnTo>
                  <a:pt x="146313" y="931160"/>
                </a:lnTo>
                <a:lnTo>
                  <a:pt x="176792" y="101042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A436BC20-AD32-4756-9877-A0195741955D}"/>
              </a:ext>
            </a:extLst>
          </p:cNvPr>
          <p:cNvSpPr/>
          <p:nvPr/>
        </p:nvSpPr>
        <p:spPr>
          <a:xfrm>
            <a:off x="2243254" y="3785836"/>
            <a:ext cx="116205" cy="1010919"/>
          </a:xfrm>
          <a:custGeom>
            <a:avLst/>
            <a:gdLst/>
            <a:ahLst/>
            <a:cxnLst/>
            <a:rect l="l" t="t" r="r" b="b"/>
            <a:pathLst>
              <a:path w="116205" h="1010920">
                <a:moveTo>
                  <a:pt x="103644" y="0"/>
                </a:moveTo>
                <a:lnTo>
                  <a:pt x="109730" y="48764"/>
                </a:lnTo>
                <a:lnTo>
                  <a:pt x="109730" y="89917"/>
                </a:lnTo>
                <a:lnTo>
                  <a:pt x="115833" y="132592"/>
                </a:lnTo>
                <a:lnTo>
                  <a:pt x="115833" y="370341"/>
                </a:lnTo>
                <a:lnTo>
                  <a:pt x="109730" y="431301"/>
                </a:lnTo>
                <a:lnTo>
                  <a:pt x="103644" y="492261"/>
                </a:lnTo>
                <a:lnTo>
                  <a:pt x="97542" y="541026"/>
                </a:lnTo>
                <a:lnTo>
                  <a:pt x="91439" y="589791"/>
                </a:lnTo>
                <a:lnTo>
                  <a:pt x="85353" y="644661"/>
                </a:lnTo>
                <a:lnTo>
                  <a:pt x="79250" y="699516"/>
                </a:lnTo>
                <a:lnTo>
                  <a:pt x="67062" y="748280"/>
                </a:lnTo>
                <a:lnTo>
                  <a:pt x="54873" y="803150"/>
                </a:lnTo>
                <a:lnTo>
                  <a:pt x="42684" y="858020"/>
                </a:lnTo>
                <a:lnTo>
                  <a:pt x="30479" y="912875"/>
                </a:lnTo>
                <a:lnTo>
                  <a:pt x="12204" y="961640"/>
                </a:lnTo>
                <a:lnTo>
                  <a:pt x="0" y="101042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2E3195E-AEE2-4E93-9470-94022CD07A08}"/>
              </a:ext>
            </a:extLst>
          </p:cNvPr>
          <p:cNvSpPr txBox="1"/>
          <p:nvPr/>
        </p:nvSpPr>
        <p:spPr>
          <a:xfrm>
            <a:off x="548579" y="3767550"/>
            <a:ext cx="1524635" cy="735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249554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courant  d</a:t>
            </a:r>
            <a:r>
              <a:rPr sz="2400" spc="-10" dirty="0">
                <a:latin typeface="Arial"/>
                <a:cs typeface="Arial"/>
              </a:rPr>
              <a:t>'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spc="-15" dirty="0">
                <a:latin typeface="Arial"/>
                <a:cs typeface="Arial"/>
              </a:rPr>
              <a:t>x</a:t>
            </a:r>
            <a:r>
              <a:rPr sz="2400" spc="-5" dirty="0">
                <a:latin typeface="Arial"/>
                <a:cs typeface="Arial"/>
              </a:rPr>
              <a:t>c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688A1832-D27A-4651-A575-83D760C020B6}"/>
              </a:ext>
            </a:extLst>
          </p:cNvPr>
          <p:cNvSpPr txBox="1"/>
          <p:nvPr/>
        </p:nvSpPr>
        <p:spPr>
          <a:xfrm>
            <a:off x="2513011" y="3913854"/>
            <a:ext cx="8064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52629398-3EC9-47F7-8C04-220347771F8B}"/>
              </a:ext>
            </a:extLst>
          </p:cNvPr>
          <p:cNvSpPr/>
          <p:nvPr/>
        </p:nvSpPr>
        <p:spPr>
          <a:xfrm>
            <a:off x="2365174" y="4022063"/>
            <a:ext cx="0" cy="48895"/>
          </a:xfrm>
          <a:custGeom>
            <a:avLst/>
            <a:gdLst/>
            <a:ahLst/>
            <a:cxnLst/>
            <a:rect l="l" t="t" r="r" b="b"/>
            <a:pathLst>
              <a:path h="48895">
                <a:moveTo>
                  <a:pt x="0" y="48764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DEE4B7F1-68E7-4637-BD40-29292EA7565A}"/>
              </a:ext>
            </a:extLst>
          </p:cNvPr>
          <p:cNvSpPr/>
          <p:nvPr/>
        </p:nvSpPr>
        <p:spPr>
          <a:xfrm>
            <a:off x="2292029" y="4022059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5" h="140335">
                <a:moveTo>
                  <a:pt x="140207" y="140207"/>
                </a:moveTo>
                <a:lnTo>
                  <a:pt x="73151" y="0"/>
                </a:lnTo>
                <a:lnTo>
                  <a:pt x="0" y="140207"/>
                </a:lnTo>
                <a:lnTo>
                  <a:pt x="140207" y="1402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5D2E7E1F-994E-48AF-A7B3-07D8F87792FE}"/>
              </a:ext>
            </a:extLst>
          </p:cNvPr>
          <p:cNvSpPr/>
          <p:nvPr/>
        </p:nvSpPr>
        <p:spPr>
          <a:xfrm>
            <a:off x="4390566" y="4723101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771" y="0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9B56E616-5943-467B-828D-69DE43D6FF8A}"/>
              </a:ext>
            </a:extLst>
          </p:cNvPr>
          <p:cNvSpPr/>
          <p:nvPr/>
        </p:nvSpPr>
        <p:spPr>
          <a:xfrm>
            <a:off x="4299136" y="4649948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5" h="140335">
                <a:moveTo>
                  <a:pt x="140207" y="73151"/>
                </a:moveTo>
                <a:lnTo>
                  <a:pt x="0" y="0"/>
                </a:lnTo>
                <a:lnTo>
                  <a:pt x="0" y="140207"/>
                </a:lnTo>
                <a:lnTo>
                  <a:pt x="140207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E1A5C96-4807-4F44-89AD-DEF8B6F93BE5}"/>
              </a:ext>
            </a:extLst>
          </p:cNvPr>
          <p:cNvSpPr/>
          <p:nvPr/>
        </p:nvSpPr>
        <p:spPr>
          <a:xfrm>
            <a:off x="6127925" y="4290277"/>
            <a:ext cx="12700" cy="48895"/>
          </a:xfrm>
          <a:custGeom>
            <a:avLst/>
            <a:gdLst/>
            <a:ahLst/>
            <a:cxnLst/>
            <a:rect l="l" t="t" r="r" b="b"/>
            <a:pathLst>
              <a:path w="12700" h="48895">
                <a:moveTo>
                  <a:pt x="0" y="0"/>
                </a:moveTo>
                <a:lnTo>
                  <a:pt x="12204" y="4878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B7E5639-8029-4808-98CC-B4AB29C01A34}"/>
              </a:ext>
            </a:extLst>
          </p:cNvPr>
          <p:cNvSpPr/>
          <p:nvPr/>
        </p:nvSpPr>
        <p:spPr>
          <a:xfrm>
            <a:off x="6048689" y="4186651"/>
            <a:ext cx="134620" cy="152400"/>
          </a:xfrm>
          <a:custGeom>
            <a:avLst/>
            <a:gdLst/>
            <a:ahLst/>
            <a:cxnLst/>
            <a:rect l="l" t="t" r="r" b="b"/>
            <a:pathLst>
              <a:path w="134620" h="152400">
                <a:moveTo>
                  <a:pt x="134111" y="0"/>
                </a:moveTo>
                <a:lnTo>
                  <a:pt x="0" y="24383"/>
                </a:lnTo>
                <a:lnTo>
                  <a:pt x="91439" y="152399"/>
                </a:lnTo>
                <a:lnTo>
                  <a:pt x="134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215BA37F-8B48-4362-BE4D-9F5248CCFEA2}"/>
              </a:ext>
            </a:extLst>
          </p:cNvPr>
          <p:cNvSpPr txBox="1"/>
          <p:nvPr/>
        </p:nvSpPr>
        <p:spPr>
          <a:xfrm>
            <a:off x="6294058" y="4041870"/>
            <a:ext cx="8064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3B9DB4B4-3154-40F8-9422-BC451D33B113}"/>
              </a:ext>
            </a:extLst>
          </p:cNvPr>
          <p:cNvSpPr txBox="1"/>
          <p:nvPr/>
        </p:nvSpPr>
        <p:spPr>
          <a:xfrm>
            <a:off x="157923" y="1687291"/>
            <a:ext cx="7197090" cy="1369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L'induit </a:t>
            </a:r>
            <a:r>
              <a:rPr sz="2400" dirty="0">
                <a:latin typeface="Times New Roman"/>
                <a:cs typeface="Times New Roman"/>
              </a:rPr>
              <a:t>est </a:t>
            </a:r>
            <a:r>
              <a:rPr sz="2400" spc="-5" dirty="0">
                <a:latin typeface="Times New Roman"/>
                <a:cs typeface="Times New Roman"/>
              </a:rPr>
              <a:t>situé </a:t>
            </a:r>
            <a:r>
              <a:rPr sz="2400" dirty="0">
                <a:latin typeface="Times New Roman"/>
                <a:cs typeface="Times New Roman"/>
              </a:rPr>
              <a:t>au </a:t>
            </a:r>
            <a:r>
              <a:rPr sz="2400" spc="-10" dirty="0">
                <a:latin typeface="Times New Roman"/>
                <a:cs typeface="Times New Roman"/>
              </a:rPr>
              <a:t>rotor </a:t>
            </a:r>
            <a:r>
              <a:rPr sz="2400" spc="-5" dirty="0">
                <a:latin typeface="Times New Roman"/>
                <a:cs typeface="Times New Roman"/>
              </a:rPr>
              <a:t>(partie tournante de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</a:rPr>
              <a:t>machine)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 marL="487680">
              <a:lnSpc>
                <a:spcPct val="100000"/>
              </a:lnSpc>
              <a:spcBef>
                <a:spcPts val="1785"/>
              </a:spcBef>
            </a:pPr>
            <a:r>
              <a:rPr sz="2400" u="heavy" spc="-5" dirty="0">
                <a:latin typeface="Arial"/>
                <a:cs typeface="Arial"/>
              </a:rPr>
              <a:t>Fig.</a:t>
            </a:r>
            <a:r>
              <a:rPr sz="2400" u="heavy" spc="-85" dirty="0">
                <a:latin typeface="Arial"/>
                <a:cs typeface="Arial"/>
              </a:rPr>
              <a:t> </a:t>
            </a:r>
            <a:r>
              <a:rPr lang="fr-FR" sz="2400" u="heavy" spc="-5" dirty="0">
                <a:latin typeface="Arial"/>
                <a:cs typeface="Arial"/>
              </a:rPr>
              <a:t>2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016095BB-0470-4A26-839C-C73862F829D5}"/>
              </a:ext>
            </a:extLst>
          </p:cNvPr>
          <p:cNvSpPr txBox="1"/>
          <p:nvPr/>
        </p:nvSpPr>
        <p:spPr>
          <a:xfrm>
            <a:off x="234123" y="4759673"/>
            <a:ext cx="8619490" cy="1145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89255" algn="ctr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C'est un bobinage parcouru par un </a:t>
            </a:r>
            <a:r>
              <a:rPr sz="2400" spc="-10" dirty="0">
                <a:latin typeface="Times New Roman"/>
                <a:cs typeface="Times New Roman"/>
              </a:rPr>
              <a:t>courant continu </a:t>
            </a:r>
            <a:r>
              <a:rPr sz="2400" i="1" dirty="0">
                <a:latin typeface="Times New Roman"/>
                <a:cs typeface="Times New Roman"/>
              </a:rPr>
              <a:t>I </a:t>
            </a:r>
            <a:r>
              <a:rPr sz="2400" spc="-5" dirty="0">
                <a:latin typeface="Times New Roman"/>
                <a:cs typeface="Times New Roman"/>
              </a:rPr>
              <a:t>(courant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d'induit).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F90E03E4-49CC-4EBB-8DD1-1CB2E7386AAE}"/>
              </a:ext>
            </a:extLst>
          </p:cNvPr>
          <p:cNvSpPr/>
          <p:nvPr/>
        </p:nvSpPr>
        <p:spPr>
          <a:xfrm>
            <a:off x="6874697" y="2174971"/>
            <a:ext cx="1857755" cy="3247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359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AB3963B-3C8E-415E-BD94-D69A04413D2C}"/>
              </a:ext>
            </a:extLst>
          </p:cNvPr>
          <p:cNvSpPr txBox="1"/>
          <p:nvPr/>
        </p:nvSpPr>
        <p:spPr>
          <a:xfrm>
            <a:off x="684678" y="1269297"/>
            <a:ext cx="8239759" cy="3926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1-3- Le collecteur </a:t>
            </a:r>
            <a:r>
              <a:rPr sz="3600" b="1" u="heavy" spc="-10" dirty="0">
                <a:solidFill>
                  <a:srgbClr val="3232CC"/>
                </a:solidFill>
                <a:latin typeface="Times New Roman"/>
                <a:cs typeface="Times New Roman"/>
              </a:rPr>
              <a:t>et </a:t>
            </a:r>
            <a:r>
              <a:rPr sz="36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les</a:t>
            </a:r>
            <a:r>
              <a:rPr sz="3600" b="1" u="heavy" spc="-40" dirty="0">
                <a:solidFill>
                  <a:srgbClr val="3232CC"/>
                </a:solidFill>
                <a:latin typeface="Times New Roman"/>
                <a:cs typeface="Times New Roman"/>
              </a:rPr>
              <a:t> </a:t>
            </a:r>
            <a:r>
              <a:rPr sz="36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balais</a:t>
            </a:r>
            <a:endParaRPr sz="3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Le </a:t>
            </a:r>
            <a:r>
              <a:rPr sz="2400" spc="-10" dirty="0">
                <a:latin typeface="Times New Roman"/>
                <a:cs typeface="Times New Roman"/>
              </a:rPr>
              <a:t>collecteur </a:t>
            </a:r>
            <a:r>
              <a:rPr sz="2400" dirty="0">
                <a:latin typeface="Times New Roman"/>
                <a:cs typeface="Times New Roman"/>
              </a:rPr>
              <a:t>est </a:t>
            </a:r>
            <a:r>
              <a:rPr sz="2400" spc="-5" dirty="0">
                <a:latin typeface="Times New Roman"/>
                <a:cs typeface="Times New Roman"/>
              </a:rPr>
              <a:t>un </a:t>
            </a:r>
            <a:r>
              <a:rPr sz="2400" spc="-10" dirty="0">
                <a:latin typeface="Times New Roman"/>
                <a:cs typeface="Times New Roman"/>
              </a:rPr>
              <a:t>ensemble </a:t>
            </a:r>
            <a:r>
              <a:rPr sz="2400" spc="-5" dirty="0">
                <a:latin typeface="Times New Roman"/>
                <a:cs typeface="Times New Roman"/>
              </a:rPr>
              <a:t>de </a:t>
            </a:r>
            <a:r>
              <a:rPr sz="2400" spc="-10" dirty="0">
                <a:latin typeface="Times New Roman"/>
                <a:cs typeface="Times New Roman"/>
              </a:rPr>
              <a:t>lames </a:t>
            </a:r>
            <a:r>
              <a:rPr sz="2400" spc="-5" dirty="0">
                <a:latin typeface="Times New Roman"/>
                <a:cs typeface="Times New Roman"/>
              </a:rPr>
              <a:t>de cuivre où </a:t>
            </a:r>
            <a:r>
              <a:rPr sz="2400" dirty="0">
                <a:latin typeface="Times New Roman"/>
                <a:cs typeface="Times New Roman"/>
              </a:rPr>
              <a:t>sont </a:t>
            </a:r>
            <a:r>
              <a:rPr sz="2400" spc="-10" dirty="0">
                <a:latin typeface="Times New Roman"/>
                <a:cs typeface="Times New Roman"/>
              </a:rPr>
              <a:t>reliées </a:t>
            </a:r>
            <a:r>
              <a:rPr sz="2400" spc="-5" dirty="0">
                <a:latin typeface="Times New Roman"/>
                <a:cs typeface="Times New Roman"/>
              </a:rPr>
              <a:t>les  extrémités </a:t>
            </a:r>
            <a:r>
              <a:rPr sz="2400" spc="-10" dirty="0">
                <a:latin typeface="Times New Roman"/>
                <a:cs typeface="Times New Roman"/>
              </a:rPr>
              <a:t>du </a:t>
            </a:r>
            <a:r>
              <a:rPr sz="2400" spc="-5" dirty="0">
                <a:latin typeface="Times New Roman"/>
                <a:cs typeface="Times New Roman"/>
              </a:rPr>
              <a:t>bobinage de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l'induit.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 marR="748030">
              <a:lnSpc>
                <a:spcPts val="287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Les </a:t>
            </a:r>
            <a:r>
              <a:rPr sz="2400" spc="-10" dirty="0">
                <a:latin typeface="Times New Roman"/>
                <a:cs typeface="Times New Roman"/>
              </a:rPr>
              <a:t>balais </a:t>
            </a:r>
            <a:r>
              <a:rPr sz="2400" spc="-5" dirty="0">
                <a:latin typeface="Times New Roman"/>
                <a:cs typeface="Times New Roman"/>
              </a:rPr>
              <a:t>(ou charbons) sont situés </a:t>
            </a:r>
            <a:r>
              <a:rPr sz="2400" spc="-10" dirty="0">
                <a:latin typeface="Times New Roman"/>
                <a:cs typeface="Times New Roman"/>
              </a:rPr>
              <a:t>au </a:t>
            </a:r>
            <a:r>
              <a:rPr sz="2400" spc="-5" dirty="0">
                <a:latin typeface="Times New Roman"/>
                <a:cs typeface="Times New Roman"/>
              </a:rPr>
              <a:t>stator </a:t>
            </a:r>
            <a:r>
              <a:rPr sz="2400" spc="-10" dirty="0">
                <a:latin typeface="Times New Roman"/>
                <a:cs typeface="Times New Roman"/>
              </a:rPr>
              <a:t>et </a:t>
            </a:r>
            <a:r>
              <a:rPr sz="2400" spc="-5" dirty="0">
                <a:latin typeface="Times New Roman"/>
                <a:cs typeface="Times New Roman"/>
              </a:rPr>
              <a:t>frottent sur </a:t>
            </a:r>
            <a:r>
              <a:rPr sz="2400" dirty="0">
                <a:latin typeface="Times New Roman"/>
                <a:cs typeface="Times New Roman"/>
              </a:rPr>
              <a:t>le  </a:t>
            </a:r>
            <a:r>
              <a:rPr sz="2400" spc="-5" dirty="0">
                <a:latin typeface="Times New Roman"/>
                <a:cs typeface="Times New Roman"/>
              </a:rPr>
              <a:t>collecteur </a:t>
            </a:r>
            <a:r>
              <a:rPr sz="2400" spc="-10" dirty="0">
                <a:latin typeface="Times New Roman"/>
                <a:cs typeface="Times New Roman"/>
              </a:rPr>
              <a:t>en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rotation.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 marR="493395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Le dispositif collecteur </a:t>
            </a:r>
            <a:r>
              <a:rPr sz="2400" dirty="0">
                <a:latin typeface="Times New Roman"/>
                <a:cs typeface="Times New Roman"/>
              </a:rPr>
              <a:t>/ </a:t>
            </a:r>
            <a:r>
              <a:rPr sz="2400" spc="-5" dirty="0">
                <a:latin typeface="Times New Roman"/>
                <a:cs typeface="Times New Roman"/>
              </a:rPr>
              <a:t>balais permet donc </a:t>
            </a:r>
            <a:r>
              <a:rPr sz="2400" spc="-10" dirty="0">
                <a:latin typeface="Times New Roman"/>
                <a:cs typeface="Times New Roman"/>
              </a:rPr>
              <a:t>de </a:t>
            </a:r>
            <a:r>
              <a:rPr sz="2400" spc="-5" dirty="0">
                <a:latin typeface="Times New Roman"/>
                <a:cs typeface="Times New Roman"/>
              </a:rPr>
              <a:t>faire circuler </a:t>
            </a:r>
            <a:r>
              <a:rPr sz="2400" spc="-10" dirty="0">
                <a:latin typeface="Times New Roman"/>
                <a:cs typeface="Times New Roman"/>
              </a:rPr>
              <a:t>un  </a:t>
            </a:r>
            <a:r>
              <a:rPr sz="2400" spc="-5" dirty="0">
                <a:latin typeface="Times New Roman"/>
                <a:cs typeface="Times New Roman"/>
              </a:rPr>
              <a:t>courant dans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l’induit.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1B34FEC-9B71-4916-A321-881DF29A64AA}"/>
              </a:ext>
            </a:extLst>
          </p:cNvPr>
          <p:cNvSpPr/>
          <p:nvPr/>
        </p:nvSpPr>
        <p:spPr>
          <a:xfrm>
            <a:off x="5211678" y="4774763"/>
            <a:ext cx="3247644" cy="1857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34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9EA0B0B-6719-4F9F-9F72-B2277D27EA87}"/>
              </a:ext>
            </a:extLst>
          </p:cNvPr>
          <p:cNvSpPr txBox="1"/>
          <p:nvPr/>
        </p:nvSpPr>
        <p:spPr>
          <a:xfrm>
            <a:off x="1081412" y="4314949"/>
            <a:ext cx="2030730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Loi de Faraday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988B1FC-79AE-4CAA-9568-9B92D5186278}"/>
              </a:ext>
            </a:extLst>
          </p:cNvPr>
          <p:cNvSpPr txBox="1"/>
          <p:nvPr/>
        </p:nvSpPr>
        <p:spPr>
          <a:xfrm>
            <a:off x="3824616" y="4462603"/>
            <a:ext cx="134493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E = k </a:t>
            </a:r>
            <a:r>
              <a:rPr sz="2400" dirty="0">
                <a:solidFill>
                  <a:srgbClr val="FF0000"/>
                </a:solidFill>
                <a:latin typeface="Symbol"/>
                <a:cs typeface="Symbol"/>
              </a:rPr>
              <a:t></a:t>
            </a:r>
            <a:r>
              <a:rPr sz="24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Symbol"/>
                <a:cs typeface="Symbol"/>
              </a:rPr>
              <a:t>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C3514BC-F0B5-41FC-A039-6BBAAD0BCAEE}"/>
              </a:ext>
            </a:extLst>
          </p:cNvPr>
          <p:cNvSpPr txBox="1"/>
          <p:nvPr/>
        </p:nvSpPr>
        <p:spPr>
          <a:xfrm>
            <a:off x="1081412" y="4868706"/>
            <a:ext cx="7806690" cy="147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E : </a:t>
            </a:r>
            <a:r>
              <a:rPr sz="2400" spc="-5" dirty="0">
                <a:latin typeface="Times New Roman"/>
                <a:cs typeface="Times New Roman"/>
              </a:rPr>
              <a:t>fem induite (tension continue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V)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  <a:spcBef>
                <a:spcPts val="45"/>
              </a:spcBef>
            </a:pPr>
            <a:r>
              <a:rPr sz="2400" dirty="0">
                <a:latin typeface="Symbol"/>
                <a:cs typeface="Symbol"/>
              </a:rPr>
              <a:t></a:t>
            </a:r>
            <a:r>
              <a:rPr sz="2400" dirty="0">
                <a:latin typeface="Times New Roman"/>
                <a:cs typeface="Times New Roman"/>
              </a:rPr>
              <a:t> : </a:t>
            </a:r>
            <a:r>
              <a:rPr sz="2400" spc="-5" dirty="0">
                <a:latin typeface="Times New Roman"/>
                <a:cs typeface="Times New Roman"/>
              </a:rPr>
              <a:t>flux </a:t>
            </a:r>
            <a:r>
              <a:rPr sz="2400" spc="-10" dirty="0">
                <a:latin typeface="Times New Roman"/>
                <a:cs typeface="Times New Roman"/>
              </a:rPr>
              <a:t>magnétique crée </a:t>
            </a:r>
            <a:r>
              <a:rPr sz="2400" spc="-5" dirty="0">
                <a:latin typeface="Times New Roman"/>
                <a:cs typeface="Times New Roman"/>
              </a:rPr>
              <a:t>sous un pôle par l'inducteur (cf. fig.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1)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Symbol"/>
                <a:cs typeface="Symbol"/>
              </a:rPr>
              <a:t></a:t>
            </a:r>
            <a:r>
              <a:rPr sz="2400" dirty="0">
                <a:latin typeface="Times New Roman"/>
                <a:cs typeface="Times New Roman"/>
              </a:rPr>
              <a:t> : </a:t>
            </a:r>
            <a:r>
              <a:rPr sz="2400" spc="-5" dirty="0">
                <a:latin typeface="Times New Roman"/>
                <a:cs typeface="Times New Roman"/>
              </a:rPr>
              <a:t>vitesse </a:t>
            </a:r>
            <a:r>
              <a:rPr sz="2400" spc="-10" dirty="0">
                <a:latin typeface="Times New Roman"/>
                <a:cs typeface="Times New Roman"/>
              </a:rPr>
              <a:t>de rotation </a:t>
            </a:r>
            <a:r>
              <a:rPr sz="2400" spc="-5" dirty="0">
                <a:latin typeface="Times New Roman"/>
                <a:cs typeface="Times New Roman"/>
              </a:rPr>
              <a:t>(en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rad/s)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ts val="2855"/>
              </a:lnSpc>
            </a:pPr>
            <a:r>
              <a:rPr sz="2400" dirty="0">
                <a:latin typeface="Times New Roman"/>
                <a:cs typeface="Times New Roman"/>
              </a:rPr>
              <a:t>k : </a:t>
            </a:r>
            <a:r>
              <a:rPr sz="2400" spc="-5" dirty="0">
                <a:latin typeface="Times New Roman"/>
                <a:cs typeface="Times New Roman"/>
              </a:rPr>
              <a:t>constante qui dépend de la </a:t>
            </a:r>
            <a:r>
              <a:rPr sz="2400" spc="-10" dirty="0">
                <a:latin typeface="Times New Roman"/>
                <a:cs typeface="Times New Roman"/>
              </a:rPr>
              <a:t>machine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considérée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E7C1429-B3AE-4F75-B9F3-F68FB5B119E4}"/>
              </a:ext>
            </a:extLst>
          </p:cNvPr>
          <p:cNvSpPr txBox="1">
            <a:spLocks/>
          </p:cNvSpPr>
          <p:nvPr/>
        </p:nvSpPr>
        <p:spPr>
          <a:xfrm>
            <a:off x="327111" y="952940"/>
            <a:ext cx="7489825" cy="1502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12700">
              <a:lnSpc>
                <a:spcPts val="2875"/>
              </a:lnSpc>
            </a:pPr>
            <a:r>
              <a:rPr lang="fr-FR" sz="3600" kern="0" spc="-5" dirty="0"/>
              <a:t>La </a:t>
            </a:r>
            <a:r>
              <a:rPr lang="fr-FR" sz="3600" kern="0" spc="-10" dirty="0"/>
              <a:t>machine </a:t>
            </a:r>
            <a:r>
              <a:rPr lang="fr-FR" sz="3600" kern="0" dirty="0"/>
              <a:t>à </a:t>
            </a:r>
            <a:r>
              <a:rPr lang="fr-FR" sz="3600" kern="0" spc="-5" dirty="0"/>
              <a:t>courant continu est réversible</a:t>
            </a:r>
            <a:r>
              <a:rPr lang="fr-FR" sz="3600" kern="0" spc="-55" dirty="0"/>
              <a:t> </a:t>
            </a:r>
            <a:r>
              <a:rPr lang="fr-FR" sz="3600" kern="0" dirty="0"/>
              <a:t>: </a:t>
            </a:r>
            <a:r>
              <a:rPr lang="fr-FR" sz="3600" kern="0" spc="-5" dirty="0"/>
              <a:t>elle fonctionne aussi </a:t>
            </a:r>
            <a:r>
              <a:rPr lang="fr-FR" sz="3600" kern="0" spc="-10" dirty="0"/>
              <a:t>bien </a:t>
            </a:r>
            <a:r>
              <a:rPr lang="fr-FR" sz="3600" kern="0" dirty="0"/>
              <a:t>en </a:t>
            </a:r>
            <a:r>
              <a:rPr lang="fr-FR" sz="3600" kern="0" spc="-10" dirty="0"/>
              <a:t>moteur </a:t>
            </a:r>
            <a:r>
              <a:rPr lang="fr-FR" sz="3600" kern="0" spc="-5" dirty="0"/>
              <a:t>qu'en</a:t>
            </a:r>
            <a:r>
              <a:rPr lang="fr-FR" sz="3600" kern="0" spc="-15" dirty="0"/>
              <a:t> </a:t>
            </a:r>
            <a:r>
              <a:rPr lang="fr-FR" sz="3600" kern="0" spc="-5" dirty="0"/>
              <a:t>génératrice.</a:t>
            </a:r>
          </a:p>
          <a:p>
            <a:pPr marL="12700">
              <a:lnSpc>
                <a:spcPts val="2875"/>
              </a:lnSpc>
            </a:pPr>
            <a:endParaRPr lang="fr-FR" sz="3600" kern="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910D86FC-0271-46F9-AC3B-E1AEEEFA5DE9}"/>
              </a:ext>
            </a:extLst>
          </p:cNvPr>
          <p:cNvSpPr txBox="1">
            <a:spLocks/>
          </p:cNvSpPr>
          <p:nvPr/>
        </p:nvSpPr>
        <p:spPr>
          <a:xfrm>
            <a:off x="1239844" y="2201815"/>
            <a:ext cx="7489825" cy="14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fr-FR" b="1" u="heavy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II Schéma électrique</a:t>
            </a:r>
            <a:r>
              <a:rPr lang="fr-FR" b="1" u="heavy" kern="0" spc="-55" dirty="0">
                <a:solidFill>
                  <a:srgbClr val="3232CC"/>
                </a:solidFill>
                <a:latin typeface="Times New Roman"/>
                <a:cs typeface="Times New Roman"/>
              </a:rPr>
              <a:t> </a:t>
            </a:r>
            <a:r>
              <a:rPr lang="fr-FR" b="1" u="heavy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équivalent</a:t>
            </a:r>
          </a:p>
          <a:p>
            <a:pPr>
              <a:spcBef>
                <a:spcPts val="45"/>
              </a:spcBef>
            </a:pPr>
            <a:endParaRPr lang="fr-FR" sz="2450" kern="0" dirty="0"/>
          </a:p>
          <a:p>
            <a:pPr marL="0" indent="0">
              <a:buNone/>
            </a:pPr>
            <a:r>
              <a:rPr lang="fr-FR" b="1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	</a:t>
            </a:r>
            <a:r>
              <a:rPr lang="fr-FR" b="1" u="heavy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II-1- Expression de </a:t>
            </a:r>
            <a:r>
              <a:rPr lang="fr-FR" b="1" u="heavy" kern="0" dirty="0">
                <a:solidFill>
                  <a:srgbClr val="3232CC"/>
                </a:solidFill>
                <a:latin typeface="Times New Roman"/>
                <a:cs typeface="Times New Roman"/>
              </a:rPr>
              <a:t>la </a:t>
            </a:r>
            <a:r>
              <a:rPr lang="fr-FR" b="1" u="heavy" kern="0" spc="-10" dirty="0">
                <a:solidFill>
                  <a:srgbClr val="3232CC"/>
                </a:solidFill>
                <a:latin typeface="Times New Roman"/>
                <a:cs typeface="Times New Roman"/>
              </a:rPr>
              <a:t>fem</a:t>
            </a:r>
            <a:r>
              <a:rPr lang="fr-FR" b="1" u="heavy" kern="0" spc="-30" dirty="0">
                <a:solidFill>
                  <a:srgbClr val="3232CC"/>
                </a:solidFill>
                <a:latin typeface="Times New Roman"/>
                <a:cs typeface="Times New Roman"/>
              </a:rPr>
              <a:t> </a:t>
            </a:r>
            <a:r>
              <a:rPr lang="fr-FR" b="1" u="heavy" kern="0" spc="-5" dirty="0">
                <a:solidFill>
                  <a:srgbClr val="3232CC"/>
                </a:solidFill>
                <a:latin typeface="Times New Roman"/>
                <a:cs typeface="Times New Roman"/>
              </a:rPr>
              <a:t>induite</a:t>
            </a:r>
          </a:p>
        </p:txBody>
      </p:sp>
    </p:spTree>
    <p:extLst>
      <p:ext uri="{BB962C8B-B14F-4D97-AF65-F5344CB8AC3E}">
        <p14:creationId xmlns:p14="http://schemas.microsoft.com/office/powerpoint/2010/main" val="1247945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4F9BF64-3819-4B9C-BDF3-738C74B27C77}"/>
              </a:ext>
            </a:extLst>
          </p:cNvPr>
          <p:cNvSpPr txBox="1"/>
          <p:nvPr/>
        </p:nvSpPr>
        <p:spPr>
          <a:xfrm>
            <a:off x="1081412" y="1829751"/>
            <a:ext cx="684618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fr-FR" sz="24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II.</a:t>
            </a:r>
            <a:r>
              <a:rPr sz="24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2- Expression du couple</a:t>
            </a:r>
            <a:r>
              <a:rPr sz="2400" b="1" u="heavy" spc="-15" dirty="0">
                <a:solidFill>
                  <a:srgbClr val="3232CC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électromagnétique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E2D6BE3-069D-4CF8-8385-A97A86B256C3}"/>
              </a:ext>
            </a:extLst>
          </p:cNvPr>
          <p:cNvSpPr txBox="1"/>
          <p:nvPr/>
        </p:nvSpPr>
        <p:spPr>
          <a:xfrm>
            <a:off x="1081412" y="2565843"/>
            <a:ext cx="2010410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Loi de Laplace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E45A3DB-54D5-4F6A-AD09-BF0DA07A75B3}"/>
              </a:ext>
            </a:extLst>
          </p:cNvPr>
          <p:cNvSpPr txBox="1"/>
          <p:nvPr/>
        </p:nvSpPr>
        <p:spPr>
          <a:xfrm>
            <a:off x="3824616" y="2565843"/>
            <a:ext cx="164846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516380" algn="l"/>
              </a:tabLst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0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-7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284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'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Symbol"/>
                <a:cs typeface="Symbol"/>
              </a:rPr>
              <a:t>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endParaRPr sz="2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0CD1C6F-295E-4B01-B231-F89B07E88CEF}"/>
              </a:ext>
            </a:extLst>
          </p:cNvPr>
          <p:cNvSpPr txBox="1"/>
          <p:nvPr/>
        </p:nvSpPr>
        <p:spPr>
          <a:xfrm>
            <a:off x="1538614" y="3289742"/>
            <a:ext cx="4979035" cy="115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baseline="-20833" dirty="0">
                <a:latin typeface="Times New Roman"/>
                <a:cs typeface="Times New Roman"/>
              </a:rPr>
              <a:t>em </a:t>
            </a:r>
            <a:r>
              <a:rPr sz="2400" dirty="0">
                <a:latin typeface="Times New Roman"/>
                <a:cs typeface="Times New Roman"/>
              </a:rPr>
              <a:t>: </a:t>
            </a:r>
            <a:r>
              <a:rPr sz="2400" spc="-5" dirty="0">
                <a:latin typeface="Times New Roman"/>
                <a:cs typeface="Times New Roman"/>
              </a:rPr>
              <a:t>couple </a:t>
            </a:r>
            <a:r>
              <a:rPr sz="2400" spc="-10" dirty="0">
                <a:latin typeface="Times New Roman"/>
                <a:cs typeface="Times New Roman"/>
              </a:rPr>
              <a:t>électromagnétique </a:t>
            </a:r>
            <a:r>
              <a:rPr sz="2400" dirty="0">
                <a:latin typeface="Times New Roman"/>
                <a:cs typeface="Times New Roman"/>
              </a:rPr>
              <a:t>(en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Nm)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I	: </a:t>
            </a:r>
            <a:r>
              <a:rPr sz="2400" spc="-5" dirty="0">
                <a:latin typeface="Times New Roman"/>
                <a:cs typeface="Times New Roman"/>
              </a:rPr>
              <a:t>courant </a:t>
            </a:r>
            <a:r>
              <a:rPr sz="2400" spc="-10" dirty="0">
                <a:latin typeface="Times New Roman"/>
                <a:cs typeface="Times New Roman"/>
              </a:rPr>
              <a:t>d'induit </a:t>
            </a:r>
            <a:r>
              <a:rPr sz="2400" dirty="0">
                <a:latin typeface="Times New Roman"/>
                <a:cs typeface="Times New Roman"/>
              </a:rPr>
              <a:t>(en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A)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  <a:tabLst>
                <a:tab pos="469265" algn="l"/>
              </a:tabLst>
            </a:pPr>
            <a:r>
              <a:rPr sz="2400" spc="-5" dirty="0">
                <a:latin typeface="Times New Roman"/>
                <a:cs typeface="Times New Roman"/>
              </a:rPr>
              <a:t>k’	</a:t>
            </a:r>
            <a:r>
              <a:rPr sz="2400" dirty="0">
                <a:latin typeface="Times New Roman"/>
                <a:cs typeface="Times New Roman"/>
              </a:rPr>
              <a:t>: </a:t>
            </a:r>
            <a:r>
              <a:rPr sz="2400" spc="-5" dirty="0">
                <a:latin typeface="Times New Roman"/>
                <a:cs typeface="Times New Roman"/>
              </a:rPr>
              <a:t>constante </a:t>
            </a:r>
            <a:r>
              <a:rPr sz="2400" spc="-10" dirty="0">
                <a:latin typeface="Times New Roman"/>
                <a:cs typeface="Times New Roman"/>
              </a:rPr>
              <a:t>qui </a:t>
            </a:r>
            <a:r>
              <a:rPr sz="2400" spc="-5" dirty="0">
                <a:latin typeface="Times New Roman"/>
                <a:cs typeface="Times New Roman"/>
              </a:rPr>
              <a:t>dépend de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machine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58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30E1E8F-9A3E-4BD7-A478-35CACBF02C8A}"/>
              </a:ext>
            </a:extLst>
          </p:cNvPr>
          <p:cNvSpPr txBox="1"/>
          <p:nvPr/>
        </p:nvSpPr>
        <p:spPr>
          <a:xfrm>
            <a:off x="1157612" y="1360666"/>
            <a:ext cx="7849234" cy="1167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fr-FR" sz="24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II</a:t>
            </a:r>
            <a:r>
              <a:rPr sz="24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-3- Conversion de</a:t>
            </a:r>
            <a:r>
              <a:rPr sz="2400" b="1" u="heavy" spc="-20" dirty="0">
                <a:solidFill>
                  <a:srgbClr val="3232CC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3232CC"/>
                </a:solidFill>
                <a:latin typeface="Times New Roman"/>
                <a:cs typeface="Times New Roman"/>
              </a:rPr>
              <a:t>puissance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La puissance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électromagnétique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400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em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mise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en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jeu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deux formes</a:t>
            </a:r>
            <a:r>
              <a:rPr sz="2400" spc="2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8EBDFA7-C909-46AE-93EA-AA96EA4BE68A}"/>
              </a:ext>
            </a:extLst>
          </p:cNvPr>
          <p:cNvSpPr txBox="1"/>
          <p:nvPr/>
        </p:nvSpPr>
        <p:spPr>
          <a:xfrm>
            <a:off x="2072002" y="2820657"/>
            <a:ext cx="1527810" cy="755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buChar char="•"/>
              <a:tabLst>
                <a:tab pos="196215" algn="l"/>
              </a:tabLst>
            </a:pP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électrique</a:t>
            </a:r>
            <a:endParaRPr sz="2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45"/>
              </a:spcBef>
              <a:buChar char="•"/>
              <a:tabLst>
                <a:tab pos="196215" algn="l"/>
              </a:tabLst>
            </a:pPr>
            <a:r>
              <a:rPr sz="2400" spc="-2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éca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qu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CD1E9DC-0C12-4674-B260-A09E917D3875}"/>
              </a:ext>
            </a:extLst>
          </p:cNvPr>
          <p:cNvSpPr txBox="1"/>
          <p:nvPr/>
        </p:nvSpPr>
        <p:spPr>
          <a:xfrm>
            <a:off x="2072016" y="3922509"/>
            <a:ext cx="1056640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Il </a:t>
            </a:r>
            <a:r>
              <a:rPr sz="2400" spc="-10" dirty="0">
                <a:latin typeface="Times New Roman"/>
                <a:cs typeface="Times New Roman"/>
              </a:rPr>
              <a:t>vient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57C7ABC-3B45-4E38-B3E1-4C9D7E54233D}"/>
              </a:ext>
            </a:extLst>
          </p:cNvPr>
          <p:cNvSpPr txBox="1"/>
          <p:nvPr/>
        </p:nvSpPr>
        <p:spPr>
          <a:xfrm>
            <a:off x="3900578" y="2814440"/>
            <a:ext cx="2710815" cy="2215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222375">
              <a:lnSpc>
                <a:spcPct val="101699"/>
              </a:lnSpc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400" b="1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em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= E I  P</a:t>
            </a:r>
            <a:r>
              <a:rPr sz="2400" b="1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em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sz="2400" b="1" spc="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-7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sz="2400" spc="-5" dirty="0">
                <a:solidFill>
                  <a:srgbClr val="FF0000"/>
                </a:solidFill>
                <a:latin typeface="Symbol"/>
                <a:cs typeface="Symbol"/>
              </a:rPr>
              <a:t></a:t>
            </a:r>
            <a:endParaRPr sz="2400" dirty="0">
              <a:solidFill>
                <a:srgbClr val="FF0000"/>
              </a:solidFill>
              <a:latin typeface="Symbol"/>
              <a:cs typeface="Symbol"/>
            </a:endParaRPr>
          </a:p>
          <a:p>
            <a:pPr marL="12700">
              <a:lnSpc>
                <a:spcPts val="2875"/>
              </a:lnSpc>
              <a:spcBef>
                <a:spcPts val="2865"/>
              </a:spcBef>
            </a:pPr>
            <a:r>
              <a:rPr sz="2400" dirty="0">
                <a:latin typeface="Times New Roman"/>
                <a:cs typeface="Times New Roman"/>
              </a:rPr>
              <a:t>E I =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</a:t>
            </a:r>
            <a:r>
              <a:rPr sz="2400" spc="-15" baseline="-20833" dirty="0">
                <a:latin typeface="Times New Roman"/>
                <a:cs typeface="Times New Roman"/>
              </a:rPr>
              <a:t>em</a:t>
            </a:r>
            <a:r>
              <a:rPr sz="2400" spc="-10" dirty="0">
                <a:latin typeface="Symbol"/>
                <a:cs typeface="Symbol"/>
              </a:rPr>
              <a:t></a:t>
            </a:r>
            <a:endParaRPr sz="2400" dirty="0">
              <a:latin typeface="Symbol"/>
              <a:cs typeface="Symbol"/>
            </a:endParaRPr>
          </a:p>
          <a:p>
            <a:pPr marL="12700">
              <a:lnSpc>
                <a:spcPts val="2850"/>
              </a:lnSpc>
              <a:tabLst>
                <a:tab pos="2182495" algn="l"/>
              </a:tabLst>
            </a:pPr>
            <a:r>
              <a:rPr sz="2400" dirty="0">
                <a:latin typeface="Times New Roman"/>
                <a:cs typeface="Times New Roman"/>
              </a:rPr>
              <a:t>(k </a:t>
            </a:r>
            <a:r>
              <a:rPr sz="2400" dirty="0">
                <a:latin typeface="Symbol"/>
                <a:cs typeface="Symbol"/>
              </a:rPr>
              <a:t>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</a:t>
            </a:r>
            <a:r>
              <a:rPr sz="2400" dirty="0">
                <a:latin typeface="Times New Roman"/>
                <a:cs typeface="Times New Roman"/>
              </a:rPr>
              <a:t>) I=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(k' </a:t>
            </a:r>
            <a:r>
              <a:rPr sz="2400" dirty="0">
                <a:latin typeface="Symbol"/>
                <a:cs typeface="Symbol"/>
              </a:rPr>
              <a:t></a:t>
            </a:r>
            <a:r>
              <a:rPr sz="2400" dirty="0">
                <a:latin typeface="Times New Roman"/>
                <a:cs typeface="Times New Roman"/>
              </a:rPr>
              <a:t>	I)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</a:t>
            </a:r>
          </a:p>
          <a:p>
            <a:pPr marL="12700">
              <a:lnSpc>
                <a:spcPts val="2855"/>
              </a:lnSpc>
            </a:pPr>
            <a:r>
              <a:rPr sz="2400" dirty="0">
                <a:latin typeface="Times New Roman"/>
                <a:cs typeface="Times New Roman"/>
              </a:rPr>
              <a:t>k =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k‘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7593BE3-7CFB-4252-A0E4-5088C79BF2A3}"/>
              </a:ext>
            </a:extLst>
          </p:cNvPr>
          <p:cNvSpPr txBox="1"/>
          <p:nvPr/>
        </p:nvSpPr>
        <p:spPr>
          <a:xfrm>
            <a:off x="2071996" y="5376404"/>
            <a:ext cx="1480185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En résumé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E98613B4-C87A-4A52-932A-97E42635222A}"/>
              </a:ext>
            </a:extLst>
          </p:cNvPr>
          <p:cNvSpPr txBox="1"/>
          <p:nvPr/>
        </p:nvSpPr>
        <p:spPr>
          <a:xfrm>
            <a:off x="4193926" y="5452607"/>
            <a:ext cx="1732914" cy="832485"/>
          </a:xfrm>
          <a:prstGeom prst="rect">
            <a:avLst/>
          </a:prstGeom>
          <a:solidFill>
            <a:srgbClr val="FFFF99"/>
          </a:solidFill>
          <a:ln w="952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0"/>
              </a:spcBef>
            </a:pPr>
            <a:r>
              <a:rPr sz="2400" b="1" dirty="0">
                <a:latin typeface="Times New Roman"/>
                <a:cs typeface="Times New Roman"/>
              </a:rPr>
              <a:t>E = k </a:t>
            </a:r>
            <a:r>
              <a:rPr sz="2400" dirty="0">
                <a:latin typeface="Symbol"/>
                <a:cs typeface="Symbol"/>
              </a:rPr>
              <a:t>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</a:t>
            </a:r>
          </a:p>
          <a:p>
            <a:pPr marL="90805">
              <a:lnSpc>
                <a:spcPct val="100000"/>
              </a:lnSpc>
              <a:tabLst>
                <a:tab pos="151257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T</a:t>
            </a:r>
            <a:r>
              <a:rPr sz="2400" b="1" spc="-7" baseline="-20833" dirty="0">
                <a:latin typeface="Times New Roman"/>
                <a:cs typeface="Times New Roman"/>
              </a:rPr>
              <a:t>em 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-2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k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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450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347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294477-A91A-4DB6-BF90-8DE46EB32CF6}"/>
              </a:ext>
            </a:extLst>
          </p:cNvPr>
          <p:cNvSpPr/>
          <p:nvPr/>
        </p:nvSpPr>
        <p:spPr>
          <a:xfrm>
            <a:off x="604007" y="2459504"/>
            <a:ext cx="77933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Exercice 1 : </a:t>
            </a:r>
          </a:p>
          <a:p>
            <a:endParaRPr lang="fr-FR" b="1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Un moteur de puissance utile 3,0 kW tourne à 1500 tr/min.</a:t>
            </a:r>
          </a:p>
          <a:p>
            <a:endParaRPr lang="fr-FR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Calculer le couple utile en Nm.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884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2B28F6C-7E7A-4552-BF8B-21A2A257BA87}"/>
              </a:ext>
            </a:extLst>
          </p:cNvPr>
          <p:cNvSpPr txBox="1"/>
          <p:nvPr/>
        </p:nvSpPr>
        <p:spPr>
          <a:xfrm>
            <a:off x="1026543" y="1242204"/>
            <a:ext cx="6935638" cy="3098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222375">
              <a:lnSpc>
                <a:spcPct val="101699"/>
              </a:lnSpc>
            </a:pPr>
            <a:r>
              <a:rPr lang="fr-FR" b="1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fr-FR" b="1" baseline="-20833" dirty="0" err="1"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lang="fr-FR" b="1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lang="fr-FR" b="1" spc="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fr-FR" b="1" spc="-7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em </a:t>
            </a:r>
            <a:r>
              <a:rPr lang="fr-FR" spc="-5" dirty="0">
                <a:solidFill>
                  <a:srgbClr val="FF0000"/>
                </a:solidFill>
                <a:latin typeface="Symbol"/>
                <a:cs typeface="Symbol"/>
              </a:rPr>
              <a:t></a:t>
            </a:r>
          </a:p>
          <a:p>
            <a:pPr marL="12700" marR="1222375">
              <a:lnSpc>
                <a:spcPct val="101699"/>
              </a:lnSpc>
            </a:pPr>
            <a:r>
              <a:rPr lang="fr-FR" spc="-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	N.m	rad.s</a:t>
            </a:r>
            <a:r>
              <a:rPr lang="fr-FR" spc="-5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marL="12700" marR="1222375">
              <a:lnSpc>
                <a:spcPct val="101699"/>
              </a:lnSpc>
            </a:pPr>
            <a:endParaRPr lang="fr-FR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22375">
              <a:lnSpc>
                <a:spcPct val="101699"/>
              </a:lnSpc>
            </a:pPr>
            <a:endParaRPr lang="fr-FR" spc="-5" dirty="0">
              <a:solidFill>
                <a:srgbClr val="FF0000"/>
              </a:solidFill>
              <a:latin typeface="Symbol"/>
              <a:cs typeface="Symbol"/>
            </a:endParaRPr>
          </a:p>
          <a:p>
            <a:pPr marL="12700" marR="1222375">
              <a:lnSpc>
                <a:spcPct val="101699"/>
              </a:lnSpc>
            </a:pPr>
            <a:r>
              <a:rPr lang="fr-FR" dirty="0">
                <a:latin typeface="Symbol"/>
                <a:cs typeface="Symbol"/>
              </a:rPr>
              <a:t>3,0.10</a:t>
            </a:r>
            <a:r>
              <a:rPr lang="fr-FR" baseline="30000" dirty="0">
                <a:latin typeface="Symbol"/>
                <a:cs typeface="Symbol"/>
              </a:rPr>
              <a:t>3</a:t>
            </a:r>
            <a:r>
              <a:rPr lang="fr-FR" dirty="0">
                <a:latin typeface="Symbol"/>
                <a:cs typeface="Symbol"/>
              </a:rPr>
              <a:t> =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 x 1500x2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/60</a:t>
            </a:r>
          </a:p>
          <a:p>
            <a:pPr marL="12700" marR="1222375">
              <a:lnSpc>
                <a:spcPct val="101699"/>
              </a:lnSpc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22375">
              <a:lnSpc>
                <a:spcPct val="101699"/>
              </a:lnSpc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 = 19 N.m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682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8822C5-F68A-416F-985B-63E337136CE5}"/>
              </a:ext>
            </a:extLst>
          </p:cNvPr>
          <p:cNvSpPr/>
          <p:nvPr/>
        </p:nvSpPr>
        <p:spPr>
          <a:xfrm>
            <a:off x="396815" y="982177"/>
            <a:ext cx="816921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Exercice 2 : moteur à courant continu à excitation indépendante</a:t>
            </a:r>
          </a:p>
          <a:p>
            <a:endParaRPr lang="fr-FR" b="1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La plaque signalétique d’un moteur à courant continu à excitation indépendante indique :</a:t>
            </a:r>
          </a:p>
          <a:p>
            <a:endParaRPr lang="fr-FR" dirty="0">
              <a:latin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</a:rPr>
              <a:t>1,12 kW </a:t>
            </a:r>
            <a:r>
              <a:rPr lang="fr-FR" dirty="0">
                <a:latin typeface="Times New Roman" panose="02020603050405020304" pitchFamily="18" charset="0"/>
              </a:rPr>
              <a:t>		</a:t>
            </a:r>
            <a:r>
              <a:rPr lang="pl-PL" dirty="0">
                <a:latin typeface="Times New Roman" panose="02020603050405020304" pitchFamily="18" charset="0"/>
              </a:rPr>
              <a:t>1200 tr/min</a:t>
            </a:r>
          </a:p>
          <a:p>
            <a:r>
              <a:rPr lang="fr-FR" dirty="0">
                <a:latin typeface="Times New Roman" panose="02020603050405020304" pitchFamily="18" charset="0"/>
              </a:rPr>
              <a:t>induit 220 V 		5,7 A</a:t>
            </a:r>
          </a:p>
          <a:p>
            <a:r>
              <a:rPr lang="fr-FR" dirty="0">
                <a:latin typeface="Times New Roman" panose="02020603050405020304" pitchFamily="18" charset="0"/>
              </a:rPr>
              <a:t>excitation 220V 	0,30 A</a:t>
            </a:r>
          </a:p>
          <a:p>
            <a:r>
              <a:rPr lang="fr-FR" dirty="0">
                <a:latin typeface="Times New Roman" panose="02020603050405020304" pitchFamily="18" charset="0"/>
              </a:rPr>
              <a:t>57 kg</a:t>
            </a:r>
          </a:p>
          <a:p>
            <a:endParaRPr lang="fr-FR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1- Calculer le couple utile nominal (en Nm).</a:t>
            </a:r>
          </a:p>
          <a:p>
            <a:r>
              <a:rPr lang="fr-FR" dirty="0">
                <a:latin typeface="Times New Roman" panose="02020603050405020304" pitchFamily="18" charset="0"/>
              </a:rPr>
              <a:t>2- Calculer le rendement nominal.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0370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6041A0-02F2-46FA-9E74-4558EC00AA6E}"/>
              </a:ext>
            </a:extLst>
          </p:cNvPr>
          <p:cNvSpPr/>
          <p:nvPr/>
        </p:nvSpPr>
        <p:spPr>
          <a:xfrm>
            <a:off x="2286000" y="3013502"/>
            <a:ext cx="4572000" cy="15844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1222375">
              <a:lnSpc>
                <a:spcPct val="101699"/>
              </a:lnSpc>
            </a:pPr>
            <a:r>
              <a:rPr lang="fr-FR" b="1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fr-FR" b="1" baseline="-20833" dirty="0" err="1"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lang="fr-FR" b="1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lang="fr-FR" b="1" spc="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fr-FR" b="1" spc="-7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em </a:t>
            </a:r>
            <a:r>
              <a:rPr lang="fr-FR" spc="-5" dirty="0">
                <a:solidFill>
                  <a:srgbClr val="FF0000"/>
                </a:solidFill>
                <a:latin typeface="Symbol"/>
                <a:cs typeface="Symbol"/>
              </a:rPr>
              <a:t></a:t>
            </a:r>
          </a:p>
          <a:p>
            <a:pPr marL="12700" marR="1222375">
              <a:lnSpc>
                <a:spcPct val="101699"/>
              </a:lnSpc>
            </a:pPr>
            <a:r>
              <a:rPr lang="fr-FR" spc="-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	N.m	rad.s</a:t>
            </a:r>
            <a:r>
              <a:rPr lang="fr-FR" spc="-5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endParaRPr lang="fr-FR" dirty="0">
              <a:latin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</a:rPr>
              <a:t>1,12</a:t>
            </a:r>
            <a:r>
              <a:rPr lang="pl-PL" dirty="0">
                <a:latin typeface="Symbol" panose="05050102010706020507" pitchFamily="18" charset="2"/>
              </a:rPr>
              <a:t>×</a:t>
            </a:r>
            <a:r>
              <a:rPr lang="pl-PL" dirty="0">
                <a:latin typeface="Times New Roman" panose="02020603050405020304" pitchFamily="18" charset="0"/>
              </a:rPr>
              <a:t>10</a:t>
            </a:r>
            <a:r>
              <a:rPr lang="fr-FR" baseline="30000" dirty="0">
                <a:latin typeface="Times New Roman" panose="02020603050405020304" pitchFamily="18" charset="0"/>
              </a:rPr>
              <a:t>3</a:t>
            </a:r>
            <a:r>
              <a:rPr lang="pl-PL" dirty="0">
                <a:latin typeface="Times New Roman" panose="02020603050405020304" pitchFamily="18" charset="0"/>
              </a:rPr>
              <a:t>/(1200</a:t>
            </a:r>
            <a:r>
              <a:rPr lang="pl-PL" dirty="0">
                <a:latin typeface="Symbol" panose="05050102010706020507" pitchFamily="18" charset="2"/>
              </a:rPr>
              <a:t>×</a:t>
            </a:r>
            <a:r>
              <a:rPr lang="pl-PL" dirty="0">
                <a:latin typeface="Times New Roman" panose="02020603050405020304" pitchFamily="18" charset="0"/>
              </a:rPr>
              <a:t>2</a:t>
            </a:r>
            <a:r>
              <a:rPr lang="pl-PL" dirty="0">
                <a:latin typeface="Symbol" panose="05050102010706020507" pitchFamily="18" charset="2"/>
              </a:rPr>
              <a:t>p</a:t>
            </a:r>
            <a:r>
              <a:rPr lang="pl-PL" dirty="0">
                <a:latin typeface="Times New Roman" panose="02020603050405020304" pitchFamily="18" charset="0"/>
              </a:rPr>
              <a:t>/60) = 8,9 Nm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943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53C2060-AFC4-4411-8DB3-7D7DE504725F}"/>
                  </a:ext>
                </a:extLst>
              </p:cNvPr>
              <p:cNvSpPr/>
              <p:nvPr/>
            </p:nvSpPr>
            <p:spPr>
              <a:xfrm>
                <a:off x="1992702" y="1538385"/>
                <a:ext cx="4572000" cy="56780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𝑝𝑢𝑖𝑠𝑠𝑎𝑛𝑐𝑒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𝑢𝑡𝑖𝑙𝑒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𝑝𝑢𝑖𝑠𝑠𝑎𝑛𝑐𝑒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𝑎𝑏𝑠𝑜𝑟𝑏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é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fr-FR" b="0" dirty="0">
                  <a:latin typeface="Times New Roman" panose="02020603050405020304" pitchFamily="18" charset="0"/>
                  <a:ea typeface="Cambria Math" panose="02040503050406030204" pitchFamily="18" charset="0"/>
                </a:endParaRPr>
              </a:p>
              <a:p>
                <a:endParaRPr lang="fr-FR" b="0" dirty="0">
                  <a:latin typeface="Times New Roman" panose="020206030504050203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𝑝𝑢𝑖𝑠𝑠𝑎𝑛𝑐𝑒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é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𝑐𝑎𝑛𝑖𝑞𝑢𝑒</m:t>
                          </m:r>
                        </m:num>
                        <m:den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𝑝𝑢𝑖𝑠𝑠𝑎𝑛𝑐𝑒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é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𝑙𝑒𝑐𝑡𝑟𝑖𝑞𝑢𝑒</m:t>
                          </m:r>
                        </m:den>
                      </m:f>
                    </m:oMath>
                  </m:oMathPara>
                </a14:m>
                <a:endParaRPr lang="fr-FR" dirty="0">
                  <a:latin typeface="Times New Roman" panose="02020603050405020304" pitchFamily="18" charset="0"/>
                </a:endParaRPr>
              </a:p>
              <a:p>
                <a:endParaRPr lang="fr-FR" dirty="0">
                  <a:latin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1120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220×5,7+220 ×0,3</m:t>
                          </m:r>
                        </m:den>
                      </m:f>
                    </m:oMath>
                  </m:oMathPara>
                </a14:m>
                <a:endParaRPr lang="fr-FR" dirty="0">
                  <a:latin typeface="Times New Roman" panose="02020603050405020304" pitchFamily="18" charset="0"/>
                </a:endParaRPr>
              </a:p>
              <a:p>
                <a:pPr/>
                <a:endParaRPr lang="fr-FR" dirty="0">
                  <a:latin typeface="Times New Roman" panose="020206030504050203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dirty="0">
                    <a:latin typeface="Times New Roman" panose="02020603050405020304" pitchFamily="18" charset="0"/>
                  </a:rPr>
                  <a:t> 0,85</a:t>
                </a:r>
              </a:p>
              <a:p>
                <a:pPr/>
                <a:endParaRPr lang="fr-FR" dirty="0">
                  <a:latin typeface="Times New Roman" panose="02020603050405020304" pitchFamily="18" charset="0"/>
                </a:endParaRPr>
              </a:p>
              <a:p>
                <a:pPr/>
                <a:r>
                  <a:rPr lang="fr-FR" dirty="0">
                    <a:latin typeface="Times New Roman" panose="02020603050405020304" pitchFamily="18" charset="0"/>
                  </a:rPr>
                  <a:t>85 % de rendement</a:t>
                </a:r>
              </a:p>
              <a:p>
                <a:pPr/>
                <a:endParaRPr lang="fr-FR" dirty="0">
                  <a:latin typeface="Times New Roman" panose="02020603050405020304" pitchFamily="18" charset="0"/>
                </a:endParaRPr>
              </a:p>
              <a:p>
                <a:pPr/>
                <a:endParaRPr lang="fr-FR" dirty="0">
                  <a:latin typeface="Times New Roman" panose="02020603050405020304" pitchFamily="18" charset="0"/>
                </a:endParaRPr>
              </a:p>
              <a:p>
                <a:pPr/>
                <a:endParaRPr lang="fr-FR" dirty="0"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53C2060-AFC4-4411-8DB3-7D7DE50472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702" y="1538385"/>
                <a:ext cx="4572000" cy="5678029"/>
              </a:xfrm>
              <a:prstGeom prst="rect">
                <a:avLst/>
              </a:prstGeom>
              <a:blipFill>
                <a:blip r:embed="rId2"/>
                <a:stretch>
                  <a:fillRect l="-21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994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7E59DA-952F-4183-978D-0DA73B602446}"/>
              </a:ext>
            </a:extLst>
          </p:cNvPr>
          <p:cNvSpPr/>
          <p:nvPr/>
        </p:nvSpPr>
        <p:spPr>
          <a:xfrm>
            <a:off x="370936" y="981873"/>
            <a:ext cx="87730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Exercice 3 : génératrice à courant continu à excitation indépendante</a:t>
            </a:r>
          </a:p>
          <a:p>
            <a:endParaRPr lang="fr-FR" b="1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La plaque signalétique d’une génératrice à courant continu à excitation indépendante indique :</a:t>
            </a:r>
          </a:p>
          <a:p>
            <a:pPr lvl="2"/>
            <a:r>
              <a:rPr lang="sv-SE" dirty="0">
                <a:latin typeface="Times New Roman" panose="02020603050405020304" pitchFamily="18" charset="0"/>
              </a:rPr>
              <a:t>11,2 Nm 		1500 tr/min</a:t>
            </a:r>
          </a:p>
          <a:p>
            <a:pPr lvl="2"/>
            <a:r>
              <a:rPr lang="fr-FR" dirty="0">
                <a:latin typeface="Times New Roman" panose="02020603050405020304" pitchFamily="18" charset="0"/>
              </a:rPr>
              <a:t>induit 220 V 		6,8 A</a:t>
            </a:r>
          </a:p>
          <a:p>
            <a:pPr lvl="2"/>
            <a:r>
              <a:rPr lang="fr-FR" dirty="0">
                <a:latin typeface="Times New Roman" panose="02020603050405020304" pitchFamily="18" charset="0"/>
              </a:rPr>
              <a:t>excitation 220 V 	0,26 A</a:t>
            </a:r>
          </a:p>
          <a:p>
            <a:pPr lvl="2"/>
            <a:r>
              <a:rPr lang="fr-FR" dirty="0">
                <a:latin typeface="Times New Roman" panose="02020603050405020304" pitchFamily="18" charset="0"/>
              </a:rPr>
              <a:t>masse 38 kg</a:t>
            </a:r>
          </a:p>
          <a:p>
            <a:endParaRPr lang="fr-FR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1- Calculer la puissance mécanique consommée au fonctionnement nominal.</a:t>
            </a:r>
          </a:p>
          <a:p>
            <a:r>
              <a:rPr lang="fr-FR" dirty="0">
                <a:latin typeface="Times New Roman" panose="02020603050405020304" pitchFamily="18" charset="0"/>
              </a:rPr>
              <a:t>2- Calculer la puissance consommée par l’excitation.</a:t>
            </a:r>
          </a:p>
          <a:p>
            <a:r>
              <a:rPr lang="fr-FR" dirty="0">
                <a:latin typeface="Times New Roman" panose="02020603050405020304" pitchFamily="18" charset="0"/>
              </a:rPr>
              <a:t>3- Calculer la puissance utile.</a:t>
            </a:r>
          </a:p>
          <a:p>
            <a:r>
              <a:rPr lang="fr-FR" dirty="0">
                <a:latin typeface="Times New Roman" panose="02020603050405020304" pitchFamily="18" charset="0"/>
              </a:rPr>
              <a:t>4- En déduire le rendement nominal.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295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D3A959-3E7C-4ED3-B1F6-7E7F40476A7D}"/>
              </a:ext>
            </a:extLst>
          </p:cNvPr>
          <p:cNvSpPr/>
          <p:nvPr/>
        </p:nvSpPr>
        <p:spPr>
          <a:xfrm>
            <a:off x="362309" y="982176"/>
            <a:ext cx="832449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00FF"/>
                </a:solidFill>
                <a:latin typeface="Times New Roman" panose="02020603050405020304" pitchFamily="18" charset="0"/>
              </a:rPr>
              <a:t>1- Calculer la puissance mécanique consommée au fonctionnement nominal.</a:t>
            </a:r>
          </a:p>
          <a:p>
            <a:r>
              <a:rPr lang="pl-PL">
                <a:solidFill>
                  <a:srgbClr val="FF0000"/>
                </a:solidFill>
                <a:latin typeface="Times New Roman" panose="02020603050405020304" pitchFamily="18" charset="0"/>
              </a:rPr>
              <a:t>11,2</a:t>
            </a:r>
            <a:r>
              <a:rPr lang="pl-PL" dirty="0">
                <a:solidFill>
                  <a:srgbClr val="FF0000"/>
                </a:solidFill>
                <a:latin typeface="Symbol" panose="05050102010706020507" pitchFamily="18" charset="2"/>
              </a:rPr>
              <a:t>´</a:t>
            </a: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</a:rPr>
              <a:t>(1500</a:t>
            </a:r>
            <a:r>
              <a:rPr lang="pl-PL" dirty="0">
                <a:solidFill>
                  <a:srgbClr val="FF0000"/>
                </a:solidFill>
                <a:latin typeface="Symbol" panose="05050102010706020507" pitchFamily="18" charset="2"/>
              </a:rPr>
              <a:t>´</a:t>
            </a: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pl-PL" dirty="0">
                <a:solidFill>
                  <a:srgbClr val="FF0000"/>
                </a:solidFill>
                <a:latin typeface="Symbol" panose="05050102010706020507" pitchFamily="18" charset="2"/>
              </a:rPr>
              <a:t>p</a:t>
            </a: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</a:rPr>
              <a:t>/60) = (11,2 Nm)</a:t>
            </a:r>
            <a:r>
              <a:rPr lang="pl-PL" dirty="0">
                <a:solidFill>
                  <a:srgbClr val="FF0000"/>
                </a:solidFill>
                <a:latin typeface="Symbol" panose="05050102010706020507" pitchFamily="18" charset="2"/>
              </a:rPr>
              <a:t>´</a:t>
            </a:r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</a:rPr>
              <a:t>(157,1 rad/s) = 1,76 kW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pl-PL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fr-FR" dirty="0">
                <a:solidFill>
                  <a:srgbClr val="0000FF"/>
                </a:solidFill>
                <a:latin typeface="Times New Roman" panose="02020603050405020304" pitchFamily="18" charset="0"/>
              </a:rPr>
              <a:t>2- Calculer la puissance consommée par l’excitation.</a:t>
            </a:r>
          </a:p>
          <a:p>
            <a:endParaRPr lang="fr-FR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</a:rPr>
              <a:t>220</a:t>
            </a:r>
            <a:r>
              <a:rPr lang="fr-FR" dirty="0">
                <a:solidFill>
                  <a:srgbClr val="FF0000"/>
                </a:solidFill>
                <a:latin typeface="Symbol" panose="05050102010706020507" pitchFamily="18" charset="2"/>
              </a:rPr>
              <a:t>´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</a:rPr>
              <a:t>0,26 = 57 W</a:t>
            </a:r>
          </a:p>
          <a:p>
            <a:endParaRPr lang="fr-FR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fr-FR" dirty="0">
                <a:solidFill>
                  <a:srgbClr val="0000FF"/>
                </a:solidFill>
                <a:latin typeface="Times New Roman" panose="02020603050405020304" pitchFamily="18" charset="0"/>
              </a:rPr>
              <a:t>3- Calculer la puissance utile.</a:t>
            </a:r>
          </a:p>
          <a:p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</a:rPr>
              <a:t>220</a:t>
            </a:r>
            <a:r>
              <a:rPr lang="fr-FR" dirty="0">
                <a:solidFill>
                  <a:srgbClr val="FF0000"/>
                </a:solidFill>
                <a:latin typeface="Symbol" panose="05050102010706020507" pitchFamily="18" charset="2"/>
              </a:rPr>
              <a:t>´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</a:rPr>
              <a:t>6,8 = 1,50 kW</a:t>
            </a:r>
          </a:p>
          <a:p>
            <a:endParaRPr lang="fr-FR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fr-FR" dirty="0">
                <a:solidFill>
                  <a:srgbClr val="0000FF"/>
                </a:solidFill>
                <a:latin typeface="Times New Roman" panose="02020603050405020304" pitchFamily="18" charset="0"/>
              </a:rPr>
              <a:t>4- En déduire le rendement nominal.</a:t>
            </a:r>
          </a:p>
          <a:p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</a:rPr>
              <a:t>1500/(1760+57) = 82,4 %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5586420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671</Words>
  <Application>Microsoft Office PowerPoint</Application>
  <PresentationFormat>Affichage à l'écran (4:3)</PresentationFormat>
  <Paragraphs>129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Cambria Math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Education Naionale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NEC Computers International</dc:creator>
  <cp:lastModifiedBy>FORT JEROME</cp:lastModifiedBy>
  <cp:revision>202</cp:revision>
  <dcterms:created xsi:type="dcterms:W3CDTF">2004-03-26T10:19:40Z</dcterms:created>
  <dcterms:modified xsi:type="dcterms:W3CDTF">2022-05-12T14:59:18Z</dcterms:modified>
</cp:coreProperties>
</file>