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4"/>
  </p:handoutMasterIdLst>
  <p:sldIdLst>
    <p:sldId id="270" r:id="rId2"/>
    <p:sldId id="300" r:id="rId3"/>
    <p:sldId id="301" r:id="rId4"/>
    <p:sldId id="302" r:id="rId5"/>
    <p:sldId id="303" r:id="rId6"/>
    <p:sldId id="309" r:id="rId7"/>
    <p:sldId id="304" r:id="rId8"/>
    <p:sldId id="310" r:id="rId9"/>
    <p:sldId id="305" r:id="rId10"/>
    <p:sldId id="314" r:id="rId11"/>
    <p:sldId id="313" r:id="rId12"/>
    <p:sldId id="315" r:id="rId13"/>
    <p:sldId id="312" r:id="rId14"/>
    <p:sldId id="311" r:id="rId15"/>
    <p:sldId id="316" r:id="rId16"/>
    <p:sldId id="317" r:id="rId17"/>
    <p:sldId id="318" r:id="rId18"/>
    <p:sldId id="319" r:id="rId19"/>
    <p:sldId id="320" r:id="rId20"/>
    <p:sldId id="306" r:id="rId21"/>
    <p:sldId id="307" r:id="rId22"/>
    <p:sldId id="308" r:id="rId23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2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068"/>
    <a:srgbClr val="003268"/>
    <a:srgbClr val="00336C"/>
    <a:srgbClr val="003A7A"/>
    <a:srgbClr val="001168"/>
    <a:srgbClr val="001370"/>
    <a:srgbClr val="00317A"/>
    <a:srgbClr val="FFFF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96" autoAdjust="0"/>
    <p:restoredTop sz="94660" autoAdjust="0"/>
  </p:normalViewPr>
  <p:slideViewPr>
    <p:cSldViewPr snapToGrid="0">
      <p:cViewPr varScale="1">
        <p:scale>
          <a:sx n="65" d="100"/>
          <a:sy n="65" d="100"/>
        </p:scale>
        <p:origin x="-91" y="-586"/>
      </p:cViewPr>
      <p:guideLst>
        <p:guide orient="horz" pos="2121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59" d="100"/>
          <a:sy n="59" d="100"/>
        </p:scale>
        <p:origin x="-1788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561DEC9F-7B31-4D5A-967B-ED80581AFE0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Cliquez pour modifier le style des sous-titres du masque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9144000" cy="866775"/>
          </a:xfrm>
          <a:prstGeom prst="rect">
            <a:avLst/>
          </a:prstGeom>
          <a:solidFill>
            <a:srgbClr val="0033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pic>
        <p:nvPicPr>
          <p:cNvPr id="1027" name="Image 9" descr="bannierehélico.jpg"/>
          <p:cNvPicPr>
            <a:picLocks noChangeAspect="1"/>
          </p:cNvPicPr>
          <p:nvPr userDrawn="1"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507288" y="0"/>
            <a:ext cx="1636712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Image 10" descr="banniereavion.jpg"/>
          <p:cNvPicPr>
            <a:picLocks noChangeAspect="1"/>
          </p:cNvPicPr>
          <p:nvPr userDrawn="1"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0" y="0"/>
            <a:ext cx="216535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ZoneTexte 12"/>
          <p:cNvSpPr txBox="1"/>
          <p:nvPr userDrawn="1"/>
        </p:nvSpPr>
        <p:spPr>
          <a:xfrm>
            <a:off x="-36513" y="-36513"/>
            <a:ext cx="2214563" cy="33972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1600" b="1" i="1" dirty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  <a:t>BTS Aéronautique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15"/>
          <p:cNvSpPr txBox="1">
            <a:spLocks noChangeArrowheads="1"/>
          </p:cNvSpPr>
          <p:nvPr/>
        </p:nvSpPr>
        <p:spPr bwMode="auto">
          <a:xfrm>
            <a:off x="2851150" y="192088"/>
            <a:ext cx="399019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i="1" dirty="0">
                <a:solidFill>
                  <a:srgbClr val="FFFF00"/>
                </a:solidFill>
              </a:rPr>
              <a:t>BTS aéronautique 2° année</a:t>
            </a:r>
          </a:p>
        </p:txBody>
      </p:sp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1046214" y="1783715"/>
            <a:ext cx="6724919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fr-FR" sz="5400" b="1" dirty="0" err="1">
                <a:solidFill>
                  <a:schemeClr val="accent6">
                    <a:lumMod val="75000"/>
                  </a:schemeClr>
                </a:solidFill>
              </a:rPr>
              <a:t>Chap</a:t>
            </a:r>
            <a:r>
              <a:rPr lang="fr-FR" sz="5400" b="1" dirty="0">
                <a:solidFill>
                  <a:schemeClr val="accent6">
                    <a:lumMod val="75000"/>
                  </a:schemeClr>
                </a:solidFill>
              </a:rPr>
              <a:t> 2:</a:t>
            </a:r>
          </a:p>
          <a:p>
            <a:pPr algn="ctr"/>
            <a:endParaRPr lang="fr-FR" sz="5400" b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fr-FR" sz="5400" b="1" dirty="0">
                <a:solidFill>
                  <a:schemeClr val="accent6">
                    <a:lumMod val="75000"/>
                  </a:schemeClr>
                </a:solidFill>
              </a:rPr>
              <a:t>Systèmes </a:t>
            </a:r>
          </a:p>
          <a:p>
            <a:pPr algn="ctr"/>
            <a:r>
              <a:rPr lang="fr-FR" sz="5400" b="1" dirty="0">
                <a:solidFill>
                  <a:schemeClr val="accent6">
                    <a:lumMod val="75000"/>
                  </a:schemeClr>
                </a:solidFill>
              </a:rPr>
              <a:t>triphasés équilibrés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86080" y="1493520"/>
            <a:ext cx="808736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Pourquoi utiliser du triphasé?</a:t>
            </a:r>
          </a:p>
          <a:p>
            <a:pPr>
              <a:buFont typeface="Arial" pitchFamily="34" charset="0"/>
              <a:buChar char="•"/>
            </a:pPr>
            <a:endParaRPr lang="fr-FR" dirty="0"/>
          </a:p>
          <a:p>
            <a:pPr>
              <a:buFont typeface="Arial" pitchFamily="34" charset="0"/>
              <a:buChar char="•"/>
            </a:pPr>
            <a:endParaRPr lang="fr-FR" dirty="0"/>
          </a:p>
          <a:p>
            <a:pPr>
              <a:buFont typeface="Arial" pitchFamily="34" charset="0"/>
              <a:buChar char="•"/>
            </a:pPr>
            <a:r>
              <a:rPr lang="fr-FR" dirty="0"/>
              <a:t>Moins de pertes lors du transport.</a:t>
            </a:r>
          </a:p>
          <a:p>
            <a:pPr>
              <a:buFont typeface="Arial" pitchFamily="34" charset="0"/>
              <a:buChar char="•"/>
            </a:pPr>
            <a:endParaRPr lang="fr-FR" dirty="0"/>
          </a:p>
          <a:p>
            <a:pPr>
              <a:buFont typeface="Arial" pitchFamily="34" charset="0"/>
              <a:buChar char="•"/>
            </a:pPr>
            <a:r>
              <a:rPr lang="fr-FR" dirty="0"/>
              <a:t>50 % de puissance en plus pour la même masse de cuivre.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33680" y="1168400"/>
            <a:ext cx="79654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u="sng" dirty="0">
                <a:solidFill>
                  <a:srgbClr val="003268"/>
                </a:solidFill>
              </a:rPr>
              <a:t>I. Tensions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843280" y="2407920"/>
            <a:ext cx="77216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On note V</a:t>
            </a:r>
            <a:r>
              <a:rPr lang="fr-FR" baseline="-25000" dirty="0"/>
              <a:t>1</a:t>
            </a:r>
            <a:r>
              <a:rPr lang="fr-FR" dirty="0"/>
              <a:t> , V</a:t>
            </a:r>
            <a:r>
              <a:rPr lang="fr-FR" baseline="-25000" dirty="0"/>
              <a:t>2</a:t>
            </a:r>
            <a:r>
              <a:rPr lang="fr-FR" dirty="0"/>
              <a:t>, V</a:t>
            </a:r>
            <a:r>
              <a:rPr lang="fr-FR" baseline="-25000" dirty="0"/>
              <a:t>3</a:t>
            </a:r>
            <a:r>
              <a:rPr lang="fr-FR" dirty="0"/>
              <a:t> les tensions simples : entre le neutre et une phase</a:t>
            </a:r>
          </a:p>
          <a:p>
            <a:endParaRPr lang="fr-FR" dirty="0"/>
          </a:p>
          <a:p>
            <a:r>
              <a:rPr lang="fr-FR" dirty="0"/>
              <a:t>Ph 1</a:t>
            </a:r>
          </a:p>
          <a:p>
            <a:r>
              <a:rPr lang="fr-FR" dirty="0"/>
              <a:t>Ph 2	    </a:t>
            </a:r>
            <a:r>
              <a:rPr lang="fr-FR" dirty="0">
                <a:solidFill>
                  <a:srgbClr val="00B050"/>
                </a:solidFill>
              </a:rPr>
              <a:t>V</a:t>
            </a:r>
            <a:r>
              <a:rPr lang="fr-FR" baseline="-25000" dirty="0">
                <a:solidFill>
                  <a:srgbClr val="00B050"/>
                </a:solidFill>
              </a:rPr>
              <a:t>1</a:t>
            </a:r>
          </a:p>
          <a:p>
            <a:r>
              <a:rPr lang="fr-FR" dirty="0"/>
              <a:t>Ph 3		</a:t>
            </a:r>
            <a:r>
              <a:rPr lang="fr-FR" dirty="0">
                <a:solidFill>
                  <a:srgbClr val="00B050"/>
                </a:solidFill>
              </a:rPr>
              <a:t>V</a:t>
            </a:r>
            <a:r>
              <a:rPr lang="fr-FR" baseline="-25000" dirty="0">
                <a:solidFill>
                  <a:srgbClr val="00B050"/>
                </a:solidFill>
              </a:rPr>
              <a:t>2</a:t>
            </a:r>
          </a:p>
          <a:p>
            <a:r>
              <a:rPr lang="fr-FR" dirty="0"/>
              <a:t>N		       </a:t>
            </a:r>
            <a:r>
              <a:rPr lang="fr-FR" dirty="0">
                <a:solidFill>
                  <a:srgbClr val="00B050"/>
                </a:solidFill>
              </a:rPr>
              <a:t>V</a:t>
            </a:r>
            <a:r>
              <a:rPr lang="fr-FR" baseline="-25000" dirty="0">
                <a:solidFill>
                  <a:srgbClr val="00B050"/>
                </a:solidFill>
              </a:rPr>
              <a:t>3</a:t>
            </a:r>
          </a:p>
          <a:p>
            <a:endParaRPr lang="fr-FR" dirty="0"/>
          </a:p>
        </p:txBody>
      </p:sp>
      <p:cxnSp>
        <p:nvCxnSpPr>
          <p:cNvPr id="1026" name="AutoShape 2"/>
          <p:cNvCxnSpPr>
            <a:cxnSpLocks noChangeShapeType="1"/>
          </p:cNvCxnSpPr>
          <p:nvPr/>
        </p:nvCxnSpPr>
        <p:spPr bwMode="auto">
          <a:xfrm flipV="1">
            <a:off x="1874520" y="3901440"/>
            <a:ext cx="1630680" cy="31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027" name="AutoShape 3"/>
          <p:cNvCxnSpPr>
            <a:cxnSpLocks noChangeShapeType="1"/>
          </p:cNvCxnSpPr>
          <p:nvPr/>
        </p:nvCxnSpPr>
        <p:spPr bwMode="auto">
          <a:xfrm>
            <a:off x="1894840" y="4310380"/>
            <a:ext cx="160972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028" name="AutoShape 4"/>
          <p:cNvCxnSpPr>
            <a:cxnSpLocks noChangeShapeType="1"/>
          </p:cNvCxnSpPr>
          <p:nvPr/>
        </p:nvCxnSpPr>
        <p:spPr bwMode="auto">
          <a:xfrm>
            <a:off x="1913573" y="5090160"/>
            <a:ext cx="160972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029" name="AutoShape 5"/>
          <p:cNvCxnSpPr>
            <a:cxnSpLocks noChangeShapeType="1"/>
          </p:cNvCxnSpPr>
          <p:nvPr/>
        </p:nvCxnSpPr>
        <p:spPr bwMode="auto">
          <a:xfrm>
            <a:off x="1894840" y="4687570"/>
            <a:ext cx="160972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030" name="AutoShape 6"/>
          <p:cNvCxnSpPr>
            <a:cxnSpLocks noChangeShapeType="1"/>
          </p:cNvCxnSpPr>
          <p:nvPr/>
        </p:nvCxnSpPr>
        <p:spPr bwMode="auto">
          <a:xfrm flipV="1">
            <a:off x="3228975" y="4707890"/>
            <a:ext cx="9525" cy="361950"/>
          </a:xfrm>
          <a:prstGeom prst="straightConnector1">
            <a:avLst/>
          </a:prstGeom>
          <a:noFill/>
          <a:ln w="15875">
            <a:solidFill>
              <a:srgbClr val="00B050"/>
            </a:solidFill>
            <a:round/>
            <a:headEnd/>
            <a:tailEnd type="triangle" w="med" len="med"/>
          </a:ln>
        </p:spPr>
      </p:cxnSp>
      <p:cxnSp>
        <p:nvCxnSpPr>
          <p:cNvPr id="1031" name="AutoShape 7"/>
          <p:cNvCxnSpPr>
            <a:cxnSpLocks noChangeShapeType="1"/>
          </p:cNvCxnSpPr>
          <p:nvPr/>
        </p:nvCxnSpPr>
        <p:spPr bwMode="auto">
          <a:xfrm flipH="1" flipV="1">
            <a:off x="2672080" y="4307840"/>
            <a:ext cx="1905" cy="762000"/>
          </a:xfrm>
          <a:prstGeom prst="straightConnector1">
            <a:avLst/>
          </a:prstGeom>
          <a:noFill/>
          <a:ln w="15875">
            <a:solidFill>
              <a:srgbClr val="00B050"/>
            </a:solidFill>
            <a:round/>
            <a:headEnd/>
            <a:tailEnd type="triangle" w="med" len="med"/>
          </a:ln>
        </p:spPr>
      </p:cxnSp>
      <p:cxnSp>
        <p:nvCxnSpPr>
          <p:cNvPr id="1032" name="AutoShape 8"/>
          <p:cNvCxnSpPr>
            <a:cxnSpLocks noChangeShapeType="1"/>
          </p:cNvCxnSpPr>
          <p:nvPr/>
        </p:nvCxnSpPr>
        <p:spPr bwMode="auto">
          <a:xfrm flipH="1" flipV="1">
            <a:off x="2082800" y="3911600"/>
            <a:ext cx="635" cy="1168400"/>
          </a:xfrm>
          <a:prstGeom prst="straightConnector1">
            <a:avLst/>
          </a:prstGeom>
          <a:noFill/>
          <a:ln w="15875">
            <a:solidFill>
              <a:srgbClr val="00B050"/>
            </a:solidFill>
            <a:round/>
            <a:headEnd/>
            <a:tailEnd type="triangle" w="med" len="med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195" y="2714624"/>
            <a:ext cx="4229405" cy="2202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146" name="AutoShape 26"/>
          <p:cNvCxnSpPr>
            <a:cxnSpLocks noChangeShapeType="1"/>
          </p:cNvCxnSpPr>
          <p:nvPr/>
        </p:nvCxnSpPr>
        <p:spPr bwMode="auto">
          <a:xfrm>
            <a:off x="1905000" y="4269740"/>
            <a:ext cx="160972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5147" name="AutoShape 27"/>
          <p:cNvCxnSpPr>
            <a:cxnSpLocks noChangeShapeType="1"/>
          </p:cNvCxnSpPr>
          <p:nvPr/>
        </p:nvCxnSpPr>
        <p:spPr bwMode="auto">
          <a:xfrm>
            <a:off x="1905000" y="4655185"/>
            <a:ext cx="160972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5148" name="AutoShape 28"/>
          <p:cNvCxnSpPr>
            <a:cxnSpLocks noChangeShapeType="1"/>
          </p:cNvCxnSpPr>
          <p:nvPr/>
        </p:nvCxnSpPr>
        <p:spPr bwMode="auto">
          <a:xfrm>
            <a:off x="1862773" y="5363845"/>
            <a:ext cx="160972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5149" name="AutoShape 29"/>
          <p:cNvCxnSpPr>
            <a:cxnSpLocks noChangeShapeType="1"/>
          </p:cNvCxnSpPr>
          <p:nvPr/>
        </p:nvCxnSpPr>
        <p:spPr bwMode="auto">
          <a:xfrm>
            <a:off x="1894840" y="5012055"/>
            <a:ext cx="160972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5150" name="AutoShape 30"/>
          <p:cNvCxnSpPr>
            <a:cxnSpLocks noChangeShapeType="1"/>
          </p:cNvCxnSpPr>
          <p:nvPr/>
        </p:nvCxnSpPr>
        <p:spPr bwMode="auto">
          <a:xfrm flipH="1" flipV="1">
            <a:off x="2824480" y="4318000"/>
            <a:ext cx="1270" cy="286386"/>
          </a:xfrm>
          <a:prstGeom prst="straightConnector1">
            <a:avLst/>
          </a:prstGeom>
          <a:noFill/>
          <a:ln w="15875">
            <a:solidFill>
              <a:srgbClr val="00B050"/>
            </a:solidFill>
            <a:round/>
            <a:headEnd/>
            <a:tailEnd type="triangle" w="med" len="med"/>
          </a:ln>
        </p:spPr>
      </p:cxnSp>
      <p:cxnSp>
        <p:nvCxnSpPr>
          <p:cNvPr id="5151" name="AutoShape 31"/>
          <p:cNvCxnSpPr>
            <a:cxnSpLocks noChangeShapeType="1"/>
          </p:cNvCxnSpPr>
          <p:nvPr/>
        </p:nvCxnSpPr>
        <p:spPr bwMode="auto">
          <a:xfrm flipH="1" flipV="1">
            <a:off x="2814320" y="4673600"/>
            <a:ext cx="0" cy="304802"/>
          </a:xfrm>
          <a:prstGeom prst="straightConnector1">
            <a:avLst/>
          </a:prstGeom>
          <a:noFill/>
          <a:ln w="15875">
            <a:solidFill>
              <a:srgbClr val="00B050"/>
            </a:solidFill>
            <a:round/>
            <a:headEnd/>
            <a:tailEnd type="triangle" w="med" len="med"/>
          </a:ln>
        </p:spPr>
      </p:cxnSp>
      <p:cxnSp>
        <p:nvCxnSpPr>
          <p:cNvPr id="5152" name="AutoShape 32"/>
          <p:cNvCxnSpPr>
            <a:cxnSpLocks noChangeShapeType="1"/>
          </p:cNvCxnSpPr>
          <p:nvPr/>
        </p:nvCxnSpPr>
        <p:spPr bwMode="auto">
          <a:xfrm flipH="1">
            <a:off x="2144395" y="4391660"/>
            <a:ext cx="1588" cy="600075"/>
          </a:xfrm>
          <a:prstGeom prst="straightConnector1">
            <a:avLst/>
          </a:prstGeom>
          <a:noFill/>
          <a:ln w="15875">
            <a:solidFill>
              <a:srgbClr val="00B050"/>
            </a:solidFill>
            <a:round/>
            <a:headEnd/>
            <a:tailEnd type="triangle" w="med" len="med"/>
          </a:ln>
        </p:spPr>
      </p:cxnSp>
      <p:sp>
        <p:nvSpPr>
          <p:cNvPr id="34" name="ZoneTexte 33"/>
          <p:cNvSpPr txBox="1"/>
          <p:nvPr/>
        </p:nvSpPr>
        <p:spPr>
          <a:xfrm>
            <a:off x="1158240" y="2011680"/>
            <a:ext cx="725424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On note U</a:t>
            </a:r>
            <a:r>
              <a:rPr lang="fr-FR" baseline="-25000" dirty="0"/>
              <a:t>12</a:t>
            </a:r>
            <a:r>
              <a:rPr lang="fr-FR" dirty="0"/>
              <a:t> , U</a:t>
            </a:r>
            <a:r>
              <a:rPr lang="fr-FR" baseline="-25000" dirty="0"/>
              <a:t>23</a:t>
            </a:r>
            <a:r>
              <a:rPr lang="fr-FR" dirty="0"/>
              <a:t>, U</a:t>
            </a:r>
            <a:r>
              <a:rPr lang="fr-FR" baseline="-25000" dirty="0"/>
              <a:t>31</a:t>
            </a:r>
            <a:r>
              <a:rPr lang="fr-FR" dirty="0"/>
              <a:t> les tensions composées : entre deux phases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Ph 1</a:t>
            </a:r>
          </a:p>
          <a:p>
            <a:r>
              <a:rPr lang="fr-FR" dirty="0"/>
              <a:t>Ph 2    </a:t>
            </a:r>
            <a:r>
              <a:rPr lang="fr-FR" dirty="0">
                <a:solidFill>
                  <a:srgbClr val="00B050"/>
                </a:solidFill>
              </a:rPr>
              <a:t>U</a:t>
            </a:r>
            <a:r>
              <a:rPr lang="fr-FR" baseline="-25000" dirty="0">
                <a:solidFill>
                  <a:srgbClr val="00B050"/>
                </a:solidFill>
              </a:rPr>
              <a:t>31</a:t>
            </a:r>
            <a:r>
              <a:rPr lang="fr-FR" dirty="0">
                <a:solidFill>
                  <a:srgbClr val="00B050"/>
                </a:solidFill>
              </a:rPr>
              <a:t>	U</a:t>
            </a:r>
            <a:r>
              <a:rPr lang="fr-FR" baseline="-25000" dirty="0">
                <a:solidFill>
                  <a:srgbClr val="00B050"/>
                </a:solidFill>
              </a:rPr>
              <a:t>12</a:t>
            </a:r>
          </a:p>
          <a:p>
            <a:r>
              <a:rPr lang="fr-FR" dirty="0"/>
              <a:t>Ph 3		</a:t>
            </a:r>
            <a:r>
              <a:rPr lang="fr-FR" dirty="0">
                <a:solidFill>
                  <a:srgbClr val="00B050"/>
                </a:solidFill>
              </a:rPr>
              <a:t>U</a:t>
            </a:r>
            <a:r>
              <a:rPr lang="fr-FR" baseline="-25000" dirty="0">
                <a:solidFill>
                  <a:srgbClr val="00B050"/>
                </a:solidFill>
              </a:rPr>
              <a:t>23</a:t>
            </a:r>
          </a:p>
          <a:p>
            <a:r>
              <a:rPr lang="fr-FR" dirty="0"/>
              <a:t>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2647" y="1005841"/>
            <a:ext cx="5609273" cy="2873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82800" y="4287520"/>
            <a:ext cx="3478502" cy="11864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0" y="9223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883920" y="2540000"/>
            <a:ext cx="75488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Exemple : </a:t>
            </a:r>
          </a:p>
          <a:p>
            <a:endParaRPr lang="fr-FR" dirty="0"/>
          </a:p>
          <a:p>
            <a:r>
              <a:rPr lang="fr-FR" dirty="0"/>
              <a:t>EDF en triphasé, 50 Hz V = 230 V </a:t>
            </a:r>
          </a:p>
          <a:p>
            <a:r>
              <a:rPr lang="fr-FR" dirty="0"/>
              <a:t>Calculer U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33680" y="1168400"/>
            <a:ext cx="79654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u="sng" dirty="0">
                <a:solidFill>
                  <a:srgbClr val="003268"/>
                </a:solidFill>
              </a:rPr>
              <a:t>II. </a:t>
            </a:r>
            <a:r>
              <a:rPr lang="fr-FR" sz="3200" b="1" i="1" u="sng" dirty="0">
                <a:solidFill>
                  <a:srgbClr val="002068"/>
                </a:solidFill>
              </a:rPr>
              <a:t>Récepteurs triphasés équilibrés</a:t>
            </a:r>
            <a:endParaRPr lang="fr-FR" sz="3200" u="sng" dirty="0">
              <a:solidFill>
                <a:srgbClr val="002068"/>
              </a:solidFill>
            </a:endParaRPr>
          </a:p>
        </p:txBody>
      </p:sp>
      <p:cxnSp>
        <p:nvCxnSpPr>
          <p:cNvPr id="1026" name="AutoShape 2"/>
          <p:cNvCxnSpPr>
            <a:cxnSpLocks noChangeShapeType="1"/>
          </p:cNvCxnSpPr>
          <p:nvPr/>
        </p:nvCxnSpPr>
        <p:spPr bwMode="auto">
          <a:xfrm flipV="1">
            <a:off x="2077720" y="4114800"/>
            <a:ext cx="1630680" cy="31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027" name="AutoShape 3"/>
          <p:cNvCxnSpPr>
            <a:cxnSpLocks noChangeShapeType="1"/>
          </p:cNvCxnSpPr>
          <p:nvPr/>
        </p:nvCxnSpPr>
        <p:spPr bwMode="auto">
          <a:xfrm>
            <a:off x="2098040" y="4523740"/>
            <a:ext cx="160972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028" name="AutoShape 4"/>
          <p:cNvCxnSpPr>
            <a:cxnSpLocks noChangeShapeType="1"/>
          </p:cNvCxnSpPr>
          <p:nvPr/>
        </p:nvCxnSpPr>
        <p:spPr bwMode="auto">
          <a:xfrm>
            <a:off x="2116773" y="5303520"/>
            <a:ext cx="160972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029" name="AutoShape 5"/>
          <p:cNvCxnSpPr>
            <a:cxnSpLocks noChangeShapeType="1"/>
          </p:cNvCxnSpPr>
          <p:nvPr/>
        </p:nvCxnSpPr>
        <p:spPr bwMode="auto">
          <a:xfrm>
            <a:off x="2098040" y="4900930"/>
            <a:ext cx="160972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</p:cxnSp>
      <p:sp>
        <p:nvSpPr>
          <p:cNvPr id="11" name="Rectangle 10"/>
          <p:cNvSpPr/>
          <p:nvPr/>
        </p:nvSpPr>
        <p:spPr>
          <a:xfrm>
            <a:off x="436880" y="1905507"/>
            <a:ext cx="849376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i="1" dirty="0"/>
              <a:t>Les trois récepteurs sont identiques !!!</a:t>
            </a:r>
          </a:p>
          <a:p>
            <a:endParaRPr lang="fr-FR" i="1" dirty="0"/>
          </a:p>
          <a:p>
            <a:endParaRPr lang="fr-FR" i="1" dirty="0"/>
          </a:p>
          <a:p>
            <a:pPr>
              <a:buFont typeface="Arial" pitchFamily="34" charset="0"/>
              <a:buChar char="•"/>
            </a:pPr>
            <a:r>
              <a:rPr lang="fr-FR" i="1" dirty="0"/>
              <a:t>On note </a:t>
            </a:r>
            <a:r>
              <a:rPr lang="fr-FR" i="1" dirty="0">
                <a:solidFill>
                  <a:srgbClr val="FF0000"/>
                </a:solidFill>
              </a:rPr>
              <a:t>I les courants de ligne </a:t>
            </a:r>
          </a:p>
          <a:p>
            <a:r>
              <a:rPr lang="fr-FR" i="1" dirty="0"/>
              <a:t>qui arrivent dans les fils du réseau</a:t>
            </a:r>
          </a:p>
          <a:p>
            <a:pPr lvl="3"/>
            <a:r>
              <a:rPr lang="fr-FR" i="1" dirty="0">
                <a:solidFill>
                  <a:srgbClr val="FF0000"/>
                </a:solidFill>
              </a:rPr>
              <a:t>	I</a:t>
            </a:r>
            <a:r>
              <a:rPr lang="fr-FR" i="1" baseline="-25000" dirty="0">
                <a:solidFill>
                  <a:srgbClr val="FF0000"/>
                </a:solidFill>
              </a:rPr>
              <a:t>1				</a:t>
            </a:r>
            <a:r>
              <a:rPr lang="fr-FR" i="1" dirty="0">
                <a:solidFill>
                  <a:srgbClr val="FF0000"/>
                </a:solidFill>
              </a:rPr>
              <a:t>	J</a:t>
            </a:r>
            <a:r>
              <a:rPr lang="fr-FR" i="1" baseline="-25000" dirty="0">
                <a:solidFill>
                  <a:srgbClr val="FF0000"/>
                </a:solidFill>
              </a:rPr>
              <a:t>1</a:t>
            </a:r>
          </a:p>
          <a:p>
            <a:pPr marL="0" lvl="3"/>
            <a:r>
              <a:rPr lang="fr-FR" i="1" dirty="0">
                <a:solidFill>
                  <a:srgbClr val="FF0000"/>
                </a:solidFill>
              </a:rPr>
              <a:t>		I</a:t>
            </a:r>
            <a:r>
              <a:rPr lang="fr-FR" i="1" baseline="-25000" dirty="0">
                <a:solidFill>
                  <a:srgbClr val="FF0000"/>
                </a:solidFill>
              </a:rPr>
              <a:t>2					</a:t>
            </a:r>
            <a:r>
              <a:rPr lang="fr-FR" i="1" dirty="0">
                <a:solidFill>
                  <a:srgbClr val="FF0000"/>
                </a:solidFill>
              </a:rPr>
              <a:t>J</a:t>
            </a:r>
            <a:r>
              <a:rPr lang="fr-FR" i="1" baseline="-25000" dirty="0">
                <a:solidFill>
                  <a:srgbClr val="FF0000"/>
                </a:solidFill>
              </a:rPr>
              <a:t>2</a:t>
            </a:r>
          </a:p>
          <a:p>
            <a:pPr marL="0" lvl="3"/>
            <a:r>
              <a:rPr lang="fr-FR" i="1" dirty="0">
                <a:solidFill>
                  <a:srgbClr val="FF0000"/>
                </a:solidFill>
              </a:rPr>
              <a:t>		I</a:t>
            </a:r>
            <a:r>
              <a:rPr lang="fr-FR" i="1" baseline="-25000" dirty="0">
                <a:solidFill>
                  <a:srgbClr val="FF0000"/>
                </a:solidFill>
              </a:rPr>
              <a:t>3					</a:t>
            </a:r>
            <a:r>
              <a:rPr lang="fr-FR" i="1" dirty="0">
                <a:solidFill>
                  <a:srgbClr val="FF0000"/>
                </a:solidFill>
              </a:rPr>
              <a:t>J</a:t>
            </a:r>
            <a:r>
              <a:rPr lang="fr-FR" i="1" baseline="-25000" dirty="0">
                <a:solidFill>
                  <a:srgbClr val="FF0000"/>
                </a:solidFill>
              </a:rPr>
              <a:t>3</a:t>
            </a:r>
          </a:p>
          <a:p>
            <a:pPr>
              <a:buFont typeface="Arial" pitchFamily="34" charset="0"/>
              <a:buChar char="•"/>
            </a:pPr>
            <a:endParaRPr lang="fr-FR" i="1" dirty="0"/>
          </a:p>
          <a:p>
            <a:pPr>
              <a:buFont typeface="Arial" pitchFamily="34" charset="0"/>
              <a:buChar char="•"/>
            </a:pPr>
            <a:endParaRPr lang="fr-FR" i="1" dirty="0"/>
          </a:p>
          <a:p>
            <a:pPr lvl="8">
              <a:buFont typeface="Arial" pitchFamily="34" charset="0"/>
              <a:buChar char="•"/>
            </a:pPr>
            <a:r>
              <a:rPr lang="fr-FR" i="1" dirty="0"/>
              <a:t>On note </a:t>
            </a:r>
            <a:r>
              <a:rPr lang="fr-FR" i="1" dirty="0">
                <a:solidFill>
                  <a:srgbClr val="FF0000"/>
                </a:solidFill>
              </a:rPr>
              <a:t>J les courants par phase</a:t>
            </a:r>
            <a:r>
              <a:rPr lang="fr-FR" i="1" dirty="0"/>
              <a:t> qui traversent les récepteurs</a:t>
            </a:r>
          </a:p>
        </p:txBody>
      </p:sp>
      <p:cxnSp>
        <p:nvCxnSpPr>
          <p:cNvPr id="12" name="AutoShape 2"/>
          <p:cNvCxnSpPr>
            <a:cxnSpLocks noChangeShapeType="1"/>
          </p:cNvCxnSpPr>
          <p:nvPr/>
        </p:nvCxnSpPr>
        <p:spPr bwMode="auto">
          <a:xfrm flipV="1">
            <a:off x="5471160" y="4114800"/>
            <a:ext cx="1630680" cy="31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3" name="AutoShape 3"/>
          <p:cNvCxnSpPr>
            <a:cxnSpLocks noChangeShapeType="1"/>
          </p:cNvCxnSpPr>
          <p:nvPr/>
        </p:nvCxnSpPr>
        <p:spPr bwMode="auto">
          <a:xfrm>
            <a:off x="5491480" y="4523740"/>
            <a:ext cx="160972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4" name="AutoShape 4"/>
          <p:cNvCxnSpPr>
            <a:cxnSpLocks noChangeShapeType="1"/>
          </p:cNvCxnSpPr>
          <p:nvPr/>
        </p:nvCxnSpPr>
        <p:spPr bwMode="auto">
          <a:xfrm>
            <a:off x="5510213" y="5303520"/>
            <a:ext cx="160972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5" name="AutoShape 5"/>
          <p:cNvCxnSpPr>
            <a:cxnSpLocks noChangeShapeType="1"/>
          </p:cNvCxnSpPr>
          <p:nvPr/>
        </p:nvCxnSpPr>
        <p:spPr bwMode="auto">
          <a:xfrm>
            <a:off x="5491480" y="4900930"/>
            <a:ext cx="160972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20" name="Connecteur droit avec flèche 19"/>
          <p:cNvCxnSpPr/>
          <p:nvPr/>
        </p:nvCxnSpPr>
        <p:spPr>
          <a:xfrm>
            <a:off x="2834640" y="4104640"/>
            <a:ext cx="406400" cy="10160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/>
          <p:cNvCxnSpPr/>
          <p:nvPr/>
        </p:nvCxnSpPr>
        <p:spPr>
          <a:xfrm>
            <a:off x="6573520" y="4124960"/>
            <a:ext cx="406400" cy="10160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/>
          <p:cNvCxnSpPr/>
          <p:nvPr/>
        </p:nvCxnSpPr>
        <p:spPr>
          <a:xfrm>
            <a:off x="6593840" y="4511040"/>
            <a:ext cx="406400" cy="10160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/>
          <p:cNvCxnSpPr/>
          <p:nvPr/>
        </p:nvCxnSpPr>
        <p:spPr>
          <a:xfrm>
            <a:off x="6583680" y="4897120"/>
            <a:ext cx="406400" cy="10160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/>
          <p:cNvCxnSpPr/>
          <p:nvPr/>
        </p:nvCxnSpPr>
        <p:spPr>
          <a:xfrm>
            <a:off x="2915920" y="4521200"/>
            <a:ext cx="406400" cy="10160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/>
          <p:cNvCxnSpPr/>
          <p:nvPr/>
        </p:nvCxnSpPr>
        <p:spPr>
          <a:xfrm>
            <a:off x="2905760" y="4886960"/>
            <a:ext cx="406400" cy="10160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5801360" y="4023360"/>
            <a:ext cx="528320" cy="1727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/>
          <p:cNvSpPr/>
          <p:nvPr/>
        </p:nvSpPr>
        <p:spPr>
          <a:xfrm>
            <a:off x="5811520" y="4439920"/>
            <a:ext cx="528320" cy="1727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/>
          <p:cNvSpPr/>
          <p:nvPr/>
        </p:nvSpPr>
        <p:spPr>
          <a:xfrm>
            <a:off x="5831840" y="4805680"/>
            <a:ext cx="528320" cy="1727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06400" y="1452880"/>
            <a:ext cx="718312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1° cas: Couplage en étoile:</a:t>
            </a:r>
          </a:p>
          <a:p>
            <a:endParaRPr lang="fr-FR" dirty="0"/>
          </a:p>
          <a:p>
            <a:pPr lvl="3"/>
            <a:r>
              <a:rPr lang="fr-FR" i="1" dirty="0">
                <a:solidFill>
                  <a:srgbClr val="FF0000"/>
                </a:solidFill>
              </a:rPr>
              <a:t>I</a:t>
            </a:r>
            <a:r>
              <a:rPr lang="fr-FR" i="1" baseline="-25000" dirty="0">
                <a:solidFill>
                  <a:srgbClr val="FF0000"/>
                </a:solidFill>
              </a:rPr>
              <a:t>1				</a:t>
            </a:r>
            <a:r>
              <a:rPr lang="fr-FR" i="1" dirty="0">
                <a:solidFill>
                  <a:srgbClr val="FF0000"/>
                </a:solidFill>
              </a:rPr>
              <a:t>    J</a:t>
            </a:r>
            <a:r>
              <a:rPr lang="fr-FR" i="1" baseline="-25000" dirty="0">
                <a:solidFill>
                  <a:srgbClr val="FF0000"/>
                </a:solidFill>
              </a:rPr>
              <a:t>1</a:t>
            </a:r>
          </a:p>
          <a:p>
            <a:pPr marL="0" lvl="3"/>
            <a:r>
              <a:rPr lang="fr-FR" i="1" dirty="0">
                <a:solidFill>
                  <a:srgbClr val="FF0000"/>
                </a:solidFill>
              </a:rPr>
              <a:t>	     I</a:t>
            </a:r>
            <a:r>
              <a:rPr lang="fr-FR" i="1" baseline="-25000" dirty="0">
                <a:solidFill>
                  <a:srgbClr val="FF0000"/>
                </a:solidFill>
              </a:rPr>
              <a:t>2	</a:t>
            </a:r>
            <a:r>
              <a:rPr lang="fr-FR" dirty="0">
                <a:solidFill>
                  <a:srgbClr val="00B050"/>
                </a:solidFill>
              </a:rPr>
              <a:t> V1 </a:t>
            </a:r>
            <a:r>
              <a:rPr lang="fr-FR" i="1" baseline="-25000" dirty="0">
                <a:solidFill>
                  <a:srgbClr val="FF0000"/>
                </a:solidFill>
              </a:rPr>
              <a:t>			</a:t>
            </a:r>
            <a:r>
              <a:rPr lang="fr-FR" i="1" dirty="0">
                <a:solidFill>
                  <a:srgbClr val="FF0000"/>
                </a:solidFill>
              </a:rPr>
              <a:t>    J</a:t>
            </a:r>
            <a:r>
              <a:rPr lang="fr-FR" i="1" baseline="-25000" dirty="0">
                <a:solidFill>
                  <a:srgbClr val="FF0000"/>
                </a:solidFill>
              </a:rPr>
              <a:t>2</a:t>
            </a:r>
          </a:p>
          <a:p>
            <a:pPr marL="0" lvl="3"/>
            <a:r>
              <a:rPr lang="fr-FR" i="1" dirty="0">
                <a:solidFill>
                  <a:srgbClr val="FF0000"/>
                </a:solidFill>
              </a:rPr>
              <a:t>	     I</a:t>
            </a:r>
            <a:r>
              <a:rPr lang="fr-FR" i="1" baseline="-25000" dirty="0">
                <a:solidFill>
                  <a:srgbClr val="FF0000"/>
                </a:solidFill>
              </a:rPr>
              <a:t>3	</a:t>
            </a:r>
            <a:r>
              <a:rPr lang="fr-FR" dirty="0">
                <a:solidFill>
                  <a:srgbClr val="00B050"/>
                </a:solidFill>
              </a:rPr>
              <a:t>     V2 </a:t>
            </a:r>
            <a:r>
              <a:rPr lang="fr-FR" i="1" baseline="-25000" dirty="0">
                <a:solidFill>
                  <a:srgbClr val="FF0000"/>
                </a:solidFill>
              </a:rPr>
              <a:t>			</a:t>
            </a:r>
            <a:r>
              <a:rPr lang="fr-FR" i="1" dirty="0">
                <a:solidFill>
                  <a:srgbClr val="FF0000"/>
                </a:solidFill>
              </a:rPr>
              <a:t>     J</a:t>
            </a:r>
            <a:r>
              <a:rPr lang="fr-FR" i="1" baseline="-25000" dirty="0">
                <a:solidFill>
                  <a:srgbClr val="FF0000"/>
                </a:solidFill>
              </a:rPr>
              <a:t>3</a:t>
            </a:r>
          </a:p>
          <a:p>
            <a:r>
              <a:rPr lang="fr-FR" dirty="0"/>
              <a:t>	     </a:t>
            </a:r>
            <a:r>
              <a:rPr lang="fr-FR" i="1" dirty="0">
                <a:solidFill>
                  <a:srgbClr val="FF0000"/>
                </a:solidFill>
              </a:rPr>
              <a:t>In</a:t>
            </a:r>
            <a:r>
              <a:rPr lang="fr-FR" dirty="0"/>
              <a:t>		</a:t>
            </a:r>
            <a:r>
              <a:rPr lang="fr-FR" sz="2000" dirty="0">
                <a:solidFill>
                  <a:srgbClr val="00B050"/>
                </a:solidFill>
              </a:rPr>
              <a:t>V3</a:t>
            </a:r>
            <a:endParaRPr lang="fr-FR" dirty="0">
              <a:solidFill>
                <a:srgbClr val="00B050"/>
              </a:solidFill>
            </a:endParaRPr>
          </a:p>
          <a:p>
            <a:endParaRPr lang="fr-FR" dirty="0"/>
          </a:p>
          <a:p>
            <a:r>
              <a:rPr lang="fr-FR" dirty="0"/>
              <a:t>I</a:t>
            </a:r>
            <a:r>
              <a:rPr lang="fr-FR" baseline="-25000" dirty="0"/>
              <a:t>1</a:t>
            </a:r>
            <a:r>
              <a:rPr lang="fr-FR" dirty="0"/>
              <a:t> = J</a:t>
            </a:r>
            <a:r>
              <a:rPr lang="fr-FR" baseline="-25000" dirty="0"/>
              <a:t>1</a:t>
            </a:r>
            <a:r>
              <a:rPr lang="fr-FR" dirty="0"/>
              <a:t> ; I</a:t>
            </a:r>
            <a:r>
              <a:rPr lang="fr-FR" baseline="-25000" dirty="0"/>
              <a:t>2</a:t>
            </a:r>
            <a:r>
              <a:rPr lang="fr-FR" dirty="0"/>
              <a:t>=J</a:t>
            </a:r>
            <a:r>
              <a:rPr lang="fr-FR" baseline="-25000" dirty="0"/>
              <a:t>2</a:t>
            </a:r>
            <a:r>
              <a:rPr lang="fr-FR" dirty="0"/>
              <a:t> ; </a:t>
            </a:r>
            <a:r>
              <a:rPr lang="fr-FR"/>
              <a:t>I</a:t>
            </a:r>
            <a:r>
              <a:rPr lang="fr-FR" baseline="-25000"/>
              <a:t>3</a:t>
            </a:r>
            <a:r>
              <a:rPr lang="fr-FR"/>
              <a:t>=J</a:t>
            </a:r>
            <a:r>
              <a:rPr lang="fr-FR" baseline="-25000"/>
              <a:t>3 </a:t>
            </a:r>
            <a:endParaRPr lang="fr-FR" dirty="0">
              <a:solidFill>
                <a:srgbClr val="FF0000"/>
              </a:solidFill>
            </a:endParaRPr>
          </a:p>
          <a:p>
            <a:endParaRPr lang="fr-FR" dirty="0"/>
          </a:p>
          <a:p>
            <a:r>
              <a:rPr lang="fr-FR" dirty="0"/>
              <a:t>Remarque: </a:t>
            </a:r>
            <a:r>
              <a:rPr lang="nn-NO" i="1" dirty="0"/>
              <a:t>i </a:t>
            </a:r>
            <a:r>
              <a:rPr lang="nn-NO" i="1" baseline="-25000" dirty="0"/>
              <a:t>1</a:t>
            </a:r>
            <a:r>
              <a:rPr lang="nn-NO" i="1" dirty="0"/>
              <a:t> + i</a:t>
            </a:r>
            <a:r>
              <a:rPr lang="nn-NO" i="1" baseline="-25000" dirty="0"/>
              <a:t> 2 </a:t>
            </a:r>
            <a:r>
              <a:rPr lang="nn-NO" i="1" dirty="0"/>
              <a:t>+ i </a:t>
            </a:r>
            <a:r>
              <a:rPr lang="nn-NO" i="1" baseline="-25000" dirty="0"/>
              <a:t>3</a:t>
            </a:r>
            <a:r>
              <a:rPr lang="nn-NO" i="1" dirty="0"/>
              <a:t> = 0, donc i</a:t>
            </a:r>
            <a:r>
              <a:rPr lang="nn-NO" i="1" baseline="-25000" dirty="0"/>
              <a:t>n</a:t>
            </a:r>
            <a:r>
              <a:rPr lang="nn-NO" i="1" dirty="0"/>
              <a:t> = 0.</a:t>
            </a:r>
          </a:p>
          <a:p>
            <a:r>
              <a:rPr lang="fr-FR" i="1" dirty="0"/>
              <a:t>Le fil neutre n’est donc pas nécessaire.</a:t>
            </a:r>
            <a:endParaRPr lang="fr-FR" dirty="0"/>
          </a:p>
        </p:txBody>
      </p:sp>
      <p:cxnSp>
        <p:nvCxnSpPr>
          <p:cNvPr id="4" name="AutoShape 2"/>
          <p:cNvCxnSpPr>
            <a:cxnSpLocks noChangeShapeType="1"/>
          </p:cNvCxnSpPr>
          <p:nvPr/>
        </p:nvCxnSpPr>
        <p:spPr bwMode="auto">
          <a:xfrm flipV="1">
            <a:off x="2077720" y="2468880"/>
            <a:ext cx="1630680" cy="31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5" name="AutoShape 3"/>
          <p:cNvCxnSpPr>
            <a:cxnSpLocks noChangeShapeType="1"/>
          </p:cNvCxnSpPr>
          <p:nvPr/>
        </p:nvCxnSpPr>
        <p:spPr bwMode="auto">
          <a:xfrm>
            <a:off x="2098040" y="2877820"/>
            <a:ext cx="160972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6" name="AutoShape 4"/>
          <p:cNvCxnSpPr>
            <a:cxnSpLocks noChangeShapeType="1"/>
          </p:cNvCxnSpPr>
          <p:nvPr/>
        </p:nvCxnSpPr>
        <p:spPr bwMode="auto">
          <a:xfrm>
            <a:off x="2116773" y="3657600"/>
            <a:ext cx="160972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7" name="AutoShape 5"/>
          <p:cNvCxnSpPr>
            <a:cxnSpLocks noChangeShapeType="1"/>
          </p:cNvCxnSpPr>
          <p:nvPr/>
        </p:nvCxnSpPr>
        <p:spPr bwMode="auto">
          <a:xfrm>
            <a:off x="2098040" y="3255010"/>
            <a:ext cx="160972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8" name="AutoShape 2"/>
          <p:cNvCxnSpPr>
            <a:cxnSpLocks noChangeShapeType="1"/>
          </p:cNvCxnSpPr>
          <p:nvPr/>
        </p:nvCxnSpPr>
        <p:spPr bwMode="auto">
          <a:xfrm flipV="1">
            <a:off x="3713480" y="2468880"/>
            <a:ext cx="1630680" cy="31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9" name="AutoShape 3"/>
          <p:cNvCxnSpPr>
            <a:cxnSpLocks noChangeShapeType="1"/>
          </p:cNvCxnSpPr>
          <p:nvPr/>
        </p:nvCxnSpPr>
        <p:spPr bwMode="auto">
          <a:xfrm>
            <a:off x="3733800" y="2877820"/>
            <a:ext cx="160972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0" name="AutoShape 4"/>
          <p:cNvCxnSpPr>
            <a:cxnSpLocks noChangeShapeType="1"/>
          </p:cNvCxnSpPr>
          <p:nvPr/>
        </p:nvCxnSpPr>
        <p:spPr bwMode="auto">
          <a:xfrm>
            <a:off x="3752533" y="3657600"/>
            <a:ext cx="160972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1" name="AutoShape 5"/>
          <p:cNvCxnSpPr>
            <a:cxnSpLocks noChangeShapeType="1"/>
          </p:cNvCxnSpPr>
          <p:nvPr/>
        </p:nvCxnSpPr>
        <p:spPr bwMode="auto">
          <a:xfrm>
            <a:off x="3733800" y="3255010"/>
            <a:ext cx="160972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2" name="Connecteur droit avec flèche 11"/>
          <p:cNvCxnSpPr/>
          <p:nvPr/>
        </p:nvCxnSpPr>
        <p:spPr>
          <a:xfrm>
            <a:off x="2834640" y="2458720"/>
            <a:ext cx="406400" cy="10160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/>
          <p:nvPr/>
        </p:nvCxnSpPr>
        <p:spPr>
          <a:xfrm>
            <a:off x="4815840" y="2479040"/>
            <a:ext cx="406400" cy="10160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/>
          <p:cNvCxnSpPr/>
          <p:nvPr/>
        </p:nvCxnSpPr>
        <p:spPr>
          <a:xfrm>
            <a:off x="4836160" y="2865120"/>
            <a:ext cx="406400" cy="10160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/>
        </p:nvCxnSpPr>
        <p:spPr>
          <a:xfrm>
            <a:off x="4826000" y="3251200"/>
            <a:ext cx="406400" cy="10160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>
            <a:off x="2915920" y="2875280"/>
            <a:ext cx="406400" cy="10160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/>
          <p:nvPr/>
        </p:nvCxnSpPr>
        <p:spPr>
          <a:xfrm>
            <a:off x="2905760" y="3241040"/>
            <a:ext cx="406400" cy="10160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/>
          <p:cNvCxnSpPr/>
          <p:nvPr/>
        </p:nvCxnSpPr>
        <p:spPr>
          <a:xfrm flipV="1">
            <a:off x="5354320" y="2479040"/>
            <a:ext cx="0" cy="11785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3677920" y="2397760"/>
            <a:ext cx="528320" cy="1727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/>
          <p:cNvSpPr/>
          <p:nvPr/>
        </p:nvSpPr>
        <p:spPr>
          <a:xfrm>
            <a:off x="3698240" y="2783840"/>
            <a:ext cx="528320" cy="1727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/>
          <p:cNvSpPr/>
          <p:nvPr/>
        </p:nvSpPr>
        <p:spPr>
          <a:xfrm>
            <a:off x="3708400" y="3169920"/>
            <a:ext cx="528320" cy="1727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3" name="Connecteur droit avec flèche 22"/>
          <p:cNvCxnSpPr/>
          <p:nvPr/>
        </p:nvCxnSpPr>
        <p:spPr>
          <a:xfrm flipH="1">
            <a:off x="2113280" y="3657600"/>
            <a:ext cx="467360" cy="10160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AutoShape 8"/>
          <p:cNvCxnSpPr>
            <a:cxnSpLocks noChangeShapeType="1"/>
          </p:cNvCxnSpPr>
          <p:nvPr/>
        </p:nvCxnSpPr>
        <p:spPr bwMode="auto">
          <a:xfrm flipH="1" flipV="1">
            <a:off x="2306320" y="2468880"/>
            <a:ext cx="635" cy="1168400"/>
          </a:xfrm>
          <a:prstGeom prst="straightConnector1">
            <a:avLst/>
          </a:prstGeom>
          <a:noFill/>
          <a:ln w="15875">
            <a:solidFill>
              <a:srgbClr val="00B050"/>
            </a:solidFill>
            <a:round/>
            <a:headEnd/>
            <a:tailEnd type="triangle" w="med" len="med"/>
          </a:ln>
        </p:spPr>
      </p:cxnSp>
      <p:cxnSp>
        <p:nvCxnSpPr>
          <p:cNvPr id="29" name="AutoShape 8"/>
          <p:cNvCxnSpPr>
            <a:cxnSpLocks noChangeShapeType="1"/>
          </p:cNvCxnSpPr>
          <p:nvPr/>
        </p:nvCxnSpPr>
        <p:spPr bwMode="auto">
          <a:xfrm flipV="1">
            <a:off x="2672716" y="2915920"/>
            <a:ext cx="9524" cy="741680"/>
          </a:xfrm>
          <a:prstGeom prst="straightConnector1">
            <a:avLst/>
          </a:prstGeom>
          <a:noFill/>
          <a:ln w="15875">
            <a:solidFill>
              <a:srgbClr val="00B050"/>
            </a:solidFill>
            <a:round/>
            <a:headEnd/>
            <a:tailEnd type="triangle" w="med" len="med"/>
          </a:ln>
        </p:spPr>
      </p:cxnSp>
      <p:cxnSp>
        <p:nvCxnSpPr>
          <p:cNvPr id="30" name="AutoShape 8"/>
          <p:cNvCxnSpPr>
            <a:cxnSpLocks noChangeShapeType="1"/>
          </p:cNvCxnSpPr>
          <p:nvPr/>
        </p:nvCxnSpPr>
        <p:spPr bwMode="auto">
          <a:xfrm flipV="1">
            <a:off x="3140076" y="3261360"/>
            <a:ext cx="9524" cy="406400"/>
          </a:xfrm>
          <a:prstGeom prst="straightConnector1">
            <a:avLst/>
          </a:prstGeom>
          <a:noFill/>
          <a:ln w="15875">
            <a:solidFill>
              <a:srgbClr val="00B050"/>
            </a:solidFill>
            <a:round/>
            <a:headEnd/>
            <a:tailEnd type="triangle" w="med" len="med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xmlns="" id="{D8BDF0B1-FC34-49BC-A343-B7AAF367420C}"/>
              </a:ext>
            </a:extLst>
          </p:cNvPr>
          <p:cNvSpPr txBox="1"/>
          <p:nvPr/>
        </p:nvSpPr>
        <p:spPr>
          <a:xfrm>
            <a:off x="726141" y="1730188"/>
            <a:ext cx="667870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Relier U2,V2 et W2 au neutre</a:t>
            </a:r>
          </a:p>
          <a:p>
            <a:endParaRPr lang="fr-FR" dirty="0"/>
          </a:p>
          <a:p>
            <a:r>
              <a:rPr lang="fr-FR" dirty="0"/>
              <a:t>Relier U1 à la borne 1 du générateur</a:t>
            </a:r>
          </a:p>
          <a:p>
            <a:r>
              <a:rPr lang="fr-FR" dirty="0"/>
              <a:t>Relier V1 à la borne 2 du générateur</a:t>
            </a:r>
          </a:p>
          <a:p>
            <a:r>
              <a:rPr lang="fr-FR" dirty="0"/>
              <a:t>Relier w1 à la borne 3 du générateur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Sens inverse des aiguilles d’une montre</a:t>
            </a:r>
          </a:p>
        </p:txBody>
      </p:sp>
    </p:spTree>
    <p:extLst>
      <p:ext uri="{BB962C8B-B14F-4D97-AF65-F5344CB8AC3E}">
        <p14:creationId xmlns:p14="http://schemas.microsoft.com/office/powerpoint/2010/main" xmlns="" val="1455688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xmlns="" id="{D4703503-110F-437E-8802-B1B14A080AAD}"/>
              </a:ext>
            </a:extLst>
          </p:cNvPr>
          <p:cNvSpPr txBox="1"/>
          <p:nvPr/>
        </p:nvSpPr>
        <p:spPr>
          <a:xfrm>
            <a:off x="1425388" y="1864659"/>
            <a:ext cx="44554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Comment changer le sens de rotation ?</a:t>
            </a:r>
          </a:p>
        </p:txBody>
      </p:sp>
    </p:spTree>
    <p:extLst>
      <p:ext uri="{BB962C8B-B14F-4D97-AF65-F5344CB8AC3E}">
        <p14:creationId xmlns:p14="http://schemas.microsoft.com/office/powerpoint/2010/main" xmlns="" val="6180699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xmlns="" id="{7F2CBA01-A707-4397-BB5B-0A7FE873B4DC}"/>
              </a:ext>
            </a:extLst>
          </p:cNvPr>
          <p:cNvSpPr txBox="1"/>
          <p:nvPr/>
        </p:nvSpPr>
        <p:spPr>
          <a:xfrm>
            <a:off x="726141" y="1730188"/>
            <a:ext cx="667870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Relier U2,V2 et W2 au neutre</a:t>
            </a:r>
          </a:p>
          <a:p>
            <a:endParaRPr lang="fr-FR" dirty="0"/>
          </a:p>
          <a:p>
            <a:r>
              <a:rPr lang="fr-FR" dirty="0"/>
              <a:t>Relier U1 à la borne 1 du générateur</a:t>
            </a:r>
          </a:p>
          <a:p>
            <a:r>
              <a:rPr lang="fr-FR" dirty="0"/>
              <a:t>Relier V1 à la borne 3 du générateur</a:t>
            </a:r>
          </a:p>
          <a:p>
            <a:r>
              <a:rPr lang="fr-FR" dirty="0"/>
              <a:t>Relier w1 à la borne 2 du générateur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Sens inverse des aiguilles d’une montre</a:t>
            </a:r>
          </a:p>
        </p:txBody>
      </p:sp>
    </p:spTree>
    <p:extLst>
      <p:ext uri="{BB962C8B-B14F-4D97-AF65-F5344CB8AC3E}">
        <p14:creationId xmlns:p14="http://schemas.microsoft.com/office/powerpoint/2010/main" xmlns="" val="11777718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508000" y="1391821"/>
            <a:ext cx="6979920" cy="8217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La puissance dans chaque phase: </a:t>
            </a:r>
            <a:r>
              <a:rPr lang="fr-FR" dirty="0" err="1"/>
              <a:t>P</a:t>
            </a:r>
            <a:r>
              <a:rPr lang="fr-FR" baseline="-25000" dirty="0" err="1"/>
              <a:t>ph</a:t>
            </a:r>
            <a:r>
              <a:rPr lang="fr-FR" dirty="0"/>
              <a:t> = V.</a:t>
            </a:r>
            <a:r>
              <a:rPr lang="fr-FR" dirty="0" err="1"/>
              <a:t>I.cos</a:t>
            </a:r>
            <a:r>
              <a:rPr lang="el-GR" dirty="0"/>
              <a:t>φ</a:t>
            </a:r>
            <a:endParaRPr lang="fr-FR" dirty="0"/>
          </a:p>
          <a:p>
            <a:endParaRPr lang="fr-FR" dirty="0"/>
          </a:p>
          <a:p>
            <a:r>
              <a:rPr lang="fr-FR" dirty="0"/>
              <a:t>Au total P = 3 V.</a:t>
            </a:r>
            <a:r>
              <a:rPr lang="fr-FR" dirty="0" err="1"/>
              <a:t>I.cos</a:t>
            </a:r>
            <a:r>
              <a:rPr lang="el-GR" dirty="0"/>
              <a:t>φ</a:t>
            </a:r>
            <a:endParaRPr lang="fr-FR" dirty="0"/>
          </a:p>
          <a:p>
            <a:endParaRPr lang="fr-FR" dirty="0"/>
          </a:p>
          <a:p>
            <a:r>
              <a:rPr lang="fr-FR" dirty="0"/>
              <a:t>Comme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Donc finalement: 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 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30400" y="2743200"/>
            <a:ext cx="968375" cy="808038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12652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81200" y="3688080"/>
            <a:ext cx="2544763" cy="808038"/>
          </a:xfrm>
          <a:prstGeom prst="rect">
            <a:avLst/>
          </a:prstGeom>
          <a:noFill/>
        </p:spPr>
      </p:pic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12652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08960" y="5059680"/>
            <a:ext cx="2606675" cy="465138"/>
          </a:xfrm>
          <a:prstGeom prst="rect">
            <a:avLst/>
          </a:prstGeom>
          <a:noFill/>
        </p:spPr>
      </p:pic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9223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3360" y="1265138"/>
            <a:ext cx="718312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2° cas : Couplage en triangle</a:t>
            </a:r>
          </a:p>
          <a:p>
            <a:endParaRPr lang="fr-FR" dirty="0"/>
          </a:p>
          <a:p>
            <a:pPr lvl="3"/>
            <a:r>
              <a:rPr lang="fr-FR" i="1" dirty="0">
                <a:solidFill>
                  <a:srgbClr val="FF0000"/>
                </a:solidFill>
              </a:rPr>
              <a:t>I</a:t>
            </a:r>
            <a:r>
              <a:rPr lang="fr-FR" i="1" baseline="-25000" dirty="0">
                <a:solidFill>
                  <a:srgbClr val="FF0000"/>
                </a:solidFill>
              </a:rPr>
              <a:t>1		</a:t>
            </a:r>
          </a:p>
          <a:p>
            <a:pPr lvl="3"/>
            <a:r>
              <a:rPr lang="fr-FR" i="1" baseline="-25000" dirty="0">
                <a:solidFill>
                  <a:srgbClr val="FF0000"/>
                </a:solidFill>
              </a:rPr>
              <a:t>	</a:t>
            </a:r>
            <a:r>
              <a:rPr lang="fr-FR" i="1" dirty="0">
                <a:solidFill>
                  <a:srgbClr val="00B050"/>
                </a:solidFill>
              </a:rPr>
              <a:t>U</a:t>
            </a:r>
            <a:r>
              <a:rPr lang="fr-FR" i="1" baseline="-25000" dirty="0">
                <a:solidFill>
                  <a:srgbClr val="00B050"/>
                </a:solidFill>
              </a:rPr>
              <a:t>12</a:t>
            </a:r>
            <a:r>
              <a:rPr lang="fr-FR" i="1" baseline="-25000" dirty="0">
                <a:solidFill>
                  <a:srgbClr val="FF0000"/>
                </a:solidFill>
              </a:rPr>
              <a:t>	</a:t>
            </a:r>
            <a:r>
              <a:rPr lang="fr-FR" i="1" dirty="0">
                <a:solidFill>
                  <a:srgbClr val="FF0000"/>
                </a:solidFill>
              </a:rPr>
              <a:t> J</a:t>
            </a:r>
            <a:r>
              <a:rPr lang="fr-FR" i="1" baseline="-25000" dirty="0">
                <a:solidFill>
                  <a:srgbClr val="FF0000"/>
                </a:solidFill>
              </a:rPr>
              <a:t>12</a:t>
            </a:r>
          </a:p>
          <a:p>
            <a:pPr marL="0" lvl="3"/>
            <a:r>
              <a:rPr lang="fr-FR" i="1" dirty="0">
                <a:solidFill>
                  <a:srgbClr val="FF0000"/>
                </a:solidFill>
              </a:rPr>
              <a:t>	     I</a:t>
            </a:r>
            <a:r>
              <a:rPr lang="fr-FR" i="1" baseline="-25000" dirty="0">
                <a:solidFill>
                  <a:srgbClr val="FF0000"/>
                </a:solidFill>
              </a:rPr>
              <a:t>2				</a:t>
            </a:r>
            <a:r>
              <a:rPr lang="fr-FR" i="1" dirty="0">
                <a:solidFill>
                  <a:srgbClr val="FF0000"/>
                </a:solidFill>
              </a:rPr>
              <a:t>      </a:t>
            </a:r>
            <a:r>
              <a:rPr lang="fr-FR" i="1" dirty="0">
                <a:solidFill>
                  <a:srgbClr val="00B050"/>
                </a:solidFill>
              </a:rPr>
              <a:t>U</a:t>
            </a:r>
            <a:r>
              <a:rPr lang="fr-FR" i="1" baseline="-25000" dirty="0">
                <a:solidFill>
                  <a:srgbClr val="00B050"/>
                </a:solidFill>
              </a:rPr>
              <a:t>31 </a:t>
            </a:r>
            <a:r>
              <a:rPr lang="fr-FR" i="1" baseline="-25000" dirty="0">
                <a:solidFill>
                  <a:srgbClr val="FF0000"/>
                </a:solidFill>
              </a:rPr>
              <a:t>	</a:t>
            </a:r>
          </a:p>
          <a:p>
            <a:pPr marL="0" lvl="3"/>
            <a:r>
              <a:rPr lang="fr-FR" i="1" baseline="-25000" dirty="0">
                <a:solidFill>
                  <a:srgbClr val="FF0000"/>
                </a:solidFill>
              </a:rPr>
              <a:t>		</a:t>
            </a:r>
            <a:r>
              <a:rPr lang="fr-FR" i="1" dirty="0">
                <a:solidFill>
                  <a:srgbClr val="00B050"/>
                </a:solidFill>
              </a:rPr>
              <a:t> U</a:t>
            </a:r>
            <a:r>
              <a:rPr lang="fr-FR" i="1" baseline="-25000" dirty="0">
                <a:solidFill>
                  <a:srgbClr val="00B050"/>
                </a:solidFill>
              </a:rPr>
              <a:t>23 </a:t>
            </a:r>
            <a:r>
              <a:rPr lang="fr-FR" i="1" baseline="-25000" dirty="0">
                <a:solidFill>
                  <a:srgbClr val="FF0000"/>
                </a:solidFill>
              </a:rPr>
              <a:t>	</a:t>
            </a:r>
            <a:r>
              <a:rPr lang="fr-FR" i="1" dirty="0">
                <a:solidFill>
                  <a:srgbClr val="FF0000"/>
                </a:solidFill>
              </a:rPr>
              <a:t> J</a:t>
            </a:r>
            <a:r>
              <a:rPr lang="fr-FR" i="1" baseline="-25000" dirty="0">
                <a:solidFill>
                  <a:srgbClr val="FF0000"/>
                </a:solidFill>
              </a:rPr>
              <a:t>23	</a:t>
            </a:r>
            <a:r>
              <a:rPr lang="fr-FR" i="1" dirty="0">
                <a:solidFill>
                  <a:srgbClr val="FF0000"/>
                </a:solidFill>
              </a:rPr>
              <a:t>         J</a:t>
            </a:r>
            <a:r>
              <a:rPr lang="fr-FR" i="1" baseline="-25000" dirty="0">
                <a:solidFill>
                  <a:srgbClr val="FF0000"/>
                </a:solidFill>
              </a:rPr>
              <a:t>31</a:t>
            </a:r>
          </a:p>
          <a:p>
            <a:pPr marL="0" lvl="3"/>
            <a:r>
              <a:rPr lang="fr-FR" i="1" dirty="0">
                <a:solidFill>
                  <a:srgbClr val="FF0000"/>
                </a:solidFill>
              </a:rPr>
              <a:t>	     I</a:t>
            </a:r>
            <a:r>
              <a:rPr lang="fr-FR" i="1" baseline="-25000" dirty="0">
                <a:solidFill>
                  <a:srgbClr val="FF0000"/>
                </a:solidFill>
              </a:rPr>
              <a:t>3	</a:t>
            </a:r>
            <a:r>
              <a:rPr lang="fr-FR" dirty="0">
                <a:solidFill>
                  <a:srgbClr val="00B050"/>
                </a:solidFill>
              </a:rPr>
              <a:t>    </a:t>
            </a:r>
            <a:r>
              <a:rPr lang="fr-FR" i="1" baseline="-25000" dirty="0">
                <a:solidFill>
                  <a:srgbClr val="FF0000"/>
                </a:solidFill>
              </a:rPr>
              <a:t>			</a:t>
            </a:r>
            <a:r>
              <a:rPr lang="fr-FR" i="1" dirty="0">
                <a:solidFill>
                  <a:srgbClr val="FF0000"/>
                </a:solidFill>
              </a:rPr>
              <a:t>     </a:t>
            </a:r>
            <a:endParaRPr lang="fr-FR" i="1" baseline="-25000" dirty="0">
              <a:solidFill>
                <a:srgbClr val="FF0000"/>
              </a:solidFill>
            </a:endParaRPr>
          </a:p>
          <a:p>
            <a:pPr marL="0" lvl="3"/>
            <a:endParaRPr lang="fr-FR" i="1" baseline="-25000" dirty="0">
              <a:solidFill>
                <a:srgbClr val="FF0000"/>
              </a:solidFill>
            </a:endParaRPr>
          </a:p>
          <a:p>
            <a:endParaRPr lang="fr-FR" dirty="0"/>
          </a:p>
        </p:txBody>
      </p:sp>
      <p:cxnSp>
        <p:nvCxnSpPr>
          <p:cNvPr id="13" name="Connecteur droit avec flèche 12"/>
          <p:cNvCxnSpPr/>
          <p:nvPr/>
        </p:nvCxnSpPr>
        <p:spPr>
          <a:xfrm flipH="1">
            <a:off x="4145280" y="2265680"/>
            <a:ext cx="365760" cy="193040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/>
          <p:cNvCxnSpPr/>
          <p:nvPr/>
        </p:nvCxnSpPr>
        <p:spPr>
          <a:xfrm>
            <a:off x="3200400" y="3058160"/>
            <a:ext cx="325120" cy="152400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oupe 32"/>
          <p:cNvGrpSpPr/>
          <p:nvPr/>
        </p:nvGrpSpPr>
        <p:grpSpPr>
          <a:xfrm>
            <a:off x="2026920" y="3779520"/>
            <a:ext cx="1071880" cy="10160"/>
            <a:chOff x="2026920" y="3789680"/>
            <a:chExt cx="1071880" cy="10160"/>
          </a:xfrm>
        </p:grpSpPr>
        <p:cxnSp>
          <p:nvCxnSpPr>
            <p:cNvPr id="7" name="AutoShape 5"/>
            <p:cNvCxnSpPr>
              <a:cxnSpLocks noChangeShapeType="1"/>
            </p:cNvCxnSpPr>
            <p:nvPr/>
          </p:nvCxnSpPr>
          <p:spPr bwMode="auto">
            <a:xfrm>
              <a:off x="2026920" y="3793490"/>
              <a:ext cx="1071880" cy="635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7" name="Connecteur droit avec flèche 16"/>
            <p:cNvCxnSpPr/>
            <p:nvPr/>
          </p:nvCxnSpPr>
          <p:spPr>
            <a:xfrm>
              <a:off x="2123440" y="3789680"/>
              <a:ext cx="406400" cy="10160"/>
            </a:xfrm>
            <a:prstGeom prst="straightConnector1">
              <a:avLst/>
            </a:prstGeom>
            <a:ln w="158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e 39"/>
          <p:cNvGrpSpPr/>
          <p:nvPr/>
        </p:nvGrpSpPr>
        <p:grpSpPr>
          <a:xfrm rot="1682777">
            <a:off x="3053082" y="3322321"/>
            <a:ext cx="1609725" cy="172720"/>
            <a:chOff x="3175000" y="3169920"/>
            <a:chExt cx="1609725" cy="172720"/>
          </a:xfrm>
        </p:grpSpPr>
        <p:cxnSp>
          <p:nvCxnSpPr>
            <p:cNvPr id="11" name="AutoShape 5"/>
            <p:cNvCxnSpPr>
              <a:cxnSpLocks noChangeShapeType="1"/>
            </p:cNvCxnSpPr>
            <p:nvPr/>
          </p:nvCxnSpPr>
          <p:spPr bwMode="auto">
            <a:xfrm>
              <a:off x="3175000" y="3244850"/>
              <a:ext cx="1609725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22" name="Rectangle 21"/>
            <p:cNvSpPr/>
            <p:nvPr/>
          </p:nvSpPr>
          <p:spPr>
            <a:xfrm>
              <a:off x="3708400" y="3169920"/>
              <a:ext cx="528320" cy="1727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28" name="AutoShape 8"/>
          <p:cNvCxnSpPr>
            <a:cxnSpLocks noChangeShapeType="1"/>
          </p:cNvCxnSpPr>
          <p:nvPr/>
        </p:nvCxnSpPr>
        <p:spPr bwMode="auto">
          <a:xfrm flipH="1" flipV="1">
            <a:off x="2854960" y="3037840"/>
            <a:ext cx="10796" cy="741680"/>
          </a:xfrm>
          <a:prstGeom prst="straightConnector1">
            <a:avLst/>
          </a:prstGeom>
          <a:noFill/>
          <a:ln w="15875">
            <a:solidFill>
              <a:srgbClr val="00B050"/>
            </a:solidFill>
            <a:round/>
            <a:headEnd/>
            <a:tailEnd type="triangle" w="med" len="med"/>
          </a:ln>
        </p:spPr>
      </p:cxn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0" y="9223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64000" y="4805680"/>
            <a:ext cx="1196975" cy="465138"/>
          </a:xfrm>
          <a:prstGeom prst="rect">
            <a:avLst/>
          </a:prstGeom>
          <a:noFill/>
        </p:spPr>
      </p:pic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0" y="9223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4" name="Groupe 33"/>
          <p:cNvGrpSpPr/>
          <p:nvPr/>
        </p:nvGrpSpPr>
        <p:grpSpPr>
          <a:xfrm>
            <a:off x="2047240" y="2214880"/>
            <a:ext cx="1071880" cy="10160"/>
            <a:chOff x="2026920" y="3789680"/>
            <a:chExt cx="1071880" cy="10160"/>
          </a:xfrm>
        </p:grpSpPr>
        <p:cxnSp>
          <p:nvCxnSpPr>
            <p:cNvPr id="35" name="AutoShape 5"/>
            <p:cNvCxnSpPr>
              <a:cxnSpLocks noChangeShapeType="1"/>
            </p:cNvCxnSpPr>
            <p:nvPr/>
          </p:nvCxnSpPr>
          <p:spPr bwMode="auto">
            <a:xfrm>
              <a:off x="2026920" y="3793490"/>
              <a:ext cx="1071880" cy="635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36" name="Connecteur droit avec flèche 35"/>
            <p:cNvCxnSpPr/>
            <p:nvPr/>
          </p:nvCxnSpPr>
          <p:spPr>
            <a:xfrm>
              <a:off x="2123440" y="3789680"/>
              <a:ext cx="406400" cy="10160"/>
            </a:xfrm>
            <a:prstGeom prst="straightConnector1">
              <a:avLst/>
            </a:prstGeom>
            <a:ln w="158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e 36"/>
          <p:cNvGrpSpPr/>
          <p:nvPr/>
        </p:nvGrpSpPr>
        <p:grpSpPr>
          <a:xfrm>
            <a:off x="2077720" y="2997200"/>
            <a:ext cx="1071880" cy="10160"/>
            <a:chOff x="2026920" y="3789680"/>
            <a:chExt cx="1071880" cy="10160"/>
          </a:xfrm>
        </p:grpSpPr>
        <p:cxnSp>
          <p:nvCxnSpPr>
            <p:cNvPr id="38" name="AutoShape 5"/>
            <p:cNvCxnSpPr>
              <a:cxnSpLocks noChangeShapeType="1"/>
            </p:cNvCxnSpPr>
            <p:nvPr/>
          </p:nvCxnSpPr>
          <p:spPr bwMode="auto">
            <a:xfrm>
              <a:off x="2026920" y="3793490"/>
              <a:ext cx="1071880" cy="635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39" name="Connecteur droit avec flèche 38"/>
            <p:cNvCxnSpPr/>
            <p:nvPr/>
          </p:nvCxnSpPr>
          <p:spPr>
            <a:xfrm>
              <a:off x="2123440" y="3789680"/>
              <a:ext cx="406400" cy="10160"/>
            </a:xfrm>
            <a:prstGeom prst="straightConnector1">
              <a:avLst/>
            </a:prstGeom>
            <a:ln w="158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e 40"/>
          <p:cNvGrpSpPr/>
          <p:nvPr/>
        </p:nvGrpSpPr>
        <p:grpSpPr>
          <a:xfrm rot="19879473" flipV="1">
            <a:off x="3053083" y="2519681"/>
            <a:ext cx="1609725" cy="172720"/>
            <a:chOff x="3175000" y="3169920"/>
            <a:chExt cx="1609725" cy="172720"/>
          </a:xfrm>
        </p:grpSpPr>
        <p:cxnSp>
          <p:nvCxnSpPr>
            <p:cNvPr id="42" name="AutoShape 5"/>
            <p:cNvCxnSpPr>
              <a:cxnSpLocks noChangeShapeType="1"/>
            </p:cNvCxnSpPr>
            <p:nvPr/>
          </p:nvCxnSpPr>
          <p:spPr bwMode="auto">
            <a:xfrm>
              <a:off x="3175000" y="3244850"/>
              <a:ext cx="1609725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43" name="Rectangle 42"/>
            <p:cNvSpPr/>
            <p:nvPr/>
          </p:nvSpPr>
          <p:spPr>
            <a:xfrm>
              <a:off x="3708400" y="3169920"/>
              <a:ext cx="528320" cy="1727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44" name="Groupe 43"/>
          <p:cNvGrpSpPr/>
          <p:nvPr/>
        </p:nvGrpSpPr>
        <p:grpSpPr>
          <a:xfrm rot="5400000">
            <a:off x="3771901" y="2885759"/>
            <a:ext cx="1571943" cy="235905"/>
            <a:chOff x="3175000" y="3169920"/>
            <a:chExt cx="1609725" cy="172720"/>
          </a:xfrm>
        </p:grpSpPr>
        <p:cxnSp>
          <p:nvCxnSpPr>
            <p:cNvPr id="45" name="AutoShape 5"/>
            <p:cNvCxnSpPr>
              <a:cxnSpLocks noChangeShapeType="1"/>
            </p:cNvCxnSpPr>
            <p:nvPr/>
          </p:nvCxnSpPr>
          <p:spPr bwMode="auto">
            <a:xfrm>
              <a:off x="3175000" y="3244850"/>
              <a:ext cx="1609725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46" name="Rectangle 45"/>
            <p:cNvSpPr/>
            <p:nvPr/>
          </p:nvSpPr>
          <p:spPr>
            <a:xfrm>
              <a:off x="3708400" y="3169920"/>
              <a:ext cx="528320" cy="1727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48" name="Connecteur droit 47"/>
          <p:cNvCxnSpPr/>
          <p:nvPr/>
        </p:nvCxnSpPr>
        <p:spPr>
          <a:xfrm flipH="1" flipV="1">
            <a:off x="2692400" y="2214880"/>
            <a:ext cx="1879600" cy="1016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/>
          <p:cNvCxnSpPr/>
          <p:nvPr/>
        </p:nvCxnSpPr>
        <p:spPr>
          <a:xfrm flipH="1" flipV="1">
            <a:off x="2702560" y="3779520"/>
            <a:ext cx="1879600" cy="1016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avec flèche 51"/>
          <p:cNvCxnSpPr/>
          <p:nvPr/>
        </p:nvCxnSpPr>
        <p:spPr>
          <a:xfrm flipV="1">
            <a:off x="4572000" y="3291840"/>
            <a:ext cx="0" cy="335280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AutoShape 8"/>
          <p:cNvCxnSpPr>
            <a:cxnSpLocks noChangeShapeType="1"/>
          </p:cNvCxnSpPr>
          <p:nvPr/>
        </p:nvCxnSpPr>
        <p:spPr bwMode="auto">
          <a:xfrm flipH="1" flipV="1">
            <a:off x="2844800" y="2225040"/>
            <a:ext cx="10796" cy="741680"/>
          </a:xfrm>
          <a:prstGeom prst="straightConnector1">
            <a:avLst/>
          </a:prstGeom>
          <a:noFill/>
          <a:ln w="15875">
            <a:solidFill>
              <a:srgbClr val="00B050"/>
            </a:solidFill>
            <a:round/>
            <a:headEnd/>
            <a:tailEnd type="triangle" w="med" len="med"/>
          </a:ln>
        </p:spPr>
      </p:cxnSp>
      <p:cxnSp>
        <p:nvCxnSpPr>
          <p:cNvPr id="57" name="AutoShape 8"/>
          <p:cNvCxnSpPr>
            <a:cxnSpLocks noChangeShapeType="1"/>
          </p:cNvCxnSpPr>
          <p:nvPr/>
        </p:nvCxnSpPr>
        <p:spPr bwMode="auto">
          <a:xfrm flipH="1">
            <a:off x="5283200" y="2296160"/>
            <a:ext cx="20956" cy="1503680"/>
          </a:xfrm>
          <a:prstGeom prst="straightConnector1">
            <a:avLst/>
          </a:prstGeom>
          <a:noFill/>
          <a:ln w="15875">
            <a:solidFill>
              <a:srgbClr val="00B050"/>
            </a:solidFill>
            <a:round/>
            <a:headEnd/>
            <a:tailEnd type="triangle" w="med" len="med"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xmlns="" id="{1ED6FA5B-14DC-4DC0-B4D7-97495C22077A}"/>
              </a:ext>
            </a:extLst>
          </p:cNvPr>
          <p:cNvSpPr txBox="1"/>
          <p:nvPr/>
        </p:nvSpPr>
        <p:spPr>
          <a:xfrm>
            <a:off x="726141" y="1730188"/>
            <a:ext cx="667870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Relier U1 à W2</a:t>
            </a:r>
          </a:p>
          <a:p>
            <a:r>
              <a:rPr lang="fr-FR" dirty="0"/>
              <a:t>Relier V1 à U2</a:t>
            </a:r>
          </a:p>
          <a:p>
            <a:r>
              <a:rPr lang="fr-FR" dirty="0"/>
              <a:t>W1 à V2</a:t>
            </a:r>
          </a:p>
          <a:p>
            <a:endParaRPr lang="fr-FR" dirty="0"/>
          </a:p>
          <a:p>
            <a:r>
              <a:rPr lang="fr-FR" dirty="0"/>
              <a:t>Puis connecter</a:t>
            </a:r>
          </a:p>
          <a:p>
            <a:endParaRPr lang="fr-FR" dirty="0"/>
          </a:p>
          <a:p>
            <a:r>
              <a:rPr lang="fr-FR" dirty="0"/>
              <a:t>U1 à la borne 1 du générateur</a:t>
            </a:r>
          </a:p>
          <a:p>
            <a:r>
              <a:rPr lang="fr-FR" dirty="0"/>
              <a:t>V1 à la borne 2 du générateur</a:t>
            </a:r>
          </a:p>
          <a:p>
            <a:r>
              <a:rPr lang="fr-FR" dirty="0"/>
              <a:t>W1 à la borne 3 du générateur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Sens inverse des aiguilles d’une montre</a:t>
            </a:r>
          </a:p>
        </p:txBody>
      </p:sp>
    </p:spTree>
    <p:extLst>
      <p:ext uri="{BB962C8B-B14F-4D97-AF65-F5344CB8AC3E}">
        <p14:creationId xmlns:p14="http://schemas.microsoft.com/office/powerpoint/2010/main" xmlns="" val="40633928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xmlns="" id="{8F35D707-8DA3-4BAE-B2B0-2A8F42AA9FA7}"/>
              </a:ext>
            </a:extLst>
          </p:cNvPr>
          <p:cNvSpPr txBox="1"/>
          <p:nvPr/>
        </p:nvSpPr>
        <p:spPr>
          <a:xfrm>
            <a:off x="770965" y="1595718"/>
            <a:ext cx="43927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Inverser le sens de rotation du moteur: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36706675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xmlns="" id="{872A6EAB-6B56-4683-8C85-EB2C80E1070C}"/>
              </a:ext>
            </a:extLst>
          </p:cNvPr>
          <p:cNvSpPr txBox="1"/>
          <p:nvPr/>
        </p:nvSpPr>
        <p:spPr>
          <a:xfrm>
            <a:off x="959224" y="1882588"/>
            <a:ext cx="643665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Echanger les bornes 2 et 3 du générateur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Sens horaire</a:t>
            </a:r>
          </a:p>
        </p:txBody>
      </p:sp>
    </p:spTree>
    <p:extLst>
      <p:ext uri="{BB962C8B-B14F-4D97-AF65-F5344CB8AC3E}">
        <p14:creationId xmlns:p14="http://schemas.microsoft.com/office/powerpoint/2010/main" xmlns="" val="36724315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xmlns="" id="{F841F898-2E96-4A62-98B3-AC3DDEC4CC4F}"/>
              </a:ext>
            </a:extLst>
          </p:cNvPr>
          <p:cNvSpPr txBox="1"/>
          <p:nvPr/>
        </p:nvSpPr>
        <p:spPr>
          <a:xfrm>
            <a:off x="1048871" y="1846729"/>
            <a:ext cx="769171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Mesurer la vitesse de rotation au stroboscope:</a:t>
            </a:r>
          </a:p>
          <a:p>
            <a:endParaRPr lang="fr-FR" dirty="0"/>
          </a:p>
          <a:p>
            <a:r>
              <a:rPr lang="fr-FR" dirty="0"/>
              <a:t>1300 </a:t>
            </a:r>
            <a:r>
              <a:rPr lang="fr-FR" dirty="0" err="1"/>
              <a:t>trs</a:t>
            </a:r>
            <a:r>
              <a:rPr lang="fr-FR" dirty="0"/>
              <a:t>/min pour une fréquence de 50 Hz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Quelle est le nombre de paires de pôle du moteur ?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12983504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xmlns="" id="{5EE5EE66-6C09-4C05-BA8A-2910C858A3C3}"/>
              </a:ext>
            </a:extLst>
          </p:cNvPr>
          <p:cNvSpPr txBox="1"/>
          <p:nvPr/>
        </p:nvSpPr>
        <p:spPr>
          <a:xfrm>
            <a:off x="1066800" y="2097742"/>
            <a:ext cx="7010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n = f / p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1300 / 60 = 50 / p</a:t>
            </a:r>
          </a:p>
          <a:p>
            <a:endParaRPr lang="fr-FR" dirty="0"/>
          </a:p>
          <a:p>
            <a:r>
              <a:rPr lang="fr-FR" dirty="0"/>
              <a:t>Donc p = 2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39560682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701040" y="1300480"/>
            <a:ext cx="730504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La puissance dans chaque phase: </a:t>
            </a:r>
            <a:r>
              <a:rPr lang="fr-FR" dirty="0" err="1"/>
              <a:t>P</a:t>
            </a:r>
            <a:r>
              <a:rPr lang="fr-FR" baseline="-25000" dirty="0" err="1"/>
              <a:t>ph</a:t>
            </a:r>
            <a:r>
              <a:rPr lang="fr-FR" dirty="0"/>
              <a:t> = U.J.cos</a:t>
            </a:r>
            <a:r>
              <a:rPr lang="el-GR" dirty="0"/>
              <a:t>φ</a:t>
            </a:r>
            <a:endParaRPr lang="fr-FR" dirty="0"/>
          </a:p>
          <a:p>
            <a:endParaRPr lang="fr-FR" dirty="0"/>
          </a:p>
          <a:p>
            <a:r>
              <a:rPr lang="fr-FR" dirty="0"/>
              <a:t>Au total P = 3 U.J.cos</a:t>
            </a:r>
            <a:r>
              <a:rPr lang="el-GR" dirty="0"/>
              <a:t>φ</a:t>
            </a:r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Comme 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Donc finalement </a:t>
            </a:r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35200" y="2956560"/>
            <a:ext cx="952500" cy="808038"/>
          </a:xfrm>
          <a:prstGeom prst="rect">
            <a:avLst/>
          </a:prstGeom>
          <a:noFill/>
        </p:spPr>
      </p:pic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0" y="12652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64080" y="3942080"/>
            <a:ext cx="2697163" cy="808038"/>
          </a:xfrm>
          <a:prstGeom prst="rect">
            <a:avLst/>
          </a:prstGeom>
          <a:noFill/>
        </p:spPr>
      </p:pic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0" y="12652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34080" y="5293360"/>
            <a:ext cx="2606675" cy="465138"/>
          </a:xfrm>
          <a:prstGeom prst="rect">
            <a:avLst/>
          </a:prstGeom>
          <a:noFill/>
        </p:spPr>
      </p:pic>
      <p:sp>
        <p:nvSpPr>
          <p:cNvPr id="5129" name="Rectangle 9"/>
          <p:cNvSpPr>
            <a:spLocks noChangeArrowheads="1"/>
          </p:cNvSpPr>
          <p:nvPr/>
        </p:nvSpPr>
        <p:spPr bwMode="auto">
          <a:xfrm>
            <a:off x="0" y="9223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568960" y="1778000"/>
            <a:ext cx="641096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Dans tous les cas on retrouve la puissance active (en W)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De même, la puissance réactive (en VAR)	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Et la puissance apparente (en VA)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 </a:t>
            </a:r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12080" y="2103120"/>
            <a:ext cx="2606675" cy="465138"/>
          </a:xfrm>
          <a:prstGeom prst="rect">
            <a:avLst/>
          </a:prstGeom>
          <a:noFill/>
        </p:spPr>
      </p:pic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0" y="9223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1120" y="3159760"/>
            <a:ext cx="2582863" cy="465138"/>
          </a:xfrm>
          <a:prstGeom prst="rect">
            <a:avLst/>
          </a:prstGeom>
          <a:noFill/>
        </p:spPr>
      </p:pic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0" y="9223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35600" y="4765040"/>
            <a:ext cx="1501775" cy="465138"/>
          </a:xfrm>
          <a:prstGeom prst="rect">
            <a:avLst/>
          </a:prstGeom>
          <a:noFill/>
        </p:spPr>
      </p:pic>
      <p:sp>
        <p:nvSpPr>
          <p:cNvPr id="4105" name="Rectangle 9"/>
          <p:cNvSpPr>
            <a:spLocks noChangeArrowheads="1"/>
          </p:cNvSpPr>
          <p:nvPr/>
        </p:nvSpPr>
        <p:spPr bwMode="auto">
          <a:xfrm>
            <a:off x="0" y="9223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Modèle par défaut">
  <a:themeElements>
    <a:clrScheme name="Modèle par défaut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dèle par défau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2260</TotalTime>
  <Words>323</Words>
  <Application>Microsoft Office PowerPoint</Application>
  <PresentationFormat>Affichage à l'écran (4:3)</PresentationFormat>
  <Paragraphs>159</Paragraphs>
  <Slides>22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3" baseType="lpstr">
      <vt:lpstr>Modèle par défaut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</vt:vector>
  </TitlesOfParts>
  <Company>Education Naionale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NEC Computers International</dc:creator>
  <cp:lastModifiedBy>physalp</cp:lastModifiedBy>
  <cp:revision>209</cp:revision>
  <dcterms:created xsi:type="dcterms:W3CDTF">2004-03-26T10:19:40Z</dcterms:created>
  <dcterms:modified xsi:type="dcterms:W3CDTF">2021-10-06T16:48:02Z</dcterms:modified>
</cp:coreProperties>
</file>