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96" r:id="rId4"/>
    <p:sldId id="284" r:id="rId5"/>
    <p:sldId id="285" r:id="rId6"/>
    <p:sldId id="336" r:id="rId7"/>
    <p:sldId id="259" r:id="rId8"/>
    <p:sldId id="266" r:id="rId9"/>
    <p:sldId id="267" r:id="rId10"/>
    <p:sldId id="268" r:id="rId11"/>
    <p:sldId id="269" r:id="rId12"/>
    <p:sldId id="270" r:id="rId13"/>
    <p:sldId id="271" r:id="rId14"/>
    <p:sldId id="276" r:id="rId15"/>
    <p:sldId id="277" r:id="rId16"/>
    <p:sldId id="338" r:id="rId17"/>
    <p:sldId id="286" r:id="rId18"/>
    <p:sldId id="287" r:id="rId19"/>
    <p:sldId id="288" r:id="rId20"/>
    <p:sldId id="339" r:id="rId21"/>
    <p:sldId id="340" r:id="rId22"/>
    <p:sldId id="289" r:id="rId23"/>
    <p:sldId id="290" r:id="rId24"/>
    <p:sldId id="341" r:id="rId25"/>
    <p:sldId id="291" r:id="rId26"/>
    <p:sldId id="292" r:id="rId27"/>
    <p:sldId id="293" r:id="rId28"/>
    <p:sldId id="342" r:id="rId29"/>
    <p:sldId id="297" r:id="rId30"/>
    <p:sldId id="343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44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261" r:id="rId71"/>
  </p:sldIdLst>
  <p:sldSz cx="14257338" cy="10693400"/>
  <p:notesSz cx="7556500" cy="10693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930" y="48"/>
      </p:cViewPr>
      <p:guideLst>
        <p:guide orient="horz" pos="2880"/>
        <p:guide pos="40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9301" y="3314954"/>
            <a:ext cx="121187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8601" y="5988304"/>
            <a:ext cx="99801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2868" y="2459482"/>
            <a:ext cx="62019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42529" y="2459482"/>
            <a:ext cx="62019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38633" y="868168"/>
            <a:ext cx="398007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73980" y="1672839"/>
            <a:ext cx="109093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73980" y="10085944"/>
            <a:ext cx="30515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spcBef>
                <a:spcPts val="5"/>
              </a:spcBef>
            </a:pPr>
            <a:r>
              <a:rPr lang="fr-FR"/>
              <a:t>IUT de Nice - Cours</a:t>
            </a:r>
            <a:r>
              <a:rPr lang="fr-FR" spc="-100"/>
              <a:t> </a:t>
            </a:r>
            <a:r>
              <a:rPr lang="fr-FR"/>
              <a:t>SGBD1</a:t>
            </a:r>
            <a:endParaRPr lang="fr-FR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2868" y="9944862"/>
            <a:ext cx="32791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21778" y="10085944"/>
            <a:ext cx="49721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spcBef>
                <a:spcPts val="5"/>
              </a:spcBef>
            </a:pPr>
            <a:fld id="{81D60167-4931-47E6-BA6A-407CBD079E47}" type="slidenum">
              <a:rPr lang="fr-FR" smtClean="0"/>
              <a:pPr marL="25400">
                <a:spcBef>
                  <a:spcPts val="5"/>
                </a:spcBef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0042303" y="9090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9956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3" y="0"/>
                </a:lnTo>
                <a:lnTo>
                  <a:pt x="9143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1448" y="1556767"/>
            <a:ext cx="9525" cy="18415"/>
          </a:xfrm>
          <a:custGeom>
            <a:avLst/>
            <a:gdLst/>
            <a:ahLst/>
            <a:cxnLst/>
            <a:rect l="l" t="t" r="r" b="b"/>
            <a:pathLst>
              <a:path w="9525" h="18415">
                <a:moveTo>
                  <a:pt x="0" y="0"/>
                </a:moveTo>
                <a:lnTo>
                  <a:pt x="9144" y="0"/>
                </a:lnTo>
                <a:lnTo>
                  <a:pt x="9144" y="18288"/>
                </a:lnTo>
                <a:lnTo>
                  <a:pt x="0" y="1828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42303" y="15659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5" h="9525">
                <a:moveTo>
                  <a:pt x="0" y="0"/>
                </a:moveTo>
                <a:lnTo>
                  <a:pt x="18288" y="0"/>
                </a:lnTo>
                <a:lnTo>
                  <a:pt x="18288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42303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42303" y="1556767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9144" y="0"/>
                </a:lnTo>
                <a:lnTo>
                  <a:pt x="9144" y="9144"/>
                </a:lnTo>
                <a:lnTo>
                  <a:pt x="0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94469" y="1841500"/>
            <a:ext cx="12715875" cy="335925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r>
              <a:rPr lang="fr-FR" sz="7200" b="1" i="1" dirty="0" err="1">
                <a:solidFill>
                  <a:srgbClr val="0070C0"/>
                </a:solidFill>
              </a:rPr>
              <a:t>Chap</a:t>
            </a:r>
            <a:r>
              <a:rPr lang="fr-FR" sz="7200" b="1" i="1" dirty="0">
                <a:solidFill>
                  <a:srgbClr val="0070C0"/>
                </a:solidFill>
              </a:rPr>
              <a:t> IV :</a:t>
            </a:r>
          </a:p>
          <a:p>
            <a:endParaRPr lang="fr-FR" sz="7200" dirty="0">
              <a:solidFill>
                <a:srgbClr val="0070C0"/>
              </a:solidFill>
            </a:endParaRPr>
          </a:p>
          <a:p>
            <a:r>
              <a:rPr lang="fr-FR" sz="7200" b="1" i="1" dirty="0">
                <a:solidFill>
                  <a:srgbClr val="0070C0"/>
                </a:solidFill>
              </a:rPr>
              <a:t>Théorie des graphes</a:t>
            </a:r>
            <a:endParaRPr sz="7200" dirty="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A683C5-2D12-4BBE-BD69-D2CE69CE9C62}"/>
              </a:ext>
            </a:extLst>
          </p:cNvPr>
          <p:cNvSpPr/>
          <p:nvPr/>
        </p:nvSpPr>
        <p:spPr>
          <a:xfrm>
            <a:off x="499269" y="850900"/>
            <a:ext cx="132587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u="sng" dirty="0">
                <a:solidFill>
                  <a:srgbClr val="00B0F0"/>
                </a:solidFill>
              </a:rPr>
              <a:t>I. Exemples d’applications</a:t>
            </a:r>
          </a:p>
          <a:p>
            <a:endParaRPr lang="fr-FR" sz="4400" b="1" u="sng" dirty="0">
              <a:solidFill>
                <a:srgbClr val="00B0F0"/>
              </a:solidFill>
            </a:endParaRPr>
          </a:p>
          <a:p>
            <a:r>
              <a:rPr lang="fr-FR" sz="4400" b="1" u="sng" dirty="0">
                <a:solidFill>
                  <a:srgbClr val="00B0F0"/>
                </a:solidFill>
              </a:rPr>
              <a:t>I.1 Le problème des ponts de Königsberg </a:t>
            </a:r>
          </a:p>
          <a:p>
            <a:r>
              <a:rPr lang="fr-FR" sz="3600" dirty="0"/>
              <a:t> </a:t>
            </a:r>
          </a:p>
          <a:p>
            <a:r>
              <a:rPr lang="fr-FR" sz="3200" dirty="0"/>
              <a:t>La ville de Königsberg en 1736 était une ville de Prusse orientale traversée </a:t>
            </a:r>
          </a:p>
          <a:p>
            <a:r>
              <a:rPr lang="fr-FR" sz="3200" dirty="0"/>
              <a:t>par un fleuve sur lequel il y avait une île et qui se divisait en deux branches.  La </a:t>
            </a:r>
          </a:p>
          <a:p>
            <a:r>
              <a:rPr lang="fr-FR" sz="3200" dirty="0"/>
              <a:t>ville était ainsi divisée en quatre régions reliées entre elles par 7 ponts. </a:t>
            </a:r>
          </a:p>
          <a:p>
            <a:r>
              <a:rPr lang="fr-FR" sz="3200" dirty="0"/>
              <a:t> Le problème que se posaient les habitants de Königsberg était « Est-il possible de prendre une marche dans la ville qui nous fasse passer par chaque pont exactement une fois chacun? ».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6A7F44-B265-4205-A189-6D088A6AB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015" y="6009558"/>
            <a:ext cx="5904053" cy="465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4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8CC3BA-7059-4F43-B7D8-A4654035C48B}"/>
              </a:ext>
            </a:extLst>
          </p:cNvPr>
          <p:cNvSpPr/>
          <p:nvPr/>
        </p:nvSpPr>
        <p:spPr>
          <a:xfrm>
            <a:off x="880269" y="2451100"/>
            <a:ext cx="127253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/>
              <a:t>L’article d’Euler est considéré par plusieurs comme l’article fondateur de la théorie des graphes. </a:t>
            </a:r>
          </a:p>
          <a:p>
            <a:endParaRPr lang="fr-FR" sz="3600" dirty="0"/>
          </a:p>
          <a:p>
            <a:r>
              <a:rPr lang="fr-FR" sz="3600" dirty="0"/>
              <a:t>Un graphe est un ensemble de sommets reliés par des lignes </a:t>
            </a:r>
          </a:p>
          <a:p>
            <a:r>
              <a:rPr lang="fr-FR" sz="3600" dirty="0"/>
              <a:t>qu’on appelle arcs.  </a:t>
            </a:r>
          </a:p>
          <a:p>
            <a:endParaRPr lang="fr-FR" sz="3600" dirty="0"/>
          </a:p>
          <a:p>
            <a:r>
              <a:rPr lang="fr-FR" sz="3600" dirty="0"/>
              <a:t>On peut tracer un graphe qui est équivalent au schéma d’Euler, </a:t>
            </a:r>
          </a:p>
          <a:p>
            <a:r>
              <a:rPr lang="fr-FR" sz="3600" dirty="0"/>
              <a:t>il aura quatre sommets (représentant les régions) et sept lignes (représentant les ponts). </a:t>
            </a:r>
          </a:p>
        </p:txBody>
      </p:sp>
    </p:spTree>
    <p:extLst>
      <p:ext uri="{BB962C8B-B14F-4D97-AF65-F5344CB8AC3E}">
        <p14:creationId xmlns:p14="http://schemas.microsoft.com/office/powerpoint/2010/main" val="1073477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631148"/>
          </a:xfrm>
          <a:prstGeom prst="rect">
            <a:avLst/>
          </a:prstGeom>
        </p:spPr>
        <p:txBody>
          <a:bodyPr vert="horz" wrap="square" lIns="0" tIns="259284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109" dirty="0"/>
              <a:t>Retour</a:t>
            </a:r>
            <a:r>
              <a:rPr spc="-242" dirty="0"/>
              <a:t> </a:t>
            </a:r>
            <a:r>
              <a:rPr dirty="0"/>
              <a:t>à</a:t>
            </a:r>
            <a:r>
              <a:rPr spc="-210" dirty="0"/>
              <a:t> </a:t>
            </a:r>
            <a:r>
              <a:rPr spc="-86" dirty="0"/>
              <a:t>Konigsberg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3851" y="2877805"/>
            <a:ext cx="11020920" cy="684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83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744521"/>
          </a:xfrm>
          <a:prstGeom prst="rect">
            <a:avLst/>
          </a:prstGeom>
        </p:spPr>
        <p:txBody>
          <a:bodyPr vert="horz" wrap="square" lIns="0" tIns="371561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31" dirty="0"/>
              <a:t>Sous</a:t>
            </a:r>
            <a:r>
              <a:rPr spc="-335" dirty="0"/>
              <a:t> </a:t>
            </a:r>
            <a:r>
              <a:rPr spc="-101" dirty="0"/>
              <a:t>forme</a:t>
            </a:r>
            <a:r>
              <a:rPr spc="-327" dirty="0"/>
              <a:t> </a:t>
            </a:r>
            <a:r>
              <a:rPr dirty="0"/>
              <a:t>de</a:t>
            </a:r>
            <a:r>
              <a:rPr spc="-318" dirty="0"/>
              <a:t> </a:t>
            </a:r>
            <a:r>
              <a:rPr spc="-39" dirty="0"/>
              <a:t>graphe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06406" y="3076805"/>
            <a:ext cx="8140544" cy="1613676"/>
          </a:xfrm>
          <a:prstGeom prst="rect">
            <a:avLst/>
          </a:prstGeom>
        </p:spPr>
        <p:txBody>
          <a:bodyPr vert="horz" wrap="square" lIns="0" tIns="241583" rIns="0" bIns="0" rtlCol="0">
            <a:spAutoFit/>
          </a:bodyPr>
          <a:lstStyle/>
          <a:p>
            <a:pPr marL="19802">
              <a:spcBef>
                <a:spcPts val="1902"/>
              </a:spcBef>
            </a:pP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3742" b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sommets</a:t>
            </a:r>
            <a:r>
              <a:rPr sz="3742" b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3742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spc="-16" dirty="0">
                <a:solidFill>
                  <a:srgbClr val="404040"/>
                </a:solidFill>
                <a:latin typeface="Calibri"/>
                <a:cs typeface="Calibri"/>
              </a:rPr>
              <a:t>quartiers</a:t>
            </a:r>
            <a:endParaRPr sz="3742" dirty="0">
              <a:latin typeface="Calibri"/>
              <a:cs typeface="Calibri"/>
            </a:endParaRPr>
          </a:p>
          <a:p>
            <a:pPr marL="19802">
              <a:spcBef>
                <a:spcPts val="1746"/>
              </a:spcBef>
            </a:pP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3742" b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arcs</a:t>
            </a:r>
            <a:r>
              <a:rPr sz="3742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3742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3742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spc="-31" dirty="0" err="1">
                <a:solidFill>
                  <a:srgbClr val="404040"/>
                </a:solidFill>
                <a:latin typeface="Calibri"/>
                <a:cs typeface="Calibri"/>
              </a:rPr>
              <a:t>ponts</a:t>
            </a:r>
            <a:endParaRPr sz="3742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437" y="4127500"/>
            <a:ext cx="5273495" cy="531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3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013523-7BFC-4D5F-8783-38E55C62B0ED}"/>
              </a:ext>
            </a:extLst>
          </p:cNvPr>
          <p:cNvSpPr/>
          <p:nvPr/>
        </p:nvSpPr>
        <p:spPr>
          <a:xfrm>
            <a:off x="579439" y="850900"/>
            <a:ext cx="13681868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/>
              <a:t>La solution moderne utilise un graphe dont les sommets représentent les </a:t>
            </a:r>
          </a:p>
          <a:p>
            <a:r>
              <a:rPr lang="fr-FR" sz="3200" dirty="0"/>
              <a:t>régions et dont les arcs représentent les ponts.  </a:t>
            </a:r>
          </a:p>
          <a:p>
            <a:endParaRPr lang="fr-FR" sz="3200" dirty="0"/>
          </a:p>
          <a:p>
            <a:r>
              <a:rPr lang="fr-FR" sz="3200" dirty="0"/>
              <a:t>Il suffit, comme Euler a fait de calculer le nombre de ponts touchant chaque région.  </a:t>
            </a:r>
          </a:p>
          <a:p>
            <a:r>
              <a:rPr lang="fr-FR" sz="3200" dirty="0"/>
              <a:t>On divise alors les régions en deux catégories : les régions de passage et les régions extrémales.  </a:t>
            </a:r>
          </a:p>
          <a:p>
            <a:r>
              <a:rPr lang="fr-FR" sz="3200" dirty="0"/>
              <a:t>Les régions extrémales sont celles où débute et où termine le parcours.  Il y en aura au plus deux.  Les régions de passages sont toutes les autres régions et puisqu’à chaque passage dans une région de passage on utilise deux ponts, un pour y arriver, un autre pour la quitter, ces régions toucheront toutes un nombre pairs de ponts.  </a:t>
            </a:r>
          </a:p>
          <a:p>
            <a:endParaRPr lang="fr-FR" sz="3200" dirty="0"/>
          </a:p>
          <a:p>
            <a:r>
              <a:rPr lang="fr-FR" sz="3200" dirty="0"/>
              <a:t>Donc, outre au plus deux régions extrémales, toutes les régions doivent toucher un nombre pair de ponts.  Dans le cas du problème de Königsberg, quatre régions </a:t>
            </a:r>
          </a:p>
          <a:p>
            <a:r>
              <a:rPr lang="fr-FR" sz="3200" dirty="0"/>
              <a:t>touchent un nombre impair de ponts, le parcours est donc impossible </a:t>
            </a:r>
          </a:p>
        </p:txBody>
      </p:sp>
    </p:spTree>
    <p:extLst>
      <p:ext uri="{BB962C8B-B14F-4D97-AF65-F5344CB8AC3E}">
        <p14:creationId xmlns:p14="http://schemas.microsoft.com/office/powerpoint/2010/main" val="404704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51669" y="1425218"/>
            <a:ext cx="11986372" cy="4507575"/>
          </a:xfrm>
          <a:prstGeom prst="rect">
            <a:avLst/>
          </a:prstGeom>
        </p:spPr>
        <p:txBody>
          <a:bodyPr vert="horz" wrap="square" lIns="0" tIns="85148" rIns="0" bIns="0" rtlCol="0">
            <a:spAutoFit/>
          </a:bodyPr>
          <a:lstStyle/>
          <a:p>
            <a:pPr marL="19802" marR="7921">
              <a:lnSpc>
                <a:spcPct val="90000"/>
              </a:lnSpc>
              <a:spcBef>
                <a:spcPts val="670"/>
              </a:spcBef>
            </a:pPr>
            <a:r>
              <a:rPr lang="fr-FR" sz="4400" b="1" u="sng" dirty="0">
                <a:solidFill>
                  <a:srgbClr val="00B0F0"/>
                </a:solidFill>
              </a:rPr>
              <a:t>I.1. Définitions et terminologie:</a:t>
            </a:r>
          </a:p>
          <a:p>
            <a:pPr marL="19802" marR="7921">
              <a:lnSpc>
                <a:spcPct val="90000"/>
              </a:lnSpc>
              <a:spcBef>
                <a:spcPts val="670"/>
              </a:spcBef>
            </a:pPr>
            <a:r>
              <a:rPr lang="fr-FR" sz="4400" b="1" u="sng" dirty="0">
                <a:solidFill>
                  <a:srgbClr val="00B0F0"/>
                </a:solidFill>
              </a:rPr>
              <a:t> </a:t>
            </a:r>
          </a:p>
          <a:p>
            <a:pPr marL="19802" marR="7921">
              <a:lnSpc>
                <a:spcPct val="90000"/>
              </a:lnSpc>
              <a:spcBef>
                <a:spcPts val="670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4366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4366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donnée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d'un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certain</a:t>
            </a:r>
            <a:r>
              <a:rPr sz="4366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nombre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points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plan,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appelés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i="1" dirty="0">
                <a:solidFill>
                  <a:srgbClr val="0F0D09"/>
                </a:solidFill>
                <a:latin typeface="Calibri"/>
                <a:cs typeface="Calibri"/>
              </a:rPr>
              <a:t>sommets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certains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étant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reliés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par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segments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droites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ou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courbes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appelés</a:t>
            </a:r>
            <a:r>
              <a:rPr sz="4366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i="1" dirty="0">
                <a:solidFill>
                  <a:srgbClr val="0F0D09"/>
                </a:solidFill>
                <a:latin typeface="Calibri"/>
                <a:cs typeface="Calibri"/>
              </a:rPr>
              <a:t>arêtes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4366" spc="-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disposition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4366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sommets</a:t>
            </a:r>
            <a:r>
              <a:rPr sz="4366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4366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forme</a:t>
            </a:r>
            <a:r>
              <a:rPr sz="4366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choisie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pour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4366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arêtes</a:t>
            </a:r>
            <a:r>
              <a:rPr sz="4366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n'intervenant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pas.</a:t>
            </a:r>
            <a:endParaRPr sz="4366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61021" y="6814931"/>
            <a:ext cx="4515368" cy="343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2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67256" y="5168879"/>
            <a:ext cx="18895552" cy="389327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78" dirty="0"/>
              <a:t>Définitions</a:t>
            </a:r>
            <a:r>
              <a:rPr spc="-312" dirty="0"/>
              <a:t> </a:t>
            </a:r>
            <a:r>
              <a:rPr dirty="0"/>
              <a:t>et</a:t>
            </a:r>
            <a:r>
              <a:rPr spc="-327" dirty="0"/>
              <a:t> </a:t>
            </a:r>
            <a:r>
              <a:rPr spc="-62" dirty="0"/>
              <a:t>terminologies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06407" y="2828101"/>
            <a:ext cx="9789048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  <a:tabLst>
                <a:tab pos="6007877" algn="l"/>
              </a:tabLst>
            </a:pP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366" b="1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4366" b="1" spc="-1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366" b="1" spc="-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	Graphe</a:t>
            </a:r>
            <a:r>
              <a:rPr sz="4366" b="1" spc="-2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366" b="1" spc="-2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4366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3820" y="3785521"/>
            <a:ext cx="5418050" cy="475244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5934" y="3785522"/>
            <a:ext cx="5584124" cy="43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41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67256" y="5168879"/>
            <a:ext cx="18895552" cy="389327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78" dirty="0"/>
              <a:t>Définitions</a:t>
            </a:r>
            <a:r>
              <a:rPr spc="-312" dirty="0"/>
              <a:t> </a:t>
            </a:r>
            <a:r>
              <a:rPr dirty="0"/>
              <a:t>et</a:t>
            </a:r>
            <a:r>
              <a:rPr spc="-327" dirty="0"/>
              <a:t> </a:t>
            </a:r>
            <a:r>
              <a:rPr spc="-62" dirty="0"/>
              <a:t>terminologies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6591" y="3172655"/>
            <a:ext cx="13114770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  <a:tabLst>
                <a:tab pos="7397967" algn="l"/>
              </a:tabLst>
            </a:pP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366" b="1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4366" b="1" spc="-1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366" b="1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pondéré</a:t>
            </a:r>
            <a:r>
              <a:rPr sz="4366" b="1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	Graphe</a:t>
            </a:r>
            <a:r>
              <a:rPr sz="4366" b="1" spc="-2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366" b="1" spc="-2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spc="-16" dirty="0">
                <a:solidFill>
                  <a:srgbClr val="404040"/>
                </a:solidFill>
                <a:latin typeface="Calibri"/>
                <a:cs typeface="Calibri"/>
              </a:rPr>
              <a:t>pondéré:</a:t>
            </a:r>
            <a:endParaRPr sz="4366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103" y="4457991"/>
            <a:ext cx="5940557" cy="43960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41302" y="4457991"/>
            <a:ext cx="5463700" cy="475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46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78" dirty="0"/>
              <a:t>Définitions</a:t>
            </a:r>
            <a:r>
              <a:rPr spc="-312" dirty="0"/>
              <a:t> </a:t>
            </a:r>
            <a:r>
              <a:rPr dirty="0"/>
              <a:t>et</a:t>
            </a:r>
            <a:r>
              <a:rPr spc="-327" dirty="0"/>
              <a:t> </a:t>
            </a:r>
            <a:r>
              <a:rPr spc="-62" dirty="0"/>
              <a:t>terminologies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57" y="2813369"/>
            <a:ext cx="11750422" cy="2188255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520788" indent="-507917">
              <a:lnSpc>
                <a:spcPts val="5691"/>
              </a:lnSpc>
              <a:spcBef>
                <a:spcPts val="164"/>
              </a:spcBef>
              <a:buClr>
                <a:srgbClr val="E38312"/>
              </a:buClr>
              <a:buSzPct val="96875"/>
              <a:buFont typeface="Wingdings"/>
              <a:buChar char=""/>
              <a:tabLst>
                <a:tab pos="520788" algn="l"/>
              </a:tabLst>
            </a:pP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Deux</a:t>
            </a:r>
            <a:r>
              <a:rPr sz="4989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sommets</a:t>
            </a:r>
            <a:r>
              <a:rPr sz="4989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d'un</a:t>
            </a:r>
            <a:r>
              <a:rPr sz="4989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989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31" dirty="0">
                <a:solidFill>
                  <a:srgbClr val="404040"/>
                </a:solidFill>
                <a:latin typeface="Calibri"/>
                <a:cs typeface="Calibri"/>
              </a:rPr>
              <a:t>sont</a:t>
            </a:r>
            <a:endParaRPr sz="4989">
              <a:latin typeface="Calibri"/>
              <a:cs typeface="Calibri"/>
            </a:endParaRPr>
          </a:p>
          <a:p>
            <a:pPr marL="162374" marR="7921">
              <a:lnSpc>
                <a:spcPts val="5395"/>
              </a:lnSpc>
              <a:spcBef>
                <a:spcPts val="374"/>
              </a:spcBef>
            </a:pP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dits</a:t>
            </a:r>
            <a:r>
              <a:rPr sz="4989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i="1" dirty="0">
                <a:solidFill>
                  <a:srgbClr val="404040"/>
                </a:solidFill>
                <a:latin typeface="Calibri"/>
                <a:cs typeface="Calibri"/>
              </a:rPr>
              <a:t>adjacents</a:t>
            </a:r>
            <a:r>
              <a:rPr sz="4989" i="1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s'il</a:t>
            </a:r>
            <a:r>
              <a:rPr sz="4989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existe</a:t>
            </a:r>
            <a:r>
              <a:rPr sz="4989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une</a:t>
            </a:r>
            <a:r>
              <a:rPr sz="4989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arête</a:t>
            </a:r>
            <a:r>
              <a:rPr sz="4989" spc="-1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(ou</a:t>
            </a:r>
            <a:r>
              <a:rPr sz="4989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4989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31" dirty="0">
                <a:solidFill>
                  <a:srgbClr val="404040"/>
                </a:solidFill>
                <a:latin typeface="Calibri"/>
                <a:cs typeface="Calibri"/>
              </a:rPr>
              <a:t>arc)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qui</a:t>
            </a:r>
            <a:r>
              <a:rPr sz="4989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4989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16" dirty="0">
                <a:solidFill>
                  <a:srgbClr val="404040"/>
                </a:solidFill>
                <a:latin typeface="Calibri"/>
                <a:cs typeface="Calibri"/>
              </a:rPr>
              <a:t>relie.</a:t>
            </a:r>
            <a:endParaRPr sz="4989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1200" y="5235611"/>
            <a:ext cx="4646840" cy="392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42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63358" y="2813370"/>
            <a:ext cx="10957358" cy="1482934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520788" indent="-507917">
              <a:lnSpc>
                <a:spcPts val="5691"/>
              </a:lnSpc>
              <a:spcBef>
                <a:spcPts val="164"/>
              </a:spcBef>
              <a:buClr>
                <a:srgbClr val="E38312"/>
              </a:buClr>
              <a:buSzPct val="96875"/>
              <a:buFont typeface="Wingdings"/>
              <a:buChar char=""/>
              <a:tabLst>
                <a:tab pos="520788" algn="l"/>
              </a:tabLst>
            </a:pPr>
            <a:r>
              <a:rPr sz="4989" spc="-117" dirty="0">
                <a:solidFill>
                  <a:srgbClr val="404040"/>
                </a:solidFill>
                <a:latin typeface="Calibri"/>
                <a:cs typeface="Calibri"/>
              </a:rPr>
              <a:t>L’ordre</a:t>
            </a:r>
            <a:r>
              <a:rPr sz="4989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d’un</a:t>
            </a:r>
            <a:r>
              <a:rPr sz="4989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989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4989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4989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nombre</a:t>
            </a:r>
            <a:r>
              <a:rPr sz="4989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989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39" dirty="0">
                <a:solidFill>
                  <a:srgbClr val="404040"/>
                </a:solidFill>
                <a:latin typeface="Calibri"/>
                <a:cs typeface="Calibri"/>
              </a:rPr>
              <a:t>ses</a:t>
            </a:r>
            <a:endParaRPr sz="4989">
              <a:latin typeface="Calibri"/>
              <a:cs typeface="Calibri"/>
            </a:endParaRPr>
          </a:p>
          <a:p>
            <a:pPr marL="162374">
              <a:lnSpc>
                <a:spcPts val="5691"/>
              </a:lnSpc>
            </a:pPr>
            <a:r>
              <a:rPr sz="4989" spc="-16" dirty="0">
                <a:solidFill>
                  <a:srgbClr val="404040"/>
                </a:solidFill>
                <a:latin typeface="Calibri"/>
                <a:cs typeface="Calibri"/>
              </a:rPr>
              <a:t>sommets.</a:t>
            </a:r>
            <a:endParaRPr sz="4989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4248" y="6014419"/>
            <a:ext cx="2866894" cy="193186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51273" y="4957712"/>
            <a:ext cx="2495034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Graphe</a:t>
            </a:r>
            <a:r>
              <a:rPr sz="2807" spc="-125" dirty="0">
                <a:latin typeface="Calibri"/>
                <a:cs typeface="Calibri"/>
              </a:rPr>
              <a:t> </a:t>
            </a:r>
            <a:r>
              <a:rPr sz="2807" spc="-31" dirty="0">
                <a:latin typeface="Calibri"/>
                <a:cs typeface="Calibri"/>
              </a:rPr>
              <a:t>d’ordre</a:t>
            </a:r>
            <a:r>
              <a:rPr sz="2807" spc="-94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4</a:t>
            </a:r>
            <a:endParaRPr sz="2807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50246" y="5672243"/>
            <a:ext cx="2868101" cy="261384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516976" y="4957196"/>
            <a:ext cx="2495034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Graphe</a:t>
            </a:r>
            <a:r>
              <a:rPr sz="2807" spc="-125" dirty="0">
                <a:latin typeface="Calibri"/>
                <a:cs typeface="Calibri"/>
              </a:rPr>
              <a:t> </a:t>
            </a:r>
            <a:r>
              <a:rPr sz="2807" spc="-31" dirty="0">
                <a:latin typeface="Calibri"/>
                <a:cs typeface="Calibri"/>
              </a:rPr>
              <a:t>d’ordre</a:t>
            </a:r>
            <a:r>
              <a:rPr sz="2807" spc="-101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5</a:t>
            </a:r>
            <a:endParaRPr sz="280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3494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63358" y="2813370"/>
            <a:ext cx="10313798" cy="1482934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520788" indent="-507917">
              <a:lnSpc>
                <a:spcPts val="5691"/>
              </a:lnSpc>
              <a:spcBef>
                <a:spcPts val="164"/>
              </a:spcBef>
              <a:buClr>
                <a:srgbClr val="E38312"/>
              </a:buClr>
              <a:buSzPct val="96875"/>
              <a:buFont typeface="Wingdings"/>
              <a:buChar char=""/>
              <a:tabLst>
                <a:tab pos="520788" algn="l"/>
              </a:tabLst>
            </a:pP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Degré</a:t>
            </a:r>
            <a:r>
              <a:rPr sz="4989" spc="-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d’un</a:t>
            </a:r>
            <a:r>
              <a:rPr sz="4989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4989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989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nombre</a:t>
            </a:r>
            <a:r>
              <a:rPr sz="4989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16" dirty="0">
                <a:solidFill>
                  <a:srgbClr val="404040"/>
                </a:solidFill>
                <a:latin typeface="Calibri"/>
                <a:cs typeface="Calibri"/>
              </a:rPr>
              <a:t>d’arêtes</a:t>
            </a:r>
            <a:endParaRPr sz="4989">
              <a:latin typeface="Calibri"/>
              <a:cs typeface="Calibri"/>
            </a:endParaRPr>
          </a:p>
          <a:p>
            <a:pPr marL="162374">
              <a:lnSpc>
                <a:spcPts val="5691"/>
              </a:lnSpc>
            </a:pP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reliées</a:t>
            </a:r>
            <a:r>
              <a:rPr sz="4989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4989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ce</a:t>
            </a:r>
            <a:r>
              <a:rPr sz="4989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16" dirty="0">
                <a:solidFill>
                  <a:srgbClr val="404040"/>
                </a:solidFill>
                <a:latin typeface="Calibri"/>
                <a:cs typeface="Calibri"/>
              </a:rPr>
              <a:t>sommet.</a:t>
            </a:r>
            <a:endParaRPr sz="4989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5885" y="4778173"/>
            <a:ext cx="4633120" cy="39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38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76587" y="2813369"/>
            <a:ext cx="10740528" cy="3006108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706926" indent="-507917">
              <a:lnSpc>
                <a:spcPts val="5691"/>
              </a:lnSpc>
              <a:spcBef>
                <a:spcPts val="164"/>
              </a:spcBef>
              <a:buClr>
                <a:srgbClr val="E38312"/>
              </a:buClr>
              <a:buSzPct val="96875"/>
              <a:buFont typeface="Wingdings"/>
              <a:buChar char=""/>
              <a:tabLst>
                <a:tab pos="706926" algn="l"/>
              </a:tabLst>
            </a:pPr>
            <a:r>
              <a:rPr sz="4989" b="1" i="1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4989" b="1" i="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b="1" i="1" dirty="0">
                <a:solidFill>
                  <a:srgbClr val="404040"/>
                </a:solidFill>
                <a:latin typeface="Calibri"/>
                <a:cs typeface="Calibri"/>
              </a:rPr>
              <a:t>arc</a:t>
            </a:r>
            <a:r>
              <a:rPr sz="4989" b="1" i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b="1" i="1" dirty="0">
                <a:solidFill>
                  <a:srgbClr val="404040"/>
                </a:solidFill>
                <a:latin typeface="Calibri"/>
                <a:cs typeface="Calibri"/>
              </a:rPr>
              <a:t>boucle</a:t>
            </a:r>
            <a:r>
              <a:rPr sz="4989" b="1" i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b="1" i="1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989" b="1" i="1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4989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4989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arc</a:t>
            </a:r>
            <a:r>
              <a:rPr sz="4989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qui</a:t>
            </a:r>
            <a:r>
              <a:rPr sz="4989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part</a:t>
            </a:r>
            <a:r>
              <a:rPr sz="4989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31" dirty="0">
                <a:solidFill>
                  <a:srgbClr val="404040"/>
                </a:solidFill>
                <a:latin typeface="Calibri"/>
                <a:cs typeface="Calibri"/>
              </a:rPr>
              <a:t>d’un</a:t>
            </a:r>
            <a:endParaRPr sz="4989">
              <a:latin typeface="Calibri"/>
              <a:cs typeface="Calibri"/>
            </a:endParaRPr>
          </a:p>
          <a:p>
            <a:pPr marL="349501">
              <a:lnSpc>
                <a:spcPts val="5691"/>
              </a:lnSpc>
            </a:pP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4989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vers</a:t>
            </a:r>
            <a:r>
              <a:rPr sz="4989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4989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même</a:t>
            </a:r>
            <a:r>
              <a:rPr sz="4989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16" dirty="0">
                <a:solidFill>
                  <a:srgbClr val="404040"/>
                </a:solidFill>
                <a:latin typeface="Calibri"/>
                <a:cs typeface="Calibri"/>
              </a:rPr>
              <a:t>sommet.</a:t>
            </a:r>
            <a:endParaRPr sz="4989">
              <a:latin typeface="Calibri"/>
              <a:cs typeface="Calibri"/>
            </a:endParaRPr>
          </a:p>
          <a:p>
            <a:pPr>
              <a:spcBef>
                <a:spcPts val="1388"/>
              </a:spcBef>
            </a:pPr>
            <a:endParaRPr sz="4989">
              <a:latin typeface="Calibri"/>
              <a:cs typeface="Calibri"/>
            </a:endParaRPr>
          </a:p>
          <a:p>
            <a:pPr marL="19802">
              <a:spcBef>
                <a:spcPts val="8"/>
              </a:spcBef>
            </a:pPr>
            <a:r>
              <a:rPr sz="3742" dirty="0">
                <a:latin typeface="Calibri"/>
                <a:cs typeface="Calibri"/>
              </a:rPr>
              <a:t>L'arc</a:t>
            </a:r>
            <a:r>
              <a:rPr sz="3742" spc="-109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&lt;D,D&gt;</a:t>
            </a:r>
            <a:r>
              <a:rPr sz="3742" spc="-10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est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une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boucle</a:t>
            </a:r>
            <a:endParaRPr sz="3742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72388" y="5590893"/>
            <a:ext cx="5583592" cy="314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7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86917" y="5535530"/>
            <a:ext cx="3470276" cy="59585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742" b="1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spc="-16" dirty="0">
                <a:solidFill>
                  <a:srgbClr val="404040"/>
                </a:solidFill>
                <a:latin typeface="Calibri"/>
                <a:cs typeface="Calibri"/>
              </a:rPr>
              <a:t>connexe</a:t>
            </a:r>
            <a:r>
              <a:rPr sz="3742" b="1" spc="-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742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9251" y="5530856"/>
            <a:ext cx="4234627" cy="59585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742" b="1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3742" b="1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spc="-16" dirty="0">
                <a:solidFill>
                  <a:srgbClr val="404040"/>
                </a:solidFill>
                <a:latin typeface="Calibri"/>
                <a:cs typeface="Calibri"/>
              </a:rPr>
              <a:t>connexe:</a:t>
            </a:r>
            <a:endParaRPr sz="3742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6407" y="2822756"/>
            <a:ext cx="11154385" cy="174758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 marR="7921" algn="just">
              <a:spcBef>
                <a:spcPts val="156"/>
              </a:spcBef>
            </a:pPr>
            <a:r>
              <a:rPr sz="3742" b="1" dirty="0">
                <a:latin typeface="Calibri"/>
                <a:cs typeface="Calibri"/>
              </a:rPr>
              <a:t>Graphe</a:t>
            </a:r>
            <a:r>
              <a:rPr sz="3742" b="1" spc="-109" dirty="0">
                <a:latin typeface="Calibri"/>
                <a:cs typeface="Calibri"/>
              </a:rPr>
              <a:t> </a:t>
            </a:r>
            <a:r>
              <a:rPr sz="3742" b="1" spc="-16" dirty="0">
                <a:latin typeface="Calibri"/>
                <a:cs typeface="Calibri"/>
              </a:rPr>
              <a:t>Connexe</a:t>
            </a:r>
            <a:r>
              <a:rPr sz="3742" b="1" spc="-109" dirty="0">
                <a:latin typeface="Calibri"/>
                <a:cs typeface="Calibri"/>
              </a:rPr>
              <a:t> </a:t>
            </a:r>
            <a:r>
              <a:rPr sz="3742" b="1" dirty="0">
                <a:latin typeface="Calibri"/>
                <a:cs typeface="Calibri"/>
              </a:rPr>
              <a:t>:</a:t>
            </a:r>
            <a:r>
              <a:rPr sz="3742" b="1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Un</a:t>
            </a:r>
            <a:r>
              <a:rPr sz="3742" spc="-117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graphe</a:t>
            </a:r>
            <a:r>
              <a:rPr sz="3742" spc="-117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connexe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est</a:t>
            </a:r>
            <a:r>
              <a:rPr sz="3742" spc="-125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un</a:t>
            </a:r>
            <a:r>
              <a:rPr sz="3742" spc="-10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graphe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spc="-31" dirty="0">
                <a:latin typeface="Calibri"/>
                <a:cs typeface="Calibri"/>
              </a:rPr>
              <a:t>dont </a:t>
            </a:r>
            <a:r>
              <a:rPr sz="3742" dirty="0">
                <a:latin typeface="Calibri"/>
                <a:cs typeface="Calibri"/>
              </a:rPr>
              <a:t>tout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couple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de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sommets</a:t>
            </a:r>
            <a:r>
              <a:rPr sz="3742" spc="-10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peut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être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relie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par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une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chaine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spc="-39" dirty="0">
                <a:latin typeface="Calibri"/>
                <a:cs typeface="Calibri"/>
              </a:rPr>
              <a:t>de </a:t>
            </a:r>
            <a:r>
              <a:rPr sz="3742" dirty="0">
                <a:latin typeface="Calibri"/>
                <a:cs typeface="Calibri"/>
              </a:rPr>
              <a:t>longueur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spc="-31" dirty="0">
                <a:latin typeface="Calibri"/>
                <a:cs typeface="Calibri"/>
              </a:rPr>
              <a:t>n&gt;=1</a:t>
            </a:r>
            <a:endParaRPr sz="3742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8202" y="6411817"/>
            <a:ext cx="3801381" cy="295490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22122" y="6515681"/>
            <a:ext cx="3445523" cy="31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73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06406" y="2842357"/>
            <a:ext cx="10455381" cy="59585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3742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1" dirty="0">
                <a:solidFill>
                  <a:srgbClr val="404040"/>
                </a:solidFill>
                <a:latin typeface="Calibri"/>
                <a:cs typeface="Calibri"/>
              </a:rPr>
              <a:t>connexe</a:t>
            </a:r>
            <a:r>
              <a:rPr sz="3742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s’il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possède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arbre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couvrant.</a:t>
            </a:r>
            <a:endParaRPr sz="3742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391" y="4053464"/>
            <a:ext cx="6166484" cy="2529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0200" y="4053464"/>
            <a:ext cx="6166484" cy="25292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893807" y="6886691"/>
            <a:ext cx="3466315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Un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Arbre</a:t>
            </a:r>
            <a:r>
              <a:rPr sz="2807" spc="-8" dirty="0">
                <a:latin typeface="Calibri"/>
                <a:cs typeface="Calibri"/>
              </a:rPr>
              <a:t> </a:t>
            </a:r>
            <a:r>
              <a:rPr sz="2807" spc="-16" dirty="0">
                <a:latin typeface="Calibri"/>
                <a:cs typeface="Calibri"/>
              </a:rPr>
              <a:t>couvrant</a:t>
            </a:r>
            <a:r>
              <a:rPr sz="2807" spc="-70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</a:t>
            </a:r>
            <a:r>
              <a:rPr sz="2807" spc="-8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G</a:t>
            </a:r>
            <a:endParaRPr sz="2807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43747" y="6909859"/>
            <a:ext cx="1412861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Graphe</a:t>
            </a:r>
            <a:r>
              <a:rPr sz="2807" spc="-133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G</a:t>
            </a:r>
            <a:endParaRPr sz="2807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6406" y="8173217"/>
            <a:ext cx="8605887" cy="1315928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Algorithme</a:t>
            </a:r>
            <a:r>
              <a:rPr sz="2807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7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7" b="1" u="sng" spc="-11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7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recherche</a:t>
            </a:r>
            <a:r>
              <a:rPr sz="2807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7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d’un</a:t>
            </a:r>
            <a:r>
              <a:rPr sz="2807" b="1" u="sng" spc="-4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7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arbre</a:t>
            </a:r>
            <a:r>
              <a:rPr sz="2807" b="1" u="sng" spc="-62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7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minimal</a:t>
            </a:r>
            <a:r>
              <a:rPr sz="2807" b="1" u="sng" spc="-1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7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d’un</a:t>
            </a:r>
            <a:r>
              <a:rPr sz="2807" b="1" u="sng" spc="-78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7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graphe</a:t>
            </a:r>
            <a:r>
              <a:rPr sz="2807" b="1" u="sng" spc="-78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:</a:t>
            </a:r>
            <a:endParaRPr sz="2807" dirty="0">
              <a:latin typeface="Calibri"/>
              <a:cs typeface="Calibri"/>
            </a:endParaRPr>
          </a:p>
          <a:p>
            <a:pPr marL="19802"/>
            <a:r>
              <a:rPr sz="2807" dirty="0">
                <a:latin typeface="Calibri"/>
                <a:cs typeface="Calibri"/>
              </a:rPr>
              <a:t>Algorithme</a:t>
            </a:r>
            <a:r>
              <a:rPr sz="2807" spc="-78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</a:t>
            </a:r>
            <a:r>
              <a:rPr sz="2807" spc="-78" dirty="0">
                <a:latin typeface="Calibri"/>
                <a:cs typeface="Calibri"/>
              </a:rPr>
              <a:t> </a:t>
            </a:r>
            <a:r>
              <a:rPr sz="2807" spc="-16" dirty="0">
                <a:latin typeface="Calibri"/>
                <a:cs typeface="Calibri"/>
              </a:rPr>
              <a:t>Kuskal</a:t>
            </a:r>
            <a:endParaRPr sz="2807" dirty="0">
              <a:latin typeface="Calibri"/>
              <a:cs typeface="Calibri"/>
            </a:endParaRPr>
          </a:p>
          <a:p>
            <a:pPr marL="19802"/>
            <a:r>
              <a:rPr sz="2807" dirty="0">
                <a:latin typeface="Calibri"/>
                <a:cs typeface="Calibri"/>
              </a:rPr>
              <a:t>Algorithme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spc="-31" dirty="0">
                <a:latin typeface="Calibri"/>
                <a:cs typeface="Calibri"/>
              </a:rPr>
              <a:t>Prime</a:t>
            </a:r>
            <a:endParaRPr sz="2807" dirty="0">
              <a:latin typeface="Calibri"/>
              <a:cs typeface="Calibri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B02FE06B-0057-401F-8329-3D6AF574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672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4538A-9EC4-4CEA-9733-916CB96C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201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0269" y="546100"/>
            <a:ext cx="9392898" cy="1614513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lang="fr-FR" sz="4000" spc="-109" dirty="0">
                <a:solidFill>
                  <a:srgbClr val="00B0F0"/>
                </a:solidFill>
              </a:rPr>
              <a:t>II. </a:t>
            </a:r>
            <a:r>
              <a:rPr sz="4000" spc="-109" dirty="0" err="1">
                <a:solidFill>
                  <a:srgbClr val="00B0F0"/>
                </a:solidFill>
              </a:rPr>
              <a:t>Implémentation</a:t>
            </a:r>
            <a:r>
              <a:rPr sz="4000" spc="-318" dirty="0">
                <a:solidFill>
                  <a:srgbClr val="00B0F0"/>
                </a:solidFill>
              </a:rPr>
              <a:t> </a:t>
            </a:r>
            <a:r>
              <a:rPr sz="4000" dirty="0">
                <a:solidFill>
                  <a:srgbClr val="00B0F0"/>
                </a:solidFill>
              </a:rPr>
              <a:t>des</a:t>
            </a:r>
            <a:r>
              <a:rPr sz="4000" spc="-390" dirty="0">
                <a:solidFill>
                  <a:srgbClr val="00B0F0"/>
                </a:solidFill>
              </a:rPr>
              <a:t> </a:t>
            </a:r>
            <a:r>
              <a:rPr sz="4000" spc="-16" dirty="0">
                <a:solidFill>
                  <a:srgbClr val="00B0F0"/>
                </a:solidFill>
              </a:rPr>
              <a:t>graphes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57" y="3388297"/>
            <a:ext cx="9958354" cy="1954088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Deux</a:t>
            </a:r>
            <a:r>
              <a:rPr sz="4989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31" dirty="0">
                <a:solidFill>
                  <a:srgbClr val="404040"/>
                </a:solidFill>
                <a:latin typeface="Calibri"/>
                <a:cs typeface="Calibri"/>
              </a:rPr>
              <a:t>implémentations</a:t>
            </a:r>
            <a:r>
              <a:rPr sz="4989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possibles</a:t>
            </a:r>
            <a:r>
              <a:rPr sz="4989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4989" dirty="0">
              <a:latin typeface="Calibri"/>
              <a:cs typeface="Calibri"/>
            </a:endParaRPr>
          </a:p>
          <a:p>
            <a:pPr>
              <a:spcBef>
                <a:spcPts val="3056"/>
              </a:spcBef>
            </a:pPr>
            <a:endParaRPr sz="4989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7209" y="898060"/>
            <a:ext cx="9620060" cy="1020346"/>
          </a:xfrm>
          <a:prstGeom prst="rect">
            <a:avLst/>
          </a:prstGeom>
        </p:spPr>
        <p:txBody>
          <a:bodyPr vert="horz" wrap="square" lIns="0" tIns="194058" rIns="0" bIns="0" rtlCol="0">
            <a:spAutoFit/>
          </a:bodyPr>
          <a:lstStyle/>
          <a:p>
            <a:pPr marL="19802" marR="7921">
              <a:lnSpc>
                <a:spcPts val="7640"/>
              </a:lnSpc>
              <a:spcBef>
                <a:spcPts val="1528"/>
              </a:spcBef>
            </a:pPr>
            <a:r>
              <a:rPr lang="fr-FR" sz="3200" u="sng" spc="-109" dirty="0">
                <a:solidFill>
                  <a:srgbClr val="00B0F0"/>
                </a:solidFill>
              </a:rPr>
              <a:t>I.1. </a:t>
            </a:r>
            <a:r>
              <a:rPr sz="3200" u="sng" spc="-109" dirty="0" err="1">
                <a:solidFill>
                  <a:srgbClr val="00B0F0"/>
                </a:solidFill>
              </a:rPr>
              <a:t>Implémentation</a:t>
            </a:r>
            <a:r>
              <a:rPr sz="3200" u="sng" spc="-318" dirty="0">
                <a:solidFill>
                  <a:srgbClr val="00B0F0"/>
                </a:solidFill>
              </a:rPr>
              <a:t> </a:t>
            </a:r>
            <a:r>
              <a:rPr sz="3200" u="sng" dirty="0">
                <a:solidFill>
                  <a:srgbClr val="00B0F0"/>
                </a:solidFill>
              </a:rPr>
              <a:t>par</a:t>
            </a:r>
            <a:r>
              <a:rPr sz="3200" u="sng" spc="-357" dirty="0">
                <a:solidFill>
                  <a:srgbClr val="00B0F0"/>
                </a:solidFill>
              </a:rPr>
              <a:t> </a:t>
            </a:r>
            <a:r>
              <a:rPr sz="3200" u="sng" spc="-78" dirty="0">
                <a:solidFill>
                  <a:srgbClr val="00B0F0"/>
                </a:solidFill>
              </a:rPr>
              <a:t>: </a:t>
            </a:r>
            <a:r>
              <a:rPr sz="3200" u="sng" spc="-94" dirty="0">
                <a:solidFill>
                  <a:srgbClr val="00B0F0"/>
                </a:solidFill>
              </a:rPr>
              <a:t>Dictionnaire</a:t>
            </a:r>
            <a:r>
              <a:rPr sz="3200" u="sng" spc="-281" dirty="0">
                <a:solidFill>
                  <a:srgbClr val="00B0F0"/>
                </a:solidFill>
              </a:rPr>
              <a:t> </a:t>
            </a:r>
            <a:r>
              <a:rPr sz="3200" u="sng" dirty="0">
                <a:solidFill>
                  <a:srgbClr val="00B0F0"/>
                </a:solidFill>
              </a:rPr>
              <a:t>de</a:t>
            </a:r>
            <a:r>
              <a:rPr sz="3200" u="sng" spc="-281" dirty="0">
                <a:solidFill>
                  <a:srgbClr val="00B0F0"/>
                </a:solidFill>
              </a:rPr>
              <a:t> </a:t>
            </a:r>
            <a:r>
              <a:rPr sz="3200" u="sng" spc="-62" dirty="0">
                <a:solidFill>
                  <a:srgbClr val="00B0F0"/>
                </a:solidFill>
              </a:rPr>
              <a:t>précédence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58" y="2828100"/>
            <a:ext cx="4731654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366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4366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28667" y="2947428"/>
            <a:ext cx="1095043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4366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{</a:t>
            </a:r>
            <a:endParaRPr sz="4366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28668" y="3613347"/>
            <a:ext cx="5103929" cy="5331264"/>
          </a:xfrm>
          <a:prstGeom prst="rect">
            <a:avLst/>
          </a:prstGeom>
        </p:spPr>
        <p:txBody>
          <a:bodyPr vert="horz" wrap="square" lIns="0" tIns="230692" rIns="0" bIns="0" rtlCol="0">
            <a:spAutoFit/>
          </a:bodyPr>
          <a:lstStyle/>
          <a:p>
            <a:pPr marL="1445534">
              <a:spcBef>
                <a:spcPts val="1816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'A'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['B',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'C'],</a:t>
            </a:r>
            <a:endParaRPr sz="4366" dirty="0">
              <a:latin typeface="Calibri"/>
              <a:cs typeface="Calibri"/>
            </a:endParaRPr>
          </a:p>
          <a:p>
            <a:pPr marL="1445534">
              <a:spcBef>
                <a:spcPts val="1661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'B'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['A',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'C'],</a:t>
            </a:r>
            <a:endParaRPr sz="4366" dirty="0">
              <a:latin typeface="Calibri"/>
              <a:cs typeface="Calibri"/>
            </a:endParaRPr>
          </a:p>
          <a:p>
            <a:pPr marL="1445534">
              <a:spcBef>
                <a:spcPts val="1653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'C'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['A',</a:t>
            </a:r>
            <a:r>
              <a:rPr sz="4366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'B',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'D'],</a:t>
            </a:r>
            <a:endParaRPr sz="4366" dirty="0">
              <a:latin typeface="Calibri"/>
              <a:cs typeface="Calibri"/>
            </a:endParaRPr>
          </a:p>
          <a:p>
            <a:pPr marL="1445534" marR="866331">
              <a:lnSpc>
                <a:spcPts val="6907"/>
              </a:lnSpc>
              <a:spcBef>
                <a:spcPts val="507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'D'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['C',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'E'],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'E'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['D']</a:t>
            </a:r>
            <a:endParaRPr sz="4366" dirty="0">
              <a:latin typeface="Calibri"/>
              <a:cs typeface="Calibri"/>
            </a:endParaRPr>
          </a:p>
          <a:p>
            <a:pPr marL="19802">
              <a:spcBef>
                <a:spcPts val="1138"/>
              </a:spcBef>
            </a:pP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}</a:t>
            </a:r>
            <a:endParaRPr sz="4366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2909" y="4388200"/>
            <a:ext cx="4424898" cy="387198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63358" y="2828100"/>
            <a:ext cx="3727700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366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366" spc="-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4366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28667" y="2947428"/>
            <a:ext cx="1095043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4366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{</a:t>
            </a:r>
            <a:endParaRPr sz="4366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28668" y="3613347"/>
            <a:ext cx="4294033" cy="904795"/>
          </a:xfrm>
          <a:prstGeom prst="rect">
            <a:avLst/>
          </a:prstGeom>
        </p:spPr>
        <p:txBody>
          <a:bodyPr vert="horz" wrap="square" lIns="0" tIns="230692" rIns="0" bIns="0" rtlCol="0">
            <a:spAutoFit/>
          </a:bodyPr>
          <a:lstStyle/>
          <a:p>
            <a:pPr marL="19802">
              <a:spcBef>
                <a:spcPts val="1138"/>
              </a:spcBef>
            </a:pP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}</a:t>
            </a:r>
            <a:endParaRPr sz="4366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5548" y="4433994"/>
            <a:ext cx="4815093" cy="42147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140208-52B2-4AB1-999E-D33F2B06F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A85EF4-884F-4DEF-ACB6-F2D9C5767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742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63358" y="2828100"/>
            <a:ext cx="3727700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366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366" spc="-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4366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28667" y="2947428"/>
            <a:ext cx="1095043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4366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{</a:t>
            </a:r>
            <a:endParaRPr sz="4366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28668" y="3613347"/>
            <a:ext cx="4294033" cy="5331264"/>
          </a:xfrm>
          <a:prstGeom prst="rect">
            <a:avLst/>
          </a:prstGeom>
        </p:spPr>
        <p:txBody>
          <a:bodyPr vert="horz" wrap="square" lIns="0" tIns="230692" rIns="0" bIns="0" rtlCol="0">
            <a:spAutoFit/>
          </a:bodyPr>
          <a:lstStyle/>
          <a:p>
            <a:pPr marL="1445534">
              <a:spcBef>
                <a:spcPts val="1816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'A'</a:t>
            </a:r>
            <a:r>
              <a:rPr sz="4366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['B'],</a:t>
            </a:r>
            <a:endParaRPr sz="4366">
              <a:latin typeface="Calibri"/>
              <a:cs typeface="Calibri"/>
            </a:endParaRPr>
          </a:p>
          <a:p>
            <a:pPr marL="1445534">
              <a:spcBef>
                <a:spcPts val="1661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'B'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['C'],</a:t>
            </a:r>
            <a:endParaRPr sz="4366">
              <a:latin typeface="Calibri"/>
              <a:cs typeface="Calibri"/>
            </a:endParaRPr>
          </a:p>
          <a:p>
            <a:pPr marL="1445534">
              <a:spcBef>
                <a:spcPts val="1653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'C'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['A',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'D'],</a:t>
            </a:r>
            <a:endParaRPr sz="4366">
              <a:latin typeface="Calibri"/>
              <a:cs typeface="Calibri"/>
            </a:endParaRPr>
          </a:p>
          <a:p>
            <a:pPr marL="1445534" marR="860390">
              <a:lnSpc>
                <a:spcPts val="6907"/>
              </a:lnSpc>
              <a:spcBef>
                <a:spcPts val="507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'D'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['E'],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'E'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[]</a:t>
            </a:r>
            <a:endParaRPr sz="4366">
              <a:latin typeface="Calibri"/>
              <a:cs typeface="Calibri"/>
            </a:endParaRPr>
          </a:p>
          <a:p>
            <a:pPr marL="19802">
              <a:spcBef>
                <a:spcPts val="1138"/>
              </a:spcBef>
            </a:pP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}</a:t>
            </a:r>
            <a:endParaRPr sz="4366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5548" y="4433994"/>
            <a:ext cx="4815093" cy="421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54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34646" y="3529086"/>
            <a:ext cx="5695014" cy="59585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3742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742" spc="-1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valué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742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1245" y="4855039"/>
            <a:ext cx="5029120" cy="44046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228667" y="2947428"/>
            <a:ext cx="1095043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4366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{</a:t>
            </a:r>
            <a:endParaRPr sz="4366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54799" y="3613347"/>
            <a:ext cx="4593041" cy="5078310"/>
          </a:xfrm>
          <a:prstGeom prst="rect">
            <a:avLst/>
          </a:prstGeom>
        </p:spPr>
        <p:txBody>
          <a:bodyPr vert="horz" wrap="square" lIns="0" tIns="230692" rIns="0" bIns="0" rtlCol="0">
            <a:spAutoFit/>
          </a:bodyPr>
          <a:lstStyle/>
          <a:p>
            <a:pPr marL="19802">
              <a:spcBef>
                <a:spcPts val="1816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'A'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[(3,'B'),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(9,'C')],</a:t>
            </a:r>
            <a:endParaRPr sz="4366" dirty="0">
              <a:latin typeface="Calibri"/>
              <a:cs typeface="Calibri"/>
            </a:endParaRPr>
          </a:p>
          <a:p>
            <a:pPr marL="19802">
              <a:spcBef>
                <a:spcPts val="1661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'B'</a:t>
            </a:r>
            <a:r>
              <a:rPr sz="4366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[(3,'A'),</a:t>
            </a:r>
            <a:r>
              <a:rPr sz="4366" spc="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(4,'C')],</a:t>
            </a:r>
            <a:endParaRPr sz="4366" dirty="0">
              <a:latin typeface="Calibri"/>
              <a:cs typeface="Calibri"/>
            </a:endParaRPr>
          </a:p>
          <a:p>
            <a:pPr marL="19802">
              <a:spcBef>
                <a:spcPts val="1653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'C'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[(9,'A'),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(4,'B')</a:t>
            </a:r>
            <a:r>
              <a:rPr lang="fr-FR" sz="4366" dirty="0">
                <a:solidFill>
                  <a:srgbClr val="404040"/>
                </a:solidFill>
                <a:cs typeface="Calibri"/>
              </a:rPr>
              <a:t>,</a:t>
            </a:r>
            <a:r>
              <a:rPr lang="fr-FR" sz="4366" spc="-23" dirty="0">
                <a:solidFill>
                  <a:srgbClr val="404040"/>
                </a:solidFill>
                <a:cs typeface="Calibri"/>
              </a:rPr>
              <a:t> </a:t>
            </a:r>
            <a:r>
              <a:rPr lang="fr-FR" sz="4366" spc="-16" dirty="0">
                <a:solidFill>
                  <a:srgbClr val="404040"/>
                </a:solidFill>
                <a:cs typeface="Calibri"/>
              </a:rPr>
              <a:t>(12,’D')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],</a:t>
            </a:r>
            <a:endParaRPr sz="4366" dirty="0">
              <a:latin typeface="Calibri"/>
              <a:cs typeface="Calibri"/>
            </a:endParaRPr>
          </a:p>
          <a:p>
            <a:pPr marL="19802" marR="7921">
              <a:lnSpc>
                <a:spcPts val="6907"/>
              </a:lnSpc>
              <a:spcBef>
                <a:spcPts val="195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'D'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[(7,’E'),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(12,'C')],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'E'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[(7,'D')]</a:t>
            </a:r>
            <a:endParaRPr sz="4366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8667" y="8205455"/>
            <a:ext cx="213860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}</a:t>
            </a:r>
            <a:endParaRPr sz="4366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82665" y="580671"/>
            <a:ext cx="11492008" cy="944325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lnSpc>
                <a:spcPts val="3555"/>
              </a:lnSpc>
              <a:spcBef>
                <a:spcPts val="164"/>
              </a:spcBef>
            </a:pPr>
            <a:r>
              <a:rPr sz="3118" b="1" spc="-16" dirty="0">
                <a:solidFill>
                  <a:srgbClr val="404040"/>
                </a:solidFill>
                <a:latin typeface="Calibri"/>
                <a:cs typeface="Calibri"/>
              </a:rPr>
              <a:t>Exercice</a:t>
            </a:r>
            <a:r>
              <a:rPr sz="3118" b="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b="1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118" b="1" spc="6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Donner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l’implémentation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avec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dictionnaire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précédence</a:t>
            </a:r>
            <a:endParaRPr sz="3118" dirty="0">
              <a:latin typeface="Calibri"/>
              <a:cs typeface="Calibri"/>
            </a:endParaRPr>
          </a:p>
          <a:p>
            <a:pPr marL="19802">
              <a:lnSpc>
                <a:spcPts val="3555"/>
              </a:lnSpc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suivant.</a:t>
            </a:r>
            <a:endParaRPr sz="3118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5069" y="1812493"/>
            <a:ext cx="9222121" cy="4084727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1BC60601-7A98-46AD-98C4-4403EB24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99269" y="1003300"/>
            <a:ext cx="5695014" cy="59585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3742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742" spc="-1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valué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74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28667" y="2947428"/>
            <a:ext cx="1095043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4366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{</a:t>
            </a:r>
            <a:endParaRPr sz="4366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54799" y="3613347"/>
            <a:ext cx="4593041" cy="4406460"/>
          </a:xfrm>
          <a:prstGeom prst="rect">
            <a:avLst/>
          </a:prstGeom>
        </p:spPr>
        <p:txBody>
          <a:bodyPr vert="horz" wrap="square" lIns="0" tIns="230692" rIns="0" bIns="0" rtlCol="0">
            <a:spAutoFit/>
          </a:bodyPr>
          <a:lstStyle/>
          <a:p>
            <a:pPr marL="19802">
              <a:spcBef>
                <a:spcPts val="1816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'A'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[(</a:t>
            </a:r>
            <a:r>
              <a:rPr lang="fr-FR" sz="4366" dirty="0">
                <a:solidFill>
                  <a:srgbClr val="404040"/>
                </a:solidFill>
                <a:latin typeface="Calibri"/>
                <a:cs typeface="Calibri"/>
              </a:rPr>
              <a:t>2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,'B'),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lang="fr-FR" sz="4366" spc="-16" dirty="0">
                <a:solidFill>
                  <a:srgbClr val="404040"/>
                </a:solidFill>
                <a:latin typeface="Calibri"/>
                <a:cs typeface="Calibri"/>
              </a:rPr>
              <a:t>-1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,'C')],</a:t>
            </a:r>
            <a:endParaRPr sz="4366" dirty="0">
              <a:latin typeface="Calibri"/>
              <a:cs typeface="Calibri"/>
            </a:endParaRPr>
          </a:p>
          <a:p>
            <a:pPr marL="19802">
              <a:spcBef>
                <a:spcPts val="1661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'B'</a:t>
            </a:r>
            <a:r>
              <a:rPr sz="4366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[(3,'</a:t>
            </a:r>
            <a:r>
              <a:rPr lang="fr-FR" sz="4366" dirty="0">
                <a:solidFill>
                  <a:srgbClr val="404040"/>
                </a:solidFill>
                <a:latin typeface="Calibri"/>
                <a:cs typeface="Calibri"/>
              </a:rPr>
              <a:t>C’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r>
              <a:rPr lang="fr-FR" sz="4366" dirty="0">
                <a:solidFill>
                  <a:srgbClr val="404040"/>
                </a:solidFill>
                <a:latin typeface="Calibri"/>
                <a:cs typeface="Calibri"/>
              </a:rPr>
              <a:t>,(-2,D)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],</a:t>
            </a:r>
            <a:endParaRPr sz="4366" dirty="0">
              <a:latin typeface="Calibri"/>
              <a:cs typeface="Calibri"/>
            </a:endParaRPr>
          </a:p>
          <a:p>
            <a:pPr marL="19802">
              <a:spcBef>
                <a:spcPts val="1653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'C'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[(</a:t>
            </a:r>
            <a:r>
              <a:rPr lang="fr-FR" sz="4366" dirty="0">
                <a:solidFill>
                  <a:srgbClr val="404040"/>
                </a:solidFill>
                <a:latin typeface="Calibri"/>
                <a:cs typeface="Calibri"/>
              </a:rPr>
              <a:t>2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,'</a:t>
            </a:r>
            <a:r>
              <a:rPr lang="fr-FR" sz="4366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'),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lang="fr-FR" sz="4366" spc="-16" dirty="0">
                <a:solidFill>
                  <a:srgbClr val="404040"/>
                </a:solidFill>
                <a:latin typeface="Calibri"/>
                <a:cs typeface="Calibri"/>
              </a:rPr>
              <a:t>2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,'</a:t>
            </a:r>
            <a:r>
              <a:rPr lang="fr-FR" sz="4366" spc="-16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')],</a:t>
            </a:r>
            <a:endParaRPr sz="4366" dirty="0">
              <a:latin typeface="Calibri"/>
              <a:cs typeface="Calibri"/>
            </a:endParaRPr>
          </a:p>
          <a:p>
            <a:pPr marL="19802" marR="7921">
              <a:lnSpc>
                <a:spcPts val="6907"/>
              </a:lnSpc>
              <a:spcBef>
                <a:spcPts val="195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'D'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[(</a:t>
            </a:r>
            <a:r>
              <a:rPr lang="fr-FR" sz="4366" spc="-16" dirty="0">
                <a:solidFill>
                  <a:srgbClr val="404040"/>
                </a:solidFill>
                <a:latin typeface="Calibri"/>
                <a:cs typeface="Calibri"/>
              </a:rPr>
              <a:t>-4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,’E')], </a:t>
            </a:r>
            <a:endParaRPr lang="fr-FR" sz="4366" spc="-16" dirty="0">
              <a:solidFill>
                <a:srgbClr val="404040"/>
              </a:solidFill>
              <a:latin typeface="Calibri"/>
              <a:cs typeface="Calibri"/>
            </a:endParaRPr>
          </a:p>
          <a:p>
            <a:pPr marL="19802" marR="7921">
              <a:lnSpc>
                <a:spcPts val="6907"/>
              </a:lnSpc>
              <a:spcBef>
                <a:spcPts val="195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'E'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[]</a:t>
            </a:r>
            <a:endParaRPr sz="4366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8667" y="8205455"/>
            <a:ext cx="213860" cy="690846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}</a:t>
            </a:r>
            <a:endParaRPr sz="4366">
              <a:latin typeface="Calibri"/>
              <a:cs typeface="Calibri"/>
            </a:endParaRPr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9912AA0A-D65B-4BD9-99C8-C5799670D3C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98" y="4584700"/>
            <a:ext cx="7350029" cy="33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60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1883" y="592193"/>
            <a:ext cx="12115186" cy="91171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lang="fr-FR" sz="3200" u="sng" spc="-109" dirty="0">
                <a:solidFill>
                  <a:srgbClr val="00B0F0"/>
                </a:solidFill>
              </a:rPr>
              <a:t>II.2. </a:t>
            </a:r>
            <a:r>
              <a:rPr sz="3200" u="sng" spc="-109" dirty="0" err="1">
                <a:solidFill>
                  <a:srgbClr val="00B0F0"/>
                </a:solidFill>
              </a:rPr>
              <a:t>Implémentation</a:t>
            </a:r>
            <a:r>
              <a:rPr sz="3200" u="sng" spc="-318" dirty="0">
                <a:solidFill>
                  <a:srgbClr val="00B0F0"/>
                </a:solidFill>
              </a:rPr>
              <a:t> </a:t>
            </a:r>
            <a:r>
              <a:rPr sz="3200" u="sng" dirty="0">
                <a:solidFill>
                  <a:srgbClr val="00B0F0"/>
                </a:solidFill>
              </a:rPr>
              <a:t>par</a:t>
            </a:r>
            <a:r>
              <a:rPr sz="3200" u="sng" spc="-374" dirty="0">
                <a:solidFill>
                  <a:srgbClr val="00B0F0"/>
                </a:solidFill>
              </a:rPr>
              <a:t> </a:t>
            </a:r>
            <a:r>
              <a:rPr sz="3200" u="sng" spc="-78" dirty="0">
                <a:solidFill>
                  <a:srgbClr val="00B0F0"/>
                </a:solidFill>
              </a:rPr>
              <a:t>:</a:t>
            </a:r>
            <a:r>
              <a:rPr lang="fr-FR" sz="3200" u="sng" spc="-78" dirty="0">
                <a:solidFill>
                  <a:srgbClr val="00B0F0"/>
                </a:solidFill>
              </a:rPr>
              <a:t> </a:t>
            </a:r>
            <a:r>
              <a:rPr sz="3200" u="sng" spc="-70" dirty="0" err="1">
                <a:solidFill>
                  <a:srgbClr val="00B0F0"/>
                </a:solidFill>
              </a:rPr>
              <a:t>Matrice</a:t>
            </a:r>
            <a:r>
              <a:rPr sz="3200" u="sng" spc="-343" dirty="0">
                <a:solidFill>
                  <a:srgbClr val="00B0F0"/>
                </a:solidFill>
              </a:rPr>
              <a:t> </a:t>
            </a:r>
            <a:r>
              <a:rPr sz="3200" u="sng" spc="-16" dirty="0">
                <a:solidFill>
                  <a:srgbClr val="00B0F0"/>
                </a:solidFill>
              </a:rPr>
              <a:t>d’adjacence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57" y="3037209"/>
            <a:ext cx="5408876" cy="788769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989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4989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989" spc="-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4989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2909" y="4276518"/>
            <a:ext cx="4424898" cy="3871985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802915" y="4463932"/>
          <a:ext cx="3926702" cy="3282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44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44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30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95270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09" dirty="0"/>
              <a:t>Implémentation</a:t>
            </a:r>
            <a:r>
              <a:rPr spc="-318" dirty="0"/>
              <a:t> </a:t>
            </a:r>
            <a:r>
              <a:rPr dirty="0"/>
              <a:t>par</a:t>
            </a:r>
            <a:r>
              <a:rPr spc="-357" dirty="0"/>
              <a:t> </a:t>
            </a:r>
            <a:r>
              <a:rPr spc="-78" dirty="0"/>
              <a:t>:</a:t>
            </a:r>
          </a:p>
          <a:p>
            <a:pPr marL="19802">
              <a:lnSpc>
                <a:spcPts val="8311"/>
              </a:lnSpc>
            </a:pPr>
            <a:r>
              <a:rPr spc="-70" dirty="0"/>
              <a:t>Matrice</a:t>
            </a:r>
            <a:r>
              <a:rPr spc="-351" dirty="0"/>
              <a:t> </a:t>
            </a:r>
            <a:r>
              <a:rPr spc="-16" dirty="0"/>
              <a:t>d’adjacence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58" y="2938318"/>
            <a:ext cx="4264330" cy="788769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4989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4989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989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4989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802915" y="4463932"/>
          <a:ext cx="3926702" cy="3282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44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44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30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1685" y="4246273"/>
            <a:ext cx="4815093" cy="421477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48298" y="1689100"/>
            <a:ext cx="5695014" cy="59585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3742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742" spc="-1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valué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742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269" y="2710590"/>
            <a:ext cx="5029120" cy="4404610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BCB8D906-D6FD-4BAF-97CD-09B07062B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Exemple: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95270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09" dirty="0"/>
              <a:t>Implémentation</a:t>
            </a:r>
            <a:r>
              <a:rPr spc="-318" dirty="0"/>
              <a:t> </a:t>
            </a:r>
            <a:r>
              <a:rPr dirty="0"/>
              <a:t>par</a:t>
            </a:r>
            <a:r>
              <a:rPr spc="-357" dirty="0"/>
              <a:t> </a:t>
            </a:r>
            <a:r>
              <a:rPr spc="-78" dirty="0"/>
              <a:t>:</a:t>
            </a:r>
          </a:p>
          <a:p>
            <a:pPr marL="19802">
              <a:lnSpc>
                <a:spcPts val="8311"/>
              </a:lnSpc>
            </a:pPr>
            <a:r>
              <a:rPr spc="-70" dirty="0"/>
              <a:t>Matrice</a:t>
            </a:r>
            <a:r>
              <a:rPr spc="-351" dirty="0"/>
              <a:t> </a:t>
            </a:r>
            <a:r>
              <a:rPr spc="-16" dirty="0"/>
              <a:t>d’adjacence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4646" y="3529086"/>
            <a:ext cx="5695014" cy="59585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3742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orienté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742" spc="-1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valué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74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802915" y="4463932"/>
          <a:ext cx="3926702" cy="3282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44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44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9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30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9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1245" y="4855039"/>
            <a:ext cx="5029120" cy="440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04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06407" y="2856616"/>
            <a:ext cx="10817753" cy="944325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lnSpc>
                <a:spcPts val="3555"/>
              </a:lnSpc>
              <a:spcBef>
                <a:spcPts val="164"/>
              </a:spcBef>
            </a:pPr>
            <a:r>
              <a:rPr sz="3118" b="1" spc="-16" dirty="0">
                <a:solidFill>
                  <a:srgbClr val="404040"/>
                </a:solidFill>
                <a:latin typeface="Calibri"/>
                <a:cs typeface="Calibri"/>
              </a:rPr>
              <a:t>Exercice</a:t>
            </a:r>
            <a:r>
              <a:rPr sz="3118" b="1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b="1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118" b="1" spc="5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Donner</a:t>
            </a:r>
            <a:r>
              <a:rPr sz="3118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l’implémentation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avec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matrice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d’adjacence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endParaRPr sz="3118">
              <a:latin typeface="Calibri"/>
              <a:cs typeface="Calibri"/>
            </a:endParaRPr>
          </a:p>
          <a:p>
            <a:pPr marL="19802">
              <a:lnSpc>
                <a:spcPts val="3555"/>
              </a:lnSpc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suivant.</a:t>
            </a:r>
            <a:endParaRPr sz="3118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3349" y="4336805"/>
            <a:ext cx="9222121" cy="4084727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ECBA526A-8DB5-4CD0-BBC6-9DA5B3770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669397-E9CC-4805-B507-58F2E869E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9B4651-902A-46AD-8E55-82D09A0B6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63BBB66A-A165-4C1A-BC2C-2F788909F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291537"/>
              </p:ext>
            </p:extLst>
          </p:nvPr>
        </p:nvGraphicFramePr>
        <p:xfrm>
          <a:off x="8802915" y="4463932"/>
          <a:ext cx="3926702" cy="3282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5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0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44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10"/>
                        </a:lnSpc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30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29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object 4">
            <a:extLst>
              <a:ext uri="{FF2B5EF4-FFF2-40B4-BE49-F238E27FC236}">
                <a16:creationId xmlns:a16="http://schemas.microsoft.com/office/drawing/2014/main" id="{EB355048-8C03-45E5-AECF-7E74593761B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3069" y="868168"/>
            <a:ext cx="9222121" cy="408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76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7468" y="927100"/>
            <a:ext cx="10832953" cy="1614513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lang="fr-FR" sz="4000" u="dbl" spc="-86" dirty="0">
                <a:solidFill>
                  <a:srgbClr val="00B0F0"/>
                </a:solidFill>
              </a:rPr>
              <a:t>III. </a:t>
            </a:r>
            <a:r>
              <a:rPr sz="4000" u="dbl" spc="-86" dirty="0" err="1">
                <a:solidFill>
                  <a:srgbClr val="00B0F0"/>
                </a:solidFill>
              </a:rPr>
              <a:t>Algorithmes</a:t>
            </a:r>
            <a:r>
              <a:rPr sz="4000" u="dbl" spc="-343" dirty="0">
                <a:solidFill>
                  <a:srgbClr val="00B0F0"/>
                </a:solidFill>
              </a:rPr>
              <a:t> </a:t>
            </a:r>
            <a:r>
              <a:rPr sz="4000" u="dbl" dirty="0">
                <a:solidFill>
                  <a:srgbClr val="00B0F0"/>
                </a:solidFill>
              </a:rPr>
              <a:t>sur</a:t>
            </a:r>
            <a:r>
              <a:rPr sz="4000" u="dbl" spc="-374" dirty="0">
                <a:solidFill>
                  <a:srgbClr val="00B0F0"/>
                </a:solidFill>
              </a:rPr>
              <a:t> </a:t>
            </a:r>
            <a:r>
              <a:rPr sz="4000" u="dbl" dirty="0">
                <a:solidFill>
                  <a:srgbClr val="00B0F0"/>
                </a:solidFill>
              </a:rPr>
              <a:t>les</a:t>
            </a:r>
            <a:r>
              <a:rPr sz="4000" u="dbl" spc="-335" dirty="0">
                <a:solidFill>
                  <a:srgbClr val="00B0F0"/>
                </a:solidFill>
              </a:rPr>
              <a:t> </a:t>
            </a:r>
            <a:r>
              <a:rPr sz="4000" u="dbl" spc="-31" dirty="0">
                <a:solidFill>
                  <a:srgbClr val="00B0F0"/>
                </a:solidFill>
              </a:rPr>
              <a:t>graphes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8869" y="826058"/>
            <a:ext cx="10021720" cy="91171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lang="fr-FR" sz="3200" u="sng" spc="-140" dirty="0">
                <a:solidFill>
                  <a:srgbClr val="00B0F0"/>
                </a:solidFill>
              </a:rPr>
              <a:t>III.1. </a:t>
            </a:r>
            <a:r>
              <a:rPr sz="3200" u="sng" spc="-140" dirty="0" err="1">
                <a:solidFill>
                  <a:srgbClr val="00B0F0"/>
                </a:solidFill>
              </a:rPr>
              <a:t>Parcours</a:t>
            </a:r>
            <a:r>
              <a:rPr sz="3200" u="sng" spc="-288" dirty="0">
                <a:solidFill>
                  <a:srgbClr val="00B0F0"/>
                </a:solidFill>
              </a:rPr>
              <a:t> </a:t>
            </a:r>
            <a:r>
              <a:rPr sz="3200" u="sng" dirty="0">
                <a:solidFill>
                  <a:srgbClr val="00B0F0"/>
                </a:solidFill>
              </a:rPr>
              <a:t>en</a:t>
            </a:r>
            <a:r>
              <a:rPr sz="3200" u="sng" spc="-281" dirty="0">
                <a:solidFill>
                  <a:srgbClr val="00B0F0"/>
                </a:solidFill>
              </a:rPr>
              <a:t> </a:t>
            </a:r>
            <a:r>
              <a:rPr sz="3200" u="sng" spc="-86" dirty="0" err="1">
                <a:solidFill>
                  <a:srgbClr val="00B0F0"/>
                </a:solidFill>
              </a:rPr>
              <a:t>largeur</a:t>
            </a:r>
            <a:r>
              <a:rPr sz="3200" u="sng" spc="-273" dirty="0">
                <a:solidFill>
                  <a:srgbClr val="00B0F0"/>
                </a:solidFill>
              </a:rPr>
              <a:t> </a:t>
            </a:r>
            <a:r>
              <a:rPr sz="3200" u="sng" spc="-31" dirty="0">
                <a:solidFill>
                  <a:srgbClr val="00B0F0"/>
                </a:solidFill>
              </a:rPr>
              <a:t>d’un</a:t>
            </a:r>
            <a:r>
              <a:rPr lang="fr-FR" sz="3200" u="sng" spc="-31" dirty="0">
                <a:solidFill>
                  <a:srgbClr val="00B0F0"/>
                </a:solidFill>
              </a:rPr>
              <a:t> </a:t>
            </a:r>
            <a:r>
              <a:rPr sz="3200" u="sng" spc="-16" dirty="0" err="1">
                <a:solidFill>
                  <a:srgbClr val="00B0F0"/>
                </a:solidFill>
              </a:rPr>
              <a:t>graphe</a:t>
            </a:r>
            <a:r>
              <a:rPr lang="fr-FR" sz="3200" u="sng" spc="-16" dirty="0">
                <a:solidFill>
                  <a:srgbClr val="00B0F0"/>
                </a:solidFill>
              </a:rPr>
              <a:t>:</a:t>
            </a:r>
            <a:endParaRPr sz="3200" u="sng" spc="-16" dirty="0">
              <a:solidFill>
                <a:srgbClr val="00B0F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06406" y="3122754"/>
            <a:ext cx="10021720" cy="5768236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  <a:tabLst>
                <a:tab pos="5672237" algn="l"/>
              </a:tabLst>
            </a:pPr>
            <a:r>
              <a:rPr sz="3742" dirty="0">
                <a:latin typeface="Calibri"/>
                <a:cs typeface="Calibri"/>
              </a:rPr>
              <a:t>Ce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parcours</a:t>
            </a:r>
            <a:r>
              <a:rPr sz="3742" spc="-10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peut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être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utilisé</a:t>
            </a:r>
            <a:r>
              <a:rPr sz="3742" dirty="0">
                <a:latin typeface="Calibri"/>
                <a:cs typeface="Calibri"/>
              </a:rPr>
              <a:t>	pour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spc="-78" dirty="0">
                <a:latin typeface="Calibri"/>
                <a:cs typeface="Calibri"/>
              </a:rPr>
              <a:t>:</a:t>
            </a:r>
            <a:endParaRPr sz="3742" dirty="0">
              <a:latin typeface="Calibri"/>
              <a:cs typeface="Calibri"/>
            </a:endParaRPr>
          </a:p>
          <a:p>
            <a:pPr marL="465343" indent="-445541">
              <a:spcBef>
                <a:spcPts val="4490"/>
              </a:spcBef>
              <a:buFont typeface="Wingdings"/>
              <a:buChar char=""/>
              <a:tabLst>
                <a:tab pos="465343" algn="l"/>
              </a:tabLst>
            </a:pPr>
            <a:r>
              <a:rPr sz="3742" dirty="0">
                <a:latin typeface="Calibri"/>
                <a:cs typeface="Calibri"/>
              </a:rPr>
              <a:t>Chemin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plus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court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entre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deux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sommets</a:t>
            </a:r>
            <a:endParaRPr sz="3742" dirty="0">
              <a:latin typeface="Calibri"/>
              <a:cs typeface="Calibri"/>
            </a:endParaRPr>
          </a:p>
          <a:p>
            <a:pPr marL="465343" indent="-445541">
              <a:buFont typeface="Wingdings"/>
              <a:buChar char=""/>
              <a:tabLst>
                <a:tab pos="465343" algn="l"/>
              </a:tabLst>
            </a:pPr>
            <a:r>
              <a:rPr sz="3742" spc="-16" dirty="0">
                <a:latin typeface="Calibri"/>
                <a:cs typeface="Calibri"/>
              </a:rPr>
              <a:t>Vérifier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si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un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graphe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est</a:t>
            </a:r>
            <a:r>
              <a:rPr sz="3742" spc="-117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connexe</a:t>
            </a:r>
            <a:endParaRPr sz="3742" dirty="0">
              <a:latin typeface="Calibri"/>
              <a:cs typeface="Calibri"/>
            </a:endParaRPr>
          </a:p>
          <a:p>
            <a:pPr marL="65346">
              <a:spcBef>
                <a:spcPts val="4397"/>
              </a:spcBef>
            </a:pPr>
            <a:r>
              <a:rPr sz="3742" dirty="0">
                <a:latin typeface="Calibri"/>
                <a:cs typeface="Calibri"/>
              </a:rPr>
              <a:t>Algorithme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spc="-78" dirty="0">
                <a:latin typeface="Calibri"/>
                <a:cs typeface="Calibri"/>
              </a:rPr>
              <a:t>:</a:t>
            </a:r>
            <a:endParaRPr sz="3742" dirty="0">
              <a:latin typeface="Calibri"/>
              <a:cs typeface="Calibri"/>
            </a:endParaRPr>
          </a:p>
          <a:p>
            <a:pPr marL="554452" indent="-489105">
              <a:buAutoNum type="arabicPlain"/>
              <a:tabLst>
                <a:tab pos="554452" algn="l"/>
              </a:tabLst>
            </a:pPr>
            <a:r>
              <a:rPr sz="3742" dirty="0">
                <a:latin typeface="Calibri"/>
                <a:cs typeface="Calibri"/>
              </a:rPr>
              <a:t>S</a:t>
            </a:r>
            <a:r>
              <a:rPr sz="3742" spc="-55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est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le</a:t>
            </a:r>
            <a:r>
              <a:rPr sz="3742" spc="-3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sommet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de</a:t>
            </a:r>
            <a:r>
              <a:rPr sz="3742" spc="-39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départ</a:t>
            </a:r>
            <a:endParaRPr sz="3742" dirty="0">
              <a:latin typeface="Calibri"/>
              <a:cs typeface="Calibri"/>
            </a:endParaRPr>
          </a:p>
          <a:p>
            <a:pPr marL="65346" marR="7921" indent="489105">
              <a:spcBef>
                <a:spcPts val="8"/>
              </a:spcBef>
              <a:buAutoNum type="arabicPlain"/>
              <a:tabLst>
                <a:tab pos="554452" algn="l"/>
                <a:tab pos="3630667" algn="l"/>
              </a:tabLst>
            </a:pPr>
            <a:r>
              <a:rPr sz="3742" dirty="0">
                <a:latin typeface="Calibri"/>
                <a:cs typeface="Calibri"/>
              </a:rPr>
              <a:t>Cet</a:t>
            </a:r>
            <a:r>
              <a:rPr sz="3742" spc="-31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algorithme</a:t>
            </a:r>
            <a:r>
              <a:rPr sz="3742" dirty="0">
                <a:latin typeface="Calibri"/>
                <a:cs typeface="Calibri"/>
              </a:rPr>
              <a:t>	liste</a:t>
            </a:r>
            <a:r>
              <a:rPr sz="3742" spc="-10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d'abord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les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voisins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de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S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spc="-31" dirty="0">
                <a:latin typeface="Calibri"/>
                <a:cs typeface="Calibri"/>
              </a:rPr>
              <a:t>pour </a:t>
            </a:r>
            <a:r>
              <a:rPr sz="3742" dirty="0">
                <a:latin typeface="Calibri"/>
                <a:cs typeface="Calibri"/>
              </a:rPr>
              <a:t>ensuite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les</a:t>
            </a:r>
            <a:r>
              <a:rPr sz="3742" spc="-10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explorer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un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par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spc="-39" dirty="0">
                <a:latin typeface="Calibri"/>
                <a:cs typeface="Calibri"/>
              </a:rPr>
              <a:t>un.</a:t>
            </a:r>
            <a:endParaRPr sz="3742" dirty="0">
              <a:latin typeface="Calibri"/>
              <a:cs typeface="Calibri"/>
            </a:endParaRPr>
          </a:p>
          <a:p>
            <a:pPr marL="65346"/>
            <a:r>
              <a:rPr sz="3742" dirty="0">
                <a:latin typeface="Calibri"/>
                <a:cs typeface="Calibri"/>
              </a:rPr>
              <a:t>2-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Répétez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(1)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pour</a:t>
            </a:r>
            <a:r>
              <a:rPr sz="3742" spc="-47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chaque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voisin.</a:t>
            </a:r>
            <a:endParaRPr sz="3742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95270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40" dirty="0"/>
              <a:t>Parcours</a:t>
            </a:r>
            <a:r>
              <a:rPr spc="-288" dirty="0"/>
              <a:t> </a:t>
            </a:r>
            <a:r>
              <a:rPr dirty="0"/>
              <a:t>en</a:t>
            </a:r>
            <a:r>
              <a:rPr spc="-281" dirty="0"/>
              <a:t> </a:t>
            </a:r>
            <a:r>
              <a:rPr spc="-86" dirty="0"/>
              <a:t>largeur</a:t>
            </a:r>
            <a:r>
              <a:rPr spc="-273" dirty="0"/>
              <a:t> </a:t>
            </a:r>
            <a:r>
              <a:rPr spc="-31" dirty="0"/>
              <a:t>d’un</a:t>
            </a:r>
          </a:p>
          <a:p>
            <a:pPr marL="19802">
              <a:lnSpc>
                <a:spcPts val="8311"/>
              </a:lnSpc>
            </a:pPr>
            <a:r>
              <a:rPr spc="-94" dirty="0"/>
              <a:t>graphe</a:t>
            </a:r>
            <a:r>
              <a:rPr spc="-234" dirty="0"/>
              <a:t> </a:t>
            </a:r>
            <a:r>
              <a:rPr dirty="0"/>
              <a:t>:</a:t>
            </a:r>
            <a:r>
              <a:rPr spc="-234" dirty="0"/>
              <a:t> </a:t>
            </a:r>
            <a:r>
              <a:rPr spc="-16" dirty="0"/>
              <a:t>Exemple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3946" y="8857015"/>
            <a:ext cx="4233637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Liste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des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sommets</a:t>
            </a:r>
            <a:r>
              <a:rPr sz="2807" spc="-78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visités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: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spc="-39" dirty="0">
                <a:latin typeface="Calibri"/>
                <a:cs typeface="Calibri"/>
              </a:rPr>
              <a:t>A,</a:t>
            </a:r>
            <a:endParaRPr sz="2807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7611" y="3742750"/>
            <a:ext cx="7958783" cy="332671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95270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40" dirty="0"/>
              <a:t>Parcours</a:t>
            </a:r>
            <a:r>
              <a:rPr spc="-288" dirty="0"/>
              <a:t> </a:t>
            </a:r>
            <a:r>
              <a:rPr dirty="0"/>
              <a:t>en</a:t>
            </a:r>
            <a:r>
              <a:rPr spc="-281" dirty="0"/>
              <a:t> </a:t>
            </a:r>
            <a:r>
              <a:rPr spc="-86" dirty="0"/>
              <a:t>largeur</a:t>
            </a:r>
            <a:r>
              <a:rPr spc="-273" dirty="0"/>
              <a:t> </a:t>
            </a:r>
            <a:r>
              <a:rPr spc="-31" dirty="0"/>
              <a:t>d’un</a:t>
            </a:r>
          </a:p>
          <a:p>
            <a:pPr marL="19802">
              <a:lnSpc>
                <a:spcPts val="8311"/>
              </a:lnSpc>
            </a:pPr>
            <a:r>
              <a:rPr spc="-94" dirty="0"/>
              <a:t>graphe</a:t>
            </a:r>
            <a:r>
              <a:rPr spc="-234" dirty="0"/>
              <a:t> </a:t>
            </a:r>
            <a:r>
              <a:rPr dirty="0"/>
              <a:t>:</a:t>
            </a:r>
            <a:r>
              <a:rPr spc="-234" dirty="0"/>
              <a:t> </a:t>
            </a:r>
            <a:r>
              <a:rPr spc="-16" dirty="0"/>
              <a:t>Exemple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3946" y="8857015"/>
            <a:ext cx="4508883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Liste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des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sommets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visités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: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B</a:t>
            </a:r>
            <a:endParaRPr sz="2807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7611" y="3742750"/>
            <a:ext cx="7958783" cy="332671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95270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40" dirty="0"/>
              <a:t>Parcours</a:t>
            </a:r>
            <a:r>
              <a:rPr spc="-288" dirty="0"/>
              <a:t> </a:t>
            </a:r>
            <a:r>
              <a:rPr dirty="0"/>
              <a:t>en</a:t>
            </a:r>
            <a:r>
              <a:rPr spc="-281" dirty="0"/>
              <a:t> </a:t>
            </a:r>
            <a:r>
              <a:rPr spc="-86" dirty="0"/>
              <a:t>largeur</a:t>
            </a:r>
            <a:r>
              <a:rPr spc="-273" dirty="0"/>
              <a:t> </a:t>
            </a:r>
            <a:r>
              <a:rPr spc="-31" dirty="0"/>
              <a:t>d’un</a:t>
            </a:r>
          </a:p>
          <a:p>
            <a:pPr marL="19802">
              <a:lnSpc>
                <a:spcPts val="8311"/>
              </a:lnSpc>
            </a:pPr>
            <a:r>
              <a:rPr spc="-94" dirty="0"/>
              <a:t>graphe</a:t>
            </a:r>
            <a:r>
              <a:rPr spc="-234" dirty="0"/>
              <a:t> </a:t>
            </a:r>
            <a:r>
              <a:rPr dirty="0"/>
              <a:t>:</a:t>
            </a:r>
            <a:r>
              <a:rPr spc="-234" dirty="0"/>
              <a:t> </a:t>
            </a:r>
            <a:r>
              <a:rPr spc="-16" dirty="0"/>
              <a:t>Exemple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3946" y="8857015"/>
            <a:ext cx="4863336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Liste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des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sommets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visités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: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B,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C</a:t>
            </a:r>
            <a:endParaRPr sz="2807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7611" y="3742750"/>
            <a:ext cx="7958783" cy="332671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95270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40" dirty="0"/>
              <a:t>Parcours</a:t>
            </a:r>
            <a:r>
              <a:rPr spc="-288" dirty="0"/>
              <a:t> </a:t>
            </a:r>
            <a:r>
              <a:rPr dirty="0"/>
              <a:t>en</a:t>
            </a:r>
            <a:r>
              <a:rPr spc="-281" dirty="0"/>
              <a:t> </a:t>
            </a:r>
            <a:r>
              <a:rPr spc="-86" dirty="0"/>
              <a:t>largeur</a:t>
            </a:r>
            <a:r>
              <a:rPr spc="-273" dirty="0"/>
              <a:t> </a:t>
            </a:r>
            <a:r>
              <a:rPr spc="-31" dirty="0"/>
              <a:t>d’un</a:t>
            </a:r>
          </a:p>
          <a:p>
            <a:pPr marL="19802">
              <a:lnSpc>
                <a:spcPts val="8311"/>
              </a:lnSpc>
            </a:pPr>
            <a:r>
              <a:rPr spc="-94" dirty="0"/>
              <a:t>graphe</a:t>
            </a:r>
            <a:r>
              <a:rPr spc="-234" dirty="0"/>
              <a:t> </a:t>
            </a:r>
            <a:r>
              <a:rPr dirty="0"/>
              <a:t>:</a:t>
            </a:r>
            <a:r>
              <a:rPr spc="-234" dirty="0"/>
              <a:t> </a:t>
            </a:r>
            <a:r>
              <a:rPr spc="-16" dirty="0"/>
              <a:t>Exemple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3945" y="8857015"/>
            <a:ext cx="5550461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Liste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des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sommets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visités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: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B,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C,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spc="-133" dirty="0">
                <a:latin typeface="Calibri"/>
                <a:cs typeface="Calibri"/>
              </a:rPr>
              <a:t>F,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D</a:t>
            </a:r>
            <a:endParaRPr sz="2807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7611" y="3742750"/>
            <a:ext cx="7958783" cy="332671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95270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40" dirty="0"/>
              <a:t>Parcours</a:t>
            </a:r>
            <a:r>
              <a:rPr spc="-288" dirty="0"/>
              <a:t> </a:t>
            </a:r>
            <a:r>
              <a:rPr dirty="0"/>
              <a:t>en</a:t>
            </a:r>
            <a:r>
              <a:rPr spc="-281" dirty="0"/>
              <a:t> </a:t>
            </a:r>
            <a:r>
              <a:rPr spc="-86" dirty="0"/>
              <a:t>largeur</a:t>
            </a:r>
            <a:r>
              <a:rPr spc="-273" dirty="0"/>
              <a:t> </a:t>
            </a:r>
            <a:r>
              <a:rPr spc="-31" dirty="0"/>
              <a:t>d’un</a:t>
            </a:r>
          </a:p>
          <a:p>
            <a:pPr marL="19802">
              <a:lnSpc>
                <a:spcPts val="8311"/>
              </a:lnSpc>
            </a:pPr>
            <a:r>
              <a:rPr spc="-94" dirty="0"/>
              <a:t>graphe</a:t>
            </a:r>
            <a:r>
              <a:rPr spc="-234" dirty="0"/>
              <a:t> </a:t>
            </a:r>
            <a:r>
              <a:rPr dirty="0"/>
              <a:t>:</a:t>
            </a:r>
            <a:r>
              <a:rPr spc="-234" dirty="0"/>
              <a:t> </a:t>
            </a:r>
            <a:r>
              <a:rPr spc="-16" dirty="0"/>
              <a:t>Exemple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3946" y="8857015"/>
            <a:ext cx="5885112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Liste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des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sommets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visités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: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A,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B,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C,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spc="-133" dirty="0">
                <a:latin typeface="Calibri"/>
                <a:cs typeface="Calibri"/>
              </a:rPr>
              <a:t>F,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D,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E</a:t>
            </a:r>
            <a:endParaRPr sz="2807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7611" y="3742750"/>
            <a:ext cx="7958783" cy="332671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95270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40" dirty="0"/>
              <a:t>Parcours</a:t>
            </a:r>
            <a:r>
              <a:rPr spc="-288" dirty="0"/>
              <a:t> </a:t>
            </a:r>
            <a:r>
              <a:rPr dirty="0"/>
              <a:t>en</a:t>
            </a:r>
            <a:r>
              <a:rPr spc="-281" dirty="0"/>
              <a:t> </a:t>
            </a:r>
            <a:r>
              <a:rPr spc="-86" dirty="0"/>
              <a:t>largeur</a:t>
            </a:r>
            <a:r>
              <a:rPr spc="-273" dirty="0"/>
              <a:t> </a:t>
            </a:r>
            <a:r>
              <a:rPr spc="-31" dirty="0"/>
              <a:t>d’un</a:t>
            </a:r>
          </a:p>
          <a:p>
            <a:pPr marL="19802">
              <a:lnSpc>
                <a:spcPts val="8311"/>
              </a:lnSpc>
            </a:pPr>
            <a:r>
              <a:rPr spc="-94" dirty="0"/>
              <a:t>graphe</a:t>
            </a:r>
            <a:r>
              <a:rPr spc="-234" dirty="0"/>
              <a:t> </a:t>
            </a:r>
            <a:r>
              <a:rPr dirty="0"/>
              <a:t>:</a:t>
            </a:r>
            <a:r>
              <a:rPr spc="-234" dirty="0"/>
              <a:t> </a:t>
            </a:r>
            <a:r>
              <a:rPr spc="-16" dirty="0"/>
              <a:t>Exemple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3945" y="8857015"/>
            <a:ext cx="6280158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Liste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des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sommets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visités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: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B,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C,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spc="-133" dirty="0">
                <a:latin typeface="Calibri"/>
                <a:cs typeface="Calibri"/>
              </a:rPr>
              <a:t>F,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E,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G</a:t>
            </a:r>
            <a:endParaRPr sz="2807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2459" y="3846710"/>
            <a:ext cx="7839995" cy="31930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06407" y="2856617"/>
            <a:ext cx="11371217" cy="2537195"/>
          </a:xfrm>
          <a:prstGeom prst="rect">
            <a:avLst/>
          </a:prstGeom>
        </p:spPr>
        <p:txBody>
          <a:bodyPr vert="horz" wrap="square" lIns="0" tIns="74257" rIns="0" bIns="0" rtlCol="0">
            <a:spAutoFit/>
          </a:bodyPr>
          <a:lstStyle/>
          <a:p>
            <a:pPr marL="19802" marR="7921">
              <a:lnSpc>
                <a:spcPts val="3368"/>
              </a:lnSpc>
              <a:spcBef>
                <a:spcPts val="585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Ecrire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fonction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«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parcours_largeur(G,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d)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»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qui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fait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parcours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largeur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b="1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3118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passé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paramètre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partir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départ </a:t>
            </a:r>
            <a:r>
              <a:rPr sz="3118" b="1" spc="-39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3118" dirty="0">
              <a:latin typeface="Calibri"/>
              <a:cs typeface="Calibri"/>
            </a:endParaRPr>
          </a:p>
          <a:p>
            <a:pPr marL="19802">
              <a:lnSpc>
                <a:spcPts val="3555"/>
              </a:lnSpc>
              <a:spcBef>
                <a:spcPts val="1770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3118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utilisera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représentation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par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dictionnaire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précédence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d’un</a:t>
            </a:r>
            <a:endParaRPr sz="3118" dirty="0">
              <a:latin typeface="Calibri"/>
              <a:cs typeface="Calibri"/>
            </a:endParaRPr>
          </a:p>
          <a:p>
            <a:pPr marL="19802">
              <a:lnSpc>
                <a:spcPts val="3555"/>
              </a:lnSpc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graphe.</a:t>
            </a:r>
            <a:endParaRPr sz="3118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7481" y="9193963"/>
            <a:ext cx="13121701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Le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spc="-16" dirty="0">
                <a:latin typeface="Calibri"/>
                <a:cs typeface="Calibri"/>
              </a:rPr>
              <a:t>résultat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du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spc="-16" dirty="0">
                <a:latin typeface="Calibri"/>
                <a:cs typeface="Calibri"/>
              </a:rPr>
              <a:t>parcours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en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largeur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du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graphe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en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dessus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à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partir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sera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: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A,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B,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C,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spc="-133" dirty="0">
                <a:latin typeface="Calibri"/>
                <a:cs typeface="Calibri"/>
              </a:rPr>
              <a:t>F,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E,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G</a:t>
            </a:r>
            <a:endParaRPr sz="2807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4305" y="5849849"/>
            <a:ext cx="6771294" cy="275359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1469" y="850900"/>
            <a:ext cx="6205734" cy="888310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16" dirty="0"/>
              <a:t>Solution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06407" y="2842358"/>
            <a:ext cx="8751431" cy="6792410"/>
          </a:xfrm>
          <a:prstGeom prst="rect">
            <a:avLst/>
          </a:prstGeom>
        </p:spPr>
        <p:txBody>
          <a:bodyPr vert="horz" wrap="square" lIns="0" tIns="76237" rIns="0" bIns="0" rtlCol="0">
            <a:spAutoFit/>
          </a:bodyPr>
          <a:lstStyle/>
          <a:p>
            <a:pPr marL="760391" marR="3509876" indent="-741579">
              <a:lnSpc>
                <a:spcPct val="90000"/>
              </a:lnSpc>
              <a:spcBef>
                <a:spcPts val="600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def</a:t>
            </a:r>
            <a:r>
              <a:rPr sz="3742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parcours_largeur(G,</a:t>
            </a:r>
            <a:r>
              <a:rPr sz="3742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d):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visited</a:t>
            </a:r>
            <a:r>
              <a:rPr sz="3742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[]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file_to_visite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[d]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while</a:t>
            </a:r>
            <a:r>
              <a:rPr sz="3742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file_to_visite!=[]:</a:t>
            </a:r>
            <a:endParaRPr sz="3742">
              <a:latin typeface="Calibri"/>
              <a:cs typeface="Calibri"/>
            </a:endParaRPr>
          </a:p>
          <a:p>
            <a:pPr marL="1618800" marR="2595031">
              <a:lnSpc>
                <a:spcPts val="4038"/>
              </a:lnSpc>
              <a:spcBef>
                <a:spcPts val="62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3742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 file_to_visite.pop(0)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visited</a:t>
            </a:r>
            <a:r>
              <a:rPr sz="3742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742">
              <a:latin typeface="Calibri"/>
              <a:cs typeface="Calibri"/>
            </a:endParaRPr>
          </a:p>
          <a:p>
            <a:pPr marL="1618800" marR="3802943" indent="1108903">
              <a:lnSpc>
                <a:spcPts val="4038"/>
              </a:lnSpc>
              <a:spcBef>
                <a:spcPts val="16"/>
              </a:spcBef>
            </a:pP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continue visited.append(s)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voisins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1" dirty="0">
                <a:solidFill>
                  <a:srgbClr val="404040"/>
                </a:solidFill>
                <a:latin typeface="Calibri"/>
                <a:cs typeface="Calibri"/>
              </a:rPr>
              <a:t>G[s]</a:t>
            </a:r>
            <a:endParaRPr sz="3742">
              <a:latin typeface="Calibri"/>
              <a:cs typeface="Calibri"/>
            </a:endParaRPr>
          </a:p>
          <a:p>
            <a:pPr marL="1618800">
              <a:lnSpc>
                <a:spcPts val="3765"/>
              </a:lnSpc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dv,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voisins:</a:t>
            </a:r>
            <a:endParaRPr sz="3742">
              <a:latin typeface="Calibri"/>
              <a:cs typeface="Calibri"/>
            </a:endParaRPr>
          </a:p>
          <a:p>
            <a:pPr marL="2727703">
              <a:lnSpc>
                <a:spcPts val="4046"/>
              </a:lnSpc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3742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3742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visited</a:t>
            </a:r>
            <a:r>
              <a:rPr sz="3742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742">
              <a:latin typeface="Calibri"/>
              <a:cs typeface="Calibri"/>
            </a:endParaRPr>
          </a:p>
          <a:p>
            <a:pPr marL="4154426">
              <a:lnSpc>
                <a:spcPts val="4038"/>
              </a:lnSpc>
            </a:pP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file_to_visite.append(v)</a:t>
            </a:r>
            <a:endParaRPr sz="3742">
              <a:latin typeface="Calibri"/>
              <a:cs typeface="Calibri"/>
            </a:endParaRPr>
          </a:p>
          <a:p>
            <a:pPr marL="760391">
              <a:lnSpc>
                <a:spcPts val="4264"/>
              </a:lnSpc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return</a:t>
            </a:r>
            <a:r>
              <a:rPr sz="3742" spc="-2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visited</a:t>
            </a:r>
            <a:endParaRPr sz="3742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8869" y="774700"/>
            <a:ext cx="9829800" cy="911714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lang="fr-FR" sz="3200" i="1" spc="-140" dirty="0">
                <a:solidFill>
                  <a:srgbClr val="00B0F0"/>
                </a:solidFill>
              </a:rPr>
              <a:t>III.2. </a:t>
            </a:r>
            <a:r>
              <a:rPr sz="3200" i="1" spc="-140" dirty="0" err="1">
                <a:solidFill>
                  <a:srgbClr val="00B0F0"/>
                </a:solidFill>
              </a:rPr>
              <a:t>Parcours</a:t>
            </a:r>
            <a:r>
              <a:rPr sz="3200" i="1" spc="-242" dirty="0">
                <a:solidFill>
                  <a:srgbClr val="00B0F0"/>
                </a:solidFill>
              </a:rPr>
              <a:t> </a:t>
            </a:r>
            <a:r>
              <a:rPr sz="3200" i="1" dirty="0">
                <a:solidFill>
                  <a:srgbClr val="00B0F0"/>
                </a:solidFill>
              </a:rPr>
              <a:t>en</a:t>
            </a:r>
            <a:r>
              <a:rPr sz="3200" i="1" spc="-218" dirty="0">
                <a:solidFill>
                  <a:srgbClr val="00B0F0"/>
                </a:solidFill>
              </a:rPr>
              <a:t> </a:t>
            </a:r>
            <a:r>
              <a:rPr sz="3200" i="1" spc="-125" dirty="0" err="1">
                <a:solidFill>
                  <a:srgbClr val="00B0F0"/>
                </a:solidFill>
              </a:rPr>
              <a:t>profondeur</a:t>
            </a:r>
            <a:r>
              <a:rPr sz="3200" i="1" spc="-249" dirty="0">
                <a:solidFill>
                  <a:srgbClr val="00B0F0"/>
                </a:solidFill>
              </a:rPr>
              <a:t> </a:t>
            </a:r>
            <a:r>
              <a:rPr sz="3200" i="1" spc="-31" dirty="0">
                <a:solidFill>
                  <a:srgbClr val="00B0F0"/>
                </a:solidFill>
              </a:rPr>
              <a:t>d’un</a:t>
            </a:r>
            <a:r>
              <a:rPr lang="fr-FR" sz="3200" i="1" spc="-31" dirty="0">
                <a:solidFill>
                  <a:srgbClr val="00B0F0"/>
                </a:solidFill>
              </a:rPr>
              <a:t> </a:t>
            </a:r>
            <a:r>
              <a:rPr sz="3200" i="1" spc="-16" dirty="0" err="1">
                <a:solidFill>
                  <a:srgbClr val="00B0F0"/>
                </a:solidFill>
              </a:rPr>
              <a:t>graphe</a:t>
            </a:r>
            <a:endParaRPr sz="3200" i="1" spc="-16" dirty="0">
              <a:solidFill>
                <a:srgbClr val="00B0F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06406" y="3122754"/>
            <a:ext cx="10821715" cy="560735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  <a:tabLst>
                <a:tab pos="5672237" algn="l"/>
              </a:tabLst>
            </a:pPr>
            <a:r>
              <a:rPr sz="3742" dirty="0">
                <a:latin typeface="Calibri"/>
                <a:cs typeface="Calibri"/>
              </a:rPr>
              <a:t>Ce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parcours</a:t>
            </a:r>
            <a:r>
              <a:rPr sz="3742" spc="-10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peut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être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utilisé</a:t>
            </a:r>
            <a:r>
              <a:rPr sz="3742" dirty="0">
                <a:latin typeface="Calibri"/>
                <a:cs typeface="Calibri"/>
              </a:rPr>
              <a:t>	pour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spc="-78" dirty="0">
                <a:latin typeface="Calibri"/>
                <a:cs typeface="Calibri"/>
              </a:rPr>
              <a:t>:</a:t>
            </a:r>
            <a:endParaRPr sz="3742" dirty="0">
              <a:latin typeface="Calibri"/>
              <a:cs typeface="Calibri"/>
            </a:endParaRPr>
          </a:p>
          <a:p>
            <a:pPr marL="465343" indent="-445541">
              <a:spcBef>
                <a:spcPts val="4490"/>
              </a:spcBef>
              <a:buFont typeface="Wingdings"/>
              <a:buChar char=""/>
              <a:tabLst>
                <a:tab pos="465343" algn="l"/>
              </a:tabLst>
            </a:pPr>
            <a:r>
              <a:rPr sz="3742" dirty="0">
                <a:latin typeface="Calibri"/>
                <a:cs typeface="Calibri"/>
              </a:rPr>
              <a:t>Chemin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plus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court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entre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deux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sommets</a:t>
            </a:r>
            <a:endParaRPr sz="3742" dirty="0">
              <a:latin typeface="Calibri"/>
              <a:cs typeface="Calibri"/>
            </a:endParaRPr>
          </a:p>
          <a:p>
            <a:pPr marL="465343" indent="-445541">
              <a:buFont typeface="Wingdings"/>
              <a:buChar char=""/>
              <a:tabLst>
                <a:tab pos="465343" algn="l"/>
              </a:tabLst>
            </a:pPr>
            <a:r>
              <a:rPr sz="3742" spc="-16" dirty="0">
                <a:latin typeface="Calibri"/>
                <a:cs typeface="Calibri"/>
              </a:rPr>
              <a:t>Vérifier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si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un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graphe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est</a:t>
            </a:r>
            <a:r>
              <a:rPr sz="3742" spc="-117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connexe</a:t>
            </a:r>
            <a:endParaRPr sz="3742" dirty="0">
              <a:latin typeface="Calibri"/>
              <a:cs typeface="Calibri"/>
            </a:endParaRPr>
          </a:p>
          <a:p>
            <a:pPr marL="65346">
              <a:spcBef>
                <a:spcPts val="2378"/>
              </a:spcBef>
            </a:pPr>
            <a:r>
              <a:rPr sz="3742" dirty="0">
                <a:latin typeface="Calibri"/>
                <a:cs typeface="Calibri"/>
              </a:rPr>
              <a:t>Algorithme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spc="-78" dirty="0">
                <a:latin typeface="Calibri"/>
                <a:cs typeface="Calibri"/>
              </a:rPr>
              <a:t>:</a:t>
            </a:r>
            <a:endParaRPr sz="3742" dirty="0">
              <a:latin typeface="Calibri"/>
              <a:cs typeface="Calibri"/>
            </a:endParaRPr>
          </a:p>
          <a:p>
            <a:pPr marL="65346" marR="792074">
              <a:spcBef>
                <a:spcPts val="39"/>
              </a:spcBef>
            </a:pPr>
            <a:r>
              <a:rPr sz="3118" spc="-16" dirty="0">
                <a:latin typeface="Calibri"/>
                <a:cs typeface="Calibri"/>
              </a:rPr>
              <a:t>Recherche</a:t>
            </a:r>
            <a:r>
              <a:rPr sz="3118" spc="-55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qui</a:t>
            </a:r>
            <a:r>
              <a:rPr sz="3118" spc="-62" dirty="0">
                <a:latin typeface="Calibri"/>
                <a:cs typeface="Calibri"/>
              </a:rPr>
              <a:t> </a:t>
            </a:r>
            <a:r>
              <a:rPr sz="3118" spc="-16" dirty="0">
                <a:latin typeface="Calibri"/>
                <a:cs typeface="Calibri"/>
              </a:rPr>
              <a:t>progresse</a:t>
            </a:r>
            <a:r>
              <a:rPr sz="3118" spc="-39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à</a:t>
            </a:r>
            <a:r>
              <a:rPr sz="3118" spc="-31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partir</a:t>
            </a:r>
            <a:r>
              <a:rPr sz="3118" spc="-23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d'un</a:t>
            </a:r>
            <a:r>
              <a:rPr sz="3118" spc="-86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sommet</a:t>
            </a:r>
            <a:r>
              <a:rPr sz="3118" spc="-23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</a:t>
            </a:r>
            <a:r>
              <a:rPr sz="3118" spc="-23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en</a:t>
            </a:r>
            <a:r>
              <a:rPr sz="3118" spc="-55" dirty="0">
                <a:latin typeface="Calibri"/>
                <a:cs typeface="Calibri"/>
              </a:rPr>
              <a:t> </a:t>
            </a:r>
            <a:r>
              <a:rPr sz="3118" spc="-16" dirty="0">
                <a:latin typeface="Calibri"/>
                <a:cs typeface="Calibri"/>
              </a:rPr>
              <a:t>s'appelant récursivement </a:t>
            </a:r>
            <a:r>
              <a:rPr sz="3118" dirty="0">
                <a:latin typeface="Calibri"/>
                <a:cs typeface="Calibri"/>
              </a:rPr>
              <a:t>pour</a:t>
            </a:r>
            <a:r>
              <a:rPr sz="3118" spc="-94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chaque</a:t>
            </a:r>
            <a:r>
              <a:rPr sz="3118" spc="-101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sommet</a:t>
            </a:r>
            <a:r>
              <a:rPr sz="3118" spc="-39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voisin</a:t>
            </a:r>
            <a:r>
              <a:rPr sz="3118" spc="-47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de</a:t>
            </a:r>
            <a:r>
              <a:rPr sz="3118" spc="-70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</a:t>
            </a:r>
            <a:r>
              <a:rPr sz="3118" spc="-55" dirty="0">
                <a:latin typeface="Calibri"/>
                <a:cs typeface="Calibri"/>
              </a:rPr>
              <a:t> </a:t>
            </a:r>
            <a:r>
              <a:rPr sz="3118" spc="-78" dirty="0">
                <a:latin typeface="Calibri"/>
                <a:cs typeface="Calibri"/>
              </a:rPr>
              <a:t>:</a:t>
            </a:r>
            <a:endParaRPr sz="3118" dirty="0">
              <a:latin typeface="Calibri"/>
              <a:cs typeface="Calibri"/>
            </a:endParaRPr>
          </a:p>
          <a:p>
            <a:pPr marL="65346" marR="7921"/>
            <a:r>
              <a:rPr sz="3118" dirty="0">
                <a:latin typeface="Calibri"/>
                <a:cs typeface="Calibri"/>
              </a:rPr>
              <a:t>Pour</a:t>
            </a:r>
            <a:r>
              <a:rPr sz="3118" spc="-78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chaque</a:t>
            </a:r>
            <a:r>
              <a:rPr sz="3118" spc="-86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sommet,</a:t>
            </a:r>
            <a:r>
              <a:rPr sz="3118" spc="-39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il</a:t>
            </a:r>
            <a:r>
              <a:rPr sz="3118" spc="-62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prend</a:t>
            </a:r>
            <a:r>
              <a:rPr sz="3118" spc="-86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le</a:t>
            </a:r>
            <a:r>
              <a:rPr sz="3118" spc="-78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premier</a:t>
            </a:r>
            <a:r>
              <a:rPr sz="3118" spc="-47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sommet</a:t>
            </a:r>
            <a:r>
              <a:rPr sz="3118" spc="-47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voisin</a:t>
            </a:r>
            <a:r>
              <a:rPr sz="3118" spc="-39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jusqu'à</a:t>
            </a:r>
            <a:r>
              <a:rPr sz="3118" spc="-86" dirty="0">
                <a:latin typeface="Calibri"/>
                <a:cs typeface="Calibri"/>
              </a:rPr>
              <a:t> </a:t>
            </a:r>
            <a:r>
              <a:rPr sz="3118" spc="-39" dirty="0">
                <a:latin typeface="Calibri"/>
                <a:cs typeface="Calibri"/>
              </a:rPr>
              <a:t>ce </a:t>
            </a:r>
            <a:r>
              <a:rPr sz="3118" dirty="0">
                <a:latin typeface="Calibri"/>
                <a:cs typeface="Calibri"/>
              </a:rPr>
              <a:t>qu'un</a:t>
            </a:r>
            <a:r>
              <a:rPr sz="3118" spc="-109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sommet</a:t>
            </a:r>
            <a:r>
              <a:rPr sz="3118" spc="-47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n'aie</a:t>
            </a:r>
            <a:r>
              <a:rPr sz="3118" spc="-55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plus</a:t>
            </a:r>
            <a:r>
              <a:rPr sz="3118" spc="-78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de</a:t>
            </a:r>
            <a:r>
              <a:rPr sz="3118" spc="-55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voisins</a:t>
            </a:r>
            <a:r>
              <a:rPr sz="3118" spc="-55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(ou</a:t>
            </a:r>
            <a:r>
              <a:rPr sz="3118" spc="-86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que</a:t>
            </a:r>
            <a:r>
              <a:rPr sz="3118" spc="-70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tous</a:t>
            </a:r>
            <a:r>
              <a:rPr sz="3118" spc="-62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ses</a:t>
            </a:r>
            <a:r>
              <a:rPr sz="3118" spc="-55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voisins</a:t>
            </a:r>
            <a:r>
              <a:rPr sz="3118" spc="-47" dirty="0">
                <a:latin typeface="Calibri"/>
                <a:cs typeface="Calibri"/>
              </a:rPr>
              <a:t> </a:t>
            </a:r>
            <a:r>
              <a:rPr sz="3118" spc="-16" dirty="0">
                <a:latin typeface="Calibri"/>
                <a:cs typeface="Calibri"/>
              </a:rPr>
              <a:t>soient </a:t>
            </a:r>
            <a:r>
              <a:rPr sz="3118" dirty="0">
                <a:latin typeface="Calibri"/>
                <a:cs typeface="Calibri"/>
              </a:rPr>
              <a:t>marqués),</a:t>
            </a:r>
            <a:r>
              <a:rPr sz="3118" spc="-94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et</a:t>
            </a:r>
            <a:r>
              <a:rPr sz="3118" spc="-86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revient</a:t>
            </a:r>
            <a:r>
              <a:rPr sz="3118" spc="-78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alors</a:t>
            </a:r>
            <a:r>
              <a:rPr sz="3118" spc="-70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au</a:t>
            </a:r>
            <a:r>
              <a:rPr sz="3118" spc="-94" dirty="0">
                <a:latin typeface="Calibri"/>
                <a:cs typeface="Calibri"/>
              </a:rPr>
              <a:t> </a:t>
            </a:r>
            <a:r>
              <a:rPr sz="3118" dirty="0">
                <a:latin typeface="Calibri"/>
                <a:cs typeface="Calibri"/>
              </a:rPr>
              <a:t>sommet</a:t>
            </a:r>
            <a:r>
              <a:rPr sz="3118" spc="-70" dirty="0">
                <a:latin typeface="Calibri"/>
                <a:cs typeface="Calibri"/>
              </a:rPr>
              <a:t> </a:t>
            </a:r>
            <a:r>
              <a:rPr sz="3118" spc="-16" dirty="0">
                <a:latin typeface="Calibri"/>
                <a:cs typeface="Calibri"/>
              </a:rPr>
              <a:t>père.</a:t>
            </a:r>
            <a:endParaRPr sz="3118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57187" y="1993900"/>
            <a:ext cx="11324682" cy="2537195"/>
          </a:xfrm>
          <a:prstGeom prst="rect">
            <a:avLst/>
          </a:prstGeom>
        </p:spPr>
        <p:txBody>
          <a:bodyPr vert="horz" wrap="square" lIns="0" tIns="74257" rIns="0" bIns="0" rtlCol="0">
            <a:spAutoFit/>
          </a:bodyPr>
          <a:lstStyle/>
          <a:p>
            <a:pPr marL="19802" marR="7921">
              <a:lnSpc>
                <a:spcPts val="3368"/>
              </a:lnSpc>
              <a:spcBef>
                <a:spcPts val="585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Ecrire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fonction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«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parcours_profondeur(G,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d)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»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qui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fait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parcours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profondeur</a:t>
            </a:r>
            <a:r>
              <a:rPr sz="3118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b="1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3118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passé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paramètre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partir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départ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b="1" spc="-39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3118">
              <a:latin typeface="Calibri"/>
              <a:cs typeface="Calibri"/>
            </a:endParaRPr>
          </a:p>
          <a:p>
            <a:pPr marL="19802">
              <a:lnSpc>
                <a:spcPts val="3555"/>
              </a:lnSpc>
              <a:spcBef>
                <a:spcPts val="1770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3118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utilisera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représentation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par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dictionnaire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précédence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d’un</a:t>
            </a:r>
            <a:endParaRPr sz="3118">
              <a:latin typeface="Calibri"/>
              <a:cs typeface="Calibri"/>
            </a:endParaRPr>
          </a:p>
          <a:p>
            <a:pPr marL="19802">
              <a:lnSpc>
                <a:spcPts val="3555"/>
              </a:lnSpc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graphe.</a:t>
            </a:r>
            <a:endParaRPr sz="3118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0532" y="9193963"/>
            <a:ext cx="13782093" cy="45197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2807" dirty="0">
                <a:latin typeface="Calibri"/>
                <a:cs typeface="Calibri"/>
              </a:rPr>
              <a:t>Le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spc="-16" dirty="0">
                <a:latin typeface="Calibri"/>
                <a:cs typeface="Calibri"/>
              </a:rPr>
              <a:t>résultat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du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spc="-16" dirty="0">
                <a:latin typeface="Calibri"/>
                <a:cs typeface="Calibri"/>
              </a:rPr>
              <a:t>parcours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en</a:t>
            </a:r>
            <a:r>
              <a:rPr sz="2807" spc="-16" dirty="0">
                <a:latin typeface="Calibri"/>
                <a:cs typeface="Calibri"/>
              </a:rPr>
              <a:t> profondeur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du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graphe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en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dessus</a:t>
            </a:r>
            <a:r>
              <a:rPr sz="2807" spc="-62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à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partir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de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sera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: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A,</a:t>
            </a:r>
            <a:r>
              <a:rPr sz="2807" spc="-39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B,</a:t>
            </a:r>
            <a:r>
              <a:rPr sz="2807" spc="-47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F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,G</a:t>
            </a:r>
            <a:r>
              <a:rPr sz="2807" spc="-31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,D,</a:t>
            </a:r>
            <a:r>
              <a:rPr sz="2807" spc="-23" dirty="0">
                <a:latin typeface="Calibri"/>
                <a:cs typeface="Calibri"/>
              </a:rPr>
              <a:t> </a:t>
            </a:r>
            <a:r>
              <a:rPr sz="2807" dirty="0">
                <a:latin typeface="Calibri"/>
                <a:cs typeface="Calibri"/>
              </a:rPr>
              <a:t>E,</a:t>
            </a:r>
            <a:r>
              <a:rPr sz="2807" spc="-55" dirty="0">
                <a:latin typeface="Calibri"/>
                <a:cs typeface="Calibri"/>
              </a:rPr>
              <a:t> </a:t>
            </a:r>
            <a:r>
              <a:rPr sz="2807" spc="-78" dirty="0">
                <a:latin typeface="Calibri"/>
                <a:cs typeface="Calibri"/>
              </a:rPr>
              <a:t>C</a:t>
            </a:r>
            <a:endParaRPr sz="2807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4376" y="5623157"/>
            <a:ext cx="6730304" cy="273539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8869" y="638544"/>
            <a:ext cx="6205734" cy="888310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lnSpc>
                <a:spcPts val="8311"/>
              </a:lnSpc>
              <a:spcBef>
                <a:spcPts val="156"/>
              </a:spcBef>
            </a:pPr>
            <a:r>
              <a:rPr spc="-234" dirty="0"/>
              <a:t> </a:t>
            </a:r>
            <a:r>
              <a:rPr spc="-16" dirty="0"/>
              <a:t>Solution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81400" y="6985261"/>
            <a:ext cx="9336576" cy="2964294"/>
          </a:xfrm>
          <a:prstGeom prst="rect">
            <a:avLst/>
          </a:prstGeom>
        </p:spPr>
        <p:txBody>
          <a:bodyPr vert="horz" wrap="square" lIns="0" tIns="84158" rIns="0" bIns="0" rtlCol="0">
            <a:spAutoFit/>
          </a:bodyPr>
          <a:lstStyle/>
          <a:p>
            <a:pPr>
              <a:spcBef>
                <a:spcPts val="2121"/>
              </a:spcBef>
            </a:pPr>
            <a:endParaRPr sz="3742" dirty="0">
              <a:latin typeface="Calibri"/>
              <a:cs typeface="Calibri"/>
            </a:endParaRPr>
          </a:p>
          <a:p>
            <a:pPr marL="19802"/>
            <a:r>
              <a:rPr sz="3742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Pour</a:t>
            </a:r>
            <a:r>
              <a:rPr sz="3742" u="sng" spc="-109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742" u="sng" spc="-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tester</a:t>
            </a:r>
            <a:r>
              <a:rPr sz="3742" u="sng" spc="-11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742" u="sng" spc="-78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3742" dirty="0">
              <a:latin typeface="Calibri"/>
              <a:cs typeface="Calibri"/>
            </a:endParaRPr>
          </a:p>
          <a:p>
            <a:pPr marL="19802"/>
            <a:r>
              <a:rPr sz="3742" spc="-31" dirty="0">
                <a:latin typeface="Calibri"/>
                <a:cs typeface="Calibri"/>
              </a:rPr>
              <a:t>L=[]</a:t>
            </a:r>
            <a:endParaRPr sz="3742" dirty="0">
              <a:latin typeface="Calibri"/>
              <a:cs typeface="Calibri"/>
            </a:endParaRPr>
          </a:p>
          <a:p>
            <a:pPr marL="19802"/>
            <a:r>
              <a:rPr sz="3742" spc="-16" dirty="0">
                <a:latin typeface="Calibri"/>
                <a:cs typeface="Calibri"/>
              </a:rPr>
              <a:t>parcours_profondeur(GRAPHE,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'A',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spc="-39" dirty="0">
                <a:latin typeface="Calibri"/>
                <a:cs typeface="Calibri"/>
              </a:rPr>
              <a:t>L)</a:t>
            </a:r>
            <a:endParaRPr sz="3742" dirty="0">
              <a:latin typeface="Calibri"/>
              <a:cs typeface="Calibri"/>
            </a:endParaRPr>
          </a:p>
          <a:p>
            <a:pPr marL="19802"/>
            <a:r>
              <a:rPr sz="3742" spc="-16" dirty="0">
                <a:latin typeface="Calibri"/>
                <a:cs typeface="Calibri"/>
              </a:rPr>
              <a:t>print(L)</a:t>
            </a:r>
            <a:endParaRPr sz="3742" dirty="0"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5E19FF-7334-420D-815D-A642702818B4}"/>
              </a:ext>
            </a:extLst>
          </p:cNvPr>
          <p:cNvSpPr/>
          <p:nvPr/>
        </p:nvSpPr>
        <p:spPr>
          <a:xfrm>
            <a:off x="3564731" y="1993900"/>
            <a:ext cx="7127875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200" dirty="0" err="1"/>
              <a:t>def</a:t>
            </a:r>
            <a:r>
              <a:rPr lang="fr-FR" sz="3200" dirty="0"/>
              <a:t>  </a:t>
            </a:r>
            <a:r>
              <a:rPr lang="fr-FR" sz="3200" dirty="0" err="1"/>
              <a:t>parcours_profondeur</a:t>
            </a:r>
            <a:r>
              <a:rPr lang="fr-FR" sz="3200" dirty="0"/>
              <a:t>(G, d, visité):</a:t>
            </a:r>
          </a:p>
          <a:p>
            <a:r>
              <a:rPr lang="fr-FR" sz="3200" dirty="0"/>
              <a:t>    """  """</a:t>
            </a:r>
          </a:p>
          <a:p>
            <a:r>
              <a:rPr lang="fr-FR" sz="3200" dirty="0"/>
              <a:t>        </a:t>
            </a:r>
          </a:p>
          <a:p>
            <a:r>
              <a:rPr lang="fr-FR" sz="3200" dirty="0"/>
              <a:t>    </a:t>
            </a:r>
            <a:r>
              <a:rPr lang="fr-FR" sz="3200" dirty="0" err="1"/>
              <a:t>visité.append</a:t>
            </a:r>
            <a:r>
              <a:rPr lang="fr-FR" sz="3200" dirty="0"/>
              <a:t>(d)</a:t>
            </a:r>
          </a:p>
          <a:p>
            <a:r>
              <a:rPr lang="fr-FR" sz="3200" dirty="0"/>
              <a:t>    voisins = </a:t>
            </a:r>
            <a:r>
              <a:rPr lang="fr-FR" sz="3200" dirty="0" err="1"/>
              <a:t>G.voisins</a:t>
            </a:r>
            <a:r>
              <a:rPr lang="fr-FR" sz="3200" dirty="0"/>
              <a:t>(d)</a:t>
            </a:r>
          </a:p>
          <a:p>
            <a:r>
              <a:rPr lang="fr-FR" sz="3200" dirty="0"/>
              <a:t>    </a:t>
            </a:r>
          </a:p>
          <a:p>
            <a:r>
              <a:rPr lang="fr-FR" sz="3200" dirty="0"/>
              <a:t>    for poids, v in voisins : </a:t>
            </a:r>
          </a:p>
          <a:p>
            <a:r>
              <a:rPr lang="fr-FR" sz="3200" dirty="0"/>
              <a:t>        if v not in visité :</a:t>
            </a:r>
          </a:p>
          <a:p>
            <a:r>
              <a:rPr lang="fr-FR" sz="3200" dirty="0"/>
              <a:t>            </a:t>
            </a:r>
            <a:r>
              <a:rPr lang="fr-FR" sz="3200" dirty="0" err="1"/>
              <a:t>parcours_profondeur</a:t>
            </a:r>
            <a:r>
              <a:rPr lang="fr-FR" sz="3200" dirty="0"/>
              <a:t>(G, v, visité)</a:t>
            </a:r>
            <a:endParaRPr lang="fr-F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97E71E-699F-408A-BAF1-26D43399C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95ADE5-DFFD-4D71-88FD-1242E9860A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EE305B-C9A7-4902-B0D2-8845F6653D0E}"/>
              </a:ext>
            </a:extLst>
          </p:cNvPr>
          <p:cNvSpPr/>
          <p:nvPr/>
        </p:nvSpPr>
        <p:spPr>
          <a:xfrm>
            <a:off x="3563938" y="4054039"/>
            <a:ext cx="7127875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err="1"/>
              <a:t>def</a:t>
            </a:r>
            <a:r>
              <a:rPr lang="fr-FR" dirty="0"/>
              <a:t>  </a:t>
            </a:r>
            <a:r>
              <a:rPr lang="fr-FR" dirty="0" err="1"/>
              <a:t>parcours_profondeur</a:t>
            </a:r>
            <a:r>
              <a:rPr lang="fr-FR" dirty="0"/>
              <a:t>(G, d, visité):</a:t>
            </a:r>
          </a:p>
          <a:p>
            <a:r>
              <a:rPr lang="fr-FR" dirty="0"/>
              <a:t>    """  """</a:t>
            </a:r>
          </a:p>
          <a:p>
            <a:r>
              <a:rPr lang="fr-FR" dirty="0"/>
              <a:t>        </a:t>
            </a:r>
          </a:p>
          <a:p>
            <a:r>
              <a:rPr lang="fr-FR" dirty="0"/>
              <a:t>    </a:t>
            </a:r>
            <a:r>
              <a:rPr lang="fr-FR" dirty="0" err="1"/>
              <a:t>visité.append</a:t>
            </a:r>
            <a:r>
              <a:rPr lang="fr-FR" dirty="0"/>
              <a:t>(d)</a:t>
            </a:r>
          </a:p>
          <a:p>
            <a:r>
              <a:rPr lang="fr-FR" dirty="0"/>
              <a:t>    voisins = </a:t>
            </a:r>
            <a:r>
              <a:rPr lang="fr-FR" dirty="0" err="1"/>
              <a:t>G.voisins</a:t>
            </a:r>
            <a:r>
              <a:rPr lang="fr-FR" dirty="0"/>
              <a:t>(d)</a:t>
            </a:r>
          </a:p>
          <a:p>
            <a:r>
              <a:rPr lang="fr-FR" dirty="0"/>
              <a:t>    </a:t>
            </a:r>
          </a:p>
          <a:p>
            <a:r>
              <a:rPr lang="fr-FR" dirty="0"/>
              <a:t>    for poids, v in voisins : </a:t>
            </a:r>
          </a:p>
          <a:p>
            <a:r>
              <a:rPr lang="fr-FR" dirty="0"/>
              <a:t>        if v not in visité :</a:t>
            </a:r>
          </a:p>
          <a:p>
            <a:r>
              <a:rPr lang="fr-FR" dirty="0"/>
              <a:t>            </a:t>
            </a:r>
            <a:r>
              <a:rPr lang="fr-FR" dirty="0" err="1"/>
              <a:t>parcours_profondeur</a:t>
            </a:r>
            <a:r>
              <a:rPr lang="fr-FR" dirty="0"/>
              <a:t>(G, v, visité)</a:t>
            </a:r>
          </a:p>
        </p:txBody>
      </p:sp>
    </p:spTree>
    <p:extLst>
      <p:ext uri="{BB962C8B-B14F-4D97-AF65-F5344CB8AC3E}">
        <p14:creationId xmlns:p14="http://schemas.microsoft.com/office/powerpoint/2010/main" val="23617678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1449" y="698500"/>
            <a:ext cx="6205734" cy="1491403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lang="fr-FR" sz="3200" u="sng" spc="-86" dirty="0">
                <a:solidFill>
                  <a:srgbClr val="00B0F0"/>
                </a:solidFill>
              </a:rPr>
              <a:t>III.3. </a:t>
            </a:r>
            <a:r>
              <a:rPr sz="3200" u="sng" spc="-86" dirty="0" err="1">
                <a:solidFill>
                  <a:srgbClr val="00B0F0"/>
                </a:solidFill>
              </a:rPr>
              <a:t>Algorithme</a:t>
            </a:r>
            <a:r>
              <a:rPr sz="3200" u="sng" spc="-304" dirty="0">
                <a:solidFill>
                  <a:srgbClr val="00B0F0"/>
                </a:solidFill>
              </a:rPr>
              <a:t> </a:t>
            </a:r>
            <a:r>
              <a:rPr sz="3200" u="sng" dirty="0">
                <a:solidFill>
                  <a:srgbClr val="00B0F0"/>
                </a:solidFill>
              </a:rPr>
              <a:t>de</a:t>
            </a:r>
            <a:r>
              <a:rPr sz="3200" u="sng" spc="-273" dirty="0">
                <a:solidFill>
                  <a:srgbClr val="00B0F0"/>
                </a:solidFill>
              </a:rPr>
              <a:t> </a:t>
            </a:r>
            <a:r>
              <a:rPr sz="3200" u="sng" spc="-70" dirty="0">
                <a:solidFill>
                  <a:srgbClr val="00B0F0"/>
                </a:solidFill>
              </a:rPr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58" y="3192060"/>
            <a:ext cx="11727650" cy="5641571"/>
          </a:xfrm>
          <a:prstGeom prst="rect">
            <a:avLst/>
          </a:prstGeom>
        </p:spPr>
        <p:txBody>
          <a:bodyPr vert="horz" wrap="square" lIns="0" tIns="74257" rIns="0" bIns="0" rtlCol="0">
            <a:spAutoFit/>
          </a:bodyPr>
          <a:lstStyle/>
          <a:p>
            <a:pPr marL="162374" marR="1331674">
              <a:lnSpc>
                <a:spcPts val="3368"/>
              </a:lnSpc>
              <a:spcBef>
                <a:spcPts val="585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3118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théorie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graphes,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l'</a:t>
            </a:r>
            <a:r>
              <a:rPr sz="3118" b="1" dirty="0">
                <a:solidFill>
                  <a:srgbClr val="404040"/>
                </a:solidFill>
                <a:latin typeface="Calibri"/>
                <a:cs typeface="Calibri"/>
              </a:rPr>
              <a:t>algorithme</a:t>
            </a:r>
            <a:r>
              <a:rPr sz="3118" b="1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b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b="1" dirty="0">
                <a:solidFill>
                  <a:srgbClr val="404040"/>
                </a:solidFill>
                <a:latin typeface="Calibri"/>
                <a:cs typeface="Calibri"/>
              </a:rPr>
              <a:t>Dijkstra</a:t>
            </a:r>
            <a:r>
              <a:rPr sz="3118" b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sert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résoudre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problème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plus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court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chemin.</a:t>
            </a:r>
            <a:endParaRPr sz="3118" dirty="0">
              <a:latin typeface="Calibri"/>
              <a:cs typeface="Calibri"/>
            </a:endParaRPr>
          </a:p>
          <a:p>
            <a:pPr marL="162374" marR="7921">
              <a:lnSpc>
                <a:spcPts val="3368"/>
              </a:lnSpc>
              <a:spcBef>
                <a:spcPts val="2191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Il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s'applique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connexe</a:t>
            </a:r>
            <a:r>
              <a:rPr sz="3118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dont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poids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lié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aux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arêtes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réel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positif.</a:t>
            </a:r>
            <a:endParaRPr sz="3118" dirty="0">
              <a:latin typeface="Calibri"/>
              <a:cs typeface="Calibri"/>
            </a:endParaRPr>
          </a:p>
          <a:p>
            <a:pPr marL="162374">
              <a:spcBef>
                <a:spcPts val="1746"/>
              </a:spcBef>
            </a:pPr>
            <a:r>
              <a:rPr sz="3118" u="sng" spc="-16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Applications </a:t>
            </a:r>
            <a:r>
              <a:rPr sz="3118" u="sng" spc="-78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:</a:t>
            </a:r>
            <a:endParaRPr sz="3118" dirty="0">
              <a:latin typeface="Calibri"/>
              <a:cs typeface="Calibri"/>
            </a:endParaRPr>
          </a:p>
          <a:p>
            <a:pPr marL="732668" indent="-712866">
              <a:spcBef>
                <a:spcPts val="1816"/>
              </a:spcBef>
              <a:buClr>
                <a:srgbClr val="E38312"/>
              </a:buClr>
              <a:buAutoNum type="arabicPeriod"/>
              <a:tabLst>
                <a:tab pos="732668" algn="l"/>
              </a:tabLst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Chemin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plus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court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entre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deux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villes</a:t>
            </a:r>
            <a:endParaRPr sz="3118" dirty="0">
              <a:latin typeface="Calibri"/>
              <a:cs typeface="Calibri"/>
            </a:endParaRPr>
          </a:p>
          <a:p>
            <a:pPr marL="732668" indent="-712866">
              <a:spcBef>
                <a:spcPts val="1816"/>
              </a:spcBef>
              <a:buClr>
                <a:srgbClr val="E38312"/>
              </a:buClr>
              <a:buAutoNum type="arabicPeriod"/>
              <a:tabLst>
                <a:tab pos="732668" algn="l"/>
              </a:tabLst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Chemin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plus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rapide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entre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deux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poins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ville.</a:t>
            </a:r>
            <a:endParaRPr sz="3118" dirty="0">
              <a:latin typeface="Calibri"/>
              <a:cs typeface="Calibri"/>
            </a:endParaRPr>
          </a:p>
          <a:p>
            <a:pPr marL="732668" indent="-712866">
              <a:spcBef>
                <a:spcPts val="1801"/>
              </a:spcBef>
              <a:buClr>
                <a:srgbClr val="E38312"/>
              </a:buClr>
              <a:buAutoNum type="arabicPeriod"/>
              <a:tabLst>
                <a:tab pos="732668" algn="l"/>
              </a:tabLst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Routage</a:t>
            </a:r>
            <a:r>
              <a:rPr sz="3118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d’information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optimal</a:t>
            </a:r>
            <a:endParaRPr sz="3118" dirty="0">
              <a:latin typeface="Calibri"/>
              <a:cs typeface="Calibri"/>
            </a:endParaRPr>
          </a:p>
          <a:p>
            <a:pPr marL="732668" indent="-712866">
              <a:spcBef>
                <a:spcPts val="1809"/>
              </a:spcBef>
              <a:buClr>
                <a:srgbClr val="E38312"/>
              </a:buClr>
              <a:buAutoNum type="arabicPeriod"/>
              <a:tabLst>
                <a:tab pos="732668" algn="l"/>
              </a:tabLst>
            </a:pP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….</a:t>
            </a:r>
            <a:endParaRPr sz="3118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67256" y="5168879"/>
            <a:ext cx="18895552" cy="389327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9639" y="3033446"/>
            <a:ext cx="12344478" cy="1747520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 marR="7921">
              <a:spcBef>
                <a:spcPts val="156"/>
              </a:spcBef>
            </a:pPr>
            <a:r>
              <a:rPr sz="5613" b="1" spc="-16" dirty="0">
                <a:latin typeface="Calibri"/>
                <a:cs typeface="Calibri"/>
              </a:rPr>
              <a:t>Exemple</a:t>
            </a:r>
            <a:r>
              <a:rPr sz="5613" b="1" spc="-70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:</a:t>
            </a:r>
            <a:r>
              <a:rPr sz="5613" spc="-78" dirty="0">
                <a:latin typeface="Calibri"/>
                <a:cs typeface="Calibri"/>
              </a:rPr>
              <a:t> </a:t>
            </a:r>
            <a:r>
              <a:rPr sz="5613" spc="-47" dirty="0">
                <a:latin typeface="Calibri"/>
                <a:cs typeface="Calibri"/>
              </a:rPr>
              <a:t>Trouver</a:t>
            </a:r>
            <a:r>
              <a:rPr sz="5613" spc="-117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le</a:t>
            </a:r>
            <a:r>
              <a:rPr sz="5613" spc="-94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chemin</a:t>
            </a:r>
            <a:r>
              <a:rPr sz="5613" spc="-109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optimal</a:t>
            </a:r>
            <a:r>
              <a:rPr sz="5613" spc="-94" dirty="0">
                <a:latin typeface="Calibri"/>
                <a:cs typeface="Calibri"/>
              </a:rPr>
              <a:t> </a:t>
            </a:r>
            <a:r>
              <a:rPr sz="5613" spc="-16" dirty="0">
                <a:latin typeface="Calibri"/>
                <a:cs typeface="Calibri"/>
              </a:rPr>
              <a:t>entre </a:t>
            </a:r>
            <a:r>
              <a:rPr sz="5613" dirty="0">
                <a:latin typeface="Calibri"/>
                <a:cs typeface="Calibri"/>
              </a:rPr>
              <a:t>A</a:t>
            </a:r>
            <a:r>
              <a:rPr sz="5613" spc="-39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et</a:t>
            </a:r>
            <a:r>
              <a:rPr sz="5613" spc="-39" dirty="0">
                <a:latin typeface="Calibri"/>
                <a:cs typeface="Calibri"/>
              </a:rPr>
              <a:t> </a:t>
            </a:r>
            <a:r>
              <a:rPr sz="5613" spc="-78" dirty="0">
                <a:latin typeface="Calibri"/>
                <a:cs typeface="Calibri"/>
              </a:rPr>
              <a:t>G</a:t>
            </a:r>
            <a:endParaRPr sz="5613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7319" y="4674227"/>
            <a:ext cx="11282306" cy="516590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3066" y="4162154"/>
            <a:ext cx="12440517" cy="3658197"/>
          </a:xfrm>
          <a:prstGeom prst="rect">
            <a:avLst/>
          </a:prstGeom>
        </p:spPr>
        <p:txBody>
          <a:bodyPr vert="horz" wrap="square" lIns="0" tIns="18812" rIns="0" bIns="0" rtlCol="0">
            <a:spAutoFit/>
          </a:bodyPr>
          <a:lstStyle/>
          <a:p>
            <a:pPr marL="19802">
              <a:spcBef>
                <a:spcPts val="148"/>
              </a:spcBef>
            </a:pPr>
            <a:r>
              <a:rPr sz="4366" b="1" spc="-16" dirty="0">
                <a:solidFill>
                  <a:srgbClr val="404040"/>
                </a:solidFill>
                <a:latin typeface="Calibri"/>
                <a:cs typeface="Calibri"/>
              </a:rPr>
              <a:t>Initialisation</a:t>
            </a:r>
            <a:r>
              <a:rPr sz="4366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366" b="1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spc="-16" dirty="0">
                <a:solidFill>
                  <a:srgbClr val="404040"/>
                </a:solidFill>
                <a:latin typeface="Calibri"/>
                <a:cs typeface="Calibri"/>
              </a:rPr>
              <a:t>l'algorithme</a:t>
            </a:r>
            <a:r>
              <a:rPr sz="4366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4366">
              <a:latin typeface="Calibri"/>
              <a:cs typeface="Calibri"/>
            </a:endParaRPr>
          </a:p>
          <a:p>
            <a:pPr>
              <a:spcBef>
                <a:spcPts val="3820"/>
              </a:spcBef>
            </a:pPr>
            <a:endParaRPr sz="4366">
              <a:latin typeface="Calibri"/>
              <a:cs typeface="Calibri"/>
            </a:endParaRPr>
          </a:p>
          <a:p>
            <a:pPr marL="19802" marR="7921">
              <a:lnSpc>
                <a:spcPts val="4709"/>
              </a:lnSpc>
            </a:pP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Étape</a:t>
            </a:r>
            <a:r>
              <a:rPr sz="4366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4366" b="1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b="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affecte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poids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0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au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origine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(E)</a:t>
            </a:r>
            <a:r>
              <a:rPr sz="4366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et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attribue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provisoirement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4366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poids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∞</a:t>
            </a:r>
            <a:r>
              <a:rPr sz="4366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aux</a:t>
            </a:r>
            <a:r>
              <a:rPr sz="4366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autres sommets.</a:t>
            </a:r>
            <a:endParaRPr sz="4366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8869" y="698500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804070" y="2661823"/>
            <a:ext cx="13030200" cy="3980103"/>
          </a:xfrm>
          <a:prstGeom prst="rect">
            <a:avLst/>
          </a:prstGeom>
        </p:spPr>
        <p:txBody>
          <a:bodyPr vert="horz" wrap="square" lIns="0" tIns="258611" rIns="0" bIns="0" rtlCol="0">
            <a:spAutoFit/>
          </a:bodyPr>
          <a:lstStyle/>
          <a:p>
            <a:pPr marL="69306" marR="142573">
              <a:lnSpc>
                <a:spcPts val="4709"/>
              </a:lnSpc>
              <a:spcBef>
                <a:spcPts val="748"/>
              </a:spcBef>
            </a:pPr>
            <a:r>
              <a:rPr sz="3200" spc="-16" dirty="0"/>
              <a:t>Répéter</a:t>
            </a:r>
            <a:r>
              <a:rPr sz="3200" spc="-78" dirty="0"/>
              <a:t> </a:t>
            </a:r>
            <a:r>
              <a:rPr sz="3200" dirty="0"/>
              <a:t>les</a:t>
            </a:r>
            <a:r>
              <a:rPr sz="3200" spc="-109" dirty="0"/>
              <a:t> </a:t>
            </a:r>
            <a:r>
              <a:rPr sz="3200" spc="-16" dirty="0"/>
              <a:t>opérations</a:t>
            </a:r>
            <a:r>
              <a:rPr sz="3200" spc="-109" dirty="0"/>
              <a:t> </a:t>
            </a:r>
            <a:r>
              <a:rPr sz="3200" spc="-16" dirty="0"/>
              <a:t>suivantes</a:t>
            </a:r>
            <a:r>
              <a:rPr sz="3200" spc="-109" dirty="0"/>
              <a:t> </a:t>
            </a:r>
            <a:r>
              <a:rPr sz="3200" dirty="0"/>
              <a:t>de</a:t>
            </a:r>
            <a:r>
              <a:rPr sz="3200" spc="-109" dirty="0"/>
              <a:t> </a:t>
            </a:r>
            <a:r>
              <a:rPr sz="3200" spc="-47" dirty="0"/>
              <a:t>l’étape</a:t>
            </a:r>
            <a:r>
              <a:rPr sz="3200" spc="-78" dirty="0"/>
              <a:t> </a:t>
            </a:r>
            <a:r>
              <a:rPr sz="3200" dirty="0"/>
              <a:t>2</a:t>
            </a:r>
            <a:r>
              <a:rPr sz="3200" spc="-101" dirty="0"/>
              <a:t> </a:t>
            </a:r>
            <a:r>
              <a:rPr sz="3200" dirty="0"/>
              <a:t>et</a:t>
            </a:r>
            <a:r>
              <a:rPr sz="3200" spc="-109" dirty="0"/>
              <a:t> </a:t>
            </a:r>
            <a:r>
              <a:rPr sz="3200" dirty="0"/>
              <a:t>3</a:t>
            </a:r>
            <a:r>
              <a:rPr sz="3200" spc="-101" dirty="0"/>
              <a:t> </a:t>
            </a:r>
            <a:r>
              <a:rPr sz="3200" spc="-31" dirty="0"/>
              <a:t>tant </a:t>
            </a:r>
            <a:r>
              <a:rPr sz="3200" dirty="0"/>
              <a:t>que</a:t>
            </a:r>
            <a:r>
              <a:rPr sz="3200" spc="-86" dirty="0"/>
              <a:t> </a:t>
            </a:r>
            <a:r>
              <a:rPr sz="3200" dirty="0"/>
              <a:t>le</a:t>
            </a:r>
            <a:r>
              <a:rPr sz="3200" spc="-78" dirty="0"/>
              <a:t> </a:t>
            </a:r>
            <a:r>
              <a:rPr sz="3200" dirty="0"/>
              <a:t>sommet</a:t>
            </a:r>
            <a:r>
              <a:rPr sz="3200" spc="-94" dirty="0"/>
              <a:t> </a:t>
            </a:r>
            <a:r>
              <a:rPr sz="3200" dirty="0"/>
              <a:t>de</a:t>
            </a:r>
            <a:r>
              <a:rPr sz="3200" spc="-78" dirty="0"/>
              <a:t> </a:t>
            </a:r>
            <a:r>
              <a:rPr sz="3200" dirty="0"/>
              <a:t>sortie</a:t>
            </a:r>
            <a:r>
              <a:rPr sz="3200" spc="-62" dirty="0"/>
              <a:t> </a:t>
            </a:r>
            <a:r>
              <a:rPr sz="3200" dirty="0"/>
              <a:t>(s)</a:t>
            </a:r>
            <a:r>
              <a:rPr sz="3200" spc="-94" dirty="0"/>
              <a:t> </a:t>
            </a:r>
            <a:r>
              <a:rPr sz="3200" dirty="0"/>
              <a:t>n'est</a:t>
            </a:r>
            <a:r>
              <a:rPr sz="3200" spc="-47" dirty="0"/>
              <a:t> </a:t>
            </a:r>
            <a:r>
              <a:rPr sz="3200" dirty="0"/>
              <a:t>pas</a:t>
            </a:r>
            <a:r>
              <a:rPr sz="3200" spc="-101" dirty="0"/>
              <a:t> </a:t>
            </a:r>
            <a:r>
              <a:rPr sz="3200" dirty="0"/>
              <a:t>affecté</a:t>
            </a:r>
            <a:r>
              <a:rPr sz="3200" spc="-55" dirty="0"/>
              <a:t> </a:t>
            </a:r>
            <a:r>
              <a:rPr sz="3200" dirty="0"/>
              <a:t>d'un</a:t>
            </a:r>
            <a:r>
              <a:rPr sz="3200" spc="-86" dirty="0"/>
              <a:t> </a:t>
            </a:r>
            <a:r>
              <a:rPr sz="3200" spc="-16" dirty="0"/>
              <a:t>poids </a:t>
            </a:r>
            <a:r>
              <a:rPr sz="3200" dirty="0" err="1"/>
              <a:t>définitif</a:t>
            </a:r>
            <a:r>
              <a:rPr sz="3200" spc="-218" dirty="0"/>
              <a:t> </a:t>
            </a:r>
            <a:r>
              <a:rPr sz="3200" spc="-78" dirty="0"/>
              <a:t>:</a:t>
            </a:r>
            <a:endParaRPr lang="fr-FR" sz="3200" spc="-78" dirty="0"/>
          </a:p>
          <a:p>
            <a:pPr marL="69306" marR="142573">
              <a:lnSpc>
                <a:spcPts val="4709"/>
              </a:lnSpc>
              <a:spcBef>
                <a:spcPts val="748"/>
              </a:spcBef>
            </a:pPr>
            <a:endParaRPr sz="3200" spc="-78" dirty="0"/>
          </a:p>
          <a:p>
            <a:pPr marL="69306" marR="7921">
              <a:lnSpc>
                <a:spcPts val="4038"/>
              </a:lnSpc>
              <a:spcBef>
                <a:spcPts val="2237"/>
              </a:spcBef>
            </a:pPr>
            <a:r>
              <a:rPr sz="3742" dirty="0"/>
              <a:t>Étape</a:t>
            </a:r>
            <a:r>
              <a:rPr sz="3742" spc="-62" dirty="0"/>
              <a:t> </a:t>
            </a:r>
            <a:r>
              <a:rPr sz="3742" dirty="0"/>
              <a:t>2</a:t>
            </a:r>
            <a:r>
              <a:rPr sz="3742" spc="-86" dirty="0"/>
              <a:t> </a:t>
            </a:r>
            <a:r>
              <a:rPr sz="3742" dirty="0"/>
              <a:t>:</a:t>
            </a:r>
            <a:r>
              <a:rPr sz="3742" spc="-62" dirty="0"/>
              <a:t> </a:t>
            </a:r>
            <a:r>
              <a:rPr sz="3742" dirty="0">
                <a:latin typeface="Calibri"/>
                <a:cs typeface="Calibri"/>
              </a:rPr>
              <a:t>Parmi</a:t>
            </a:r>
            <a:r>
              <a:rPr sz="3742" spc="-101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les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sommets</a:t>
            </a:r>
            <a:r>
              <a:rPr sz="3742" spc="-94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dont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le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poids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n'est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pas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définitivement </a:t>
            </a:r>
            <a:r>
              <a:rPr sz="3742" dirty="0">
                <a:latin typeface="Calibri"/>
                <a:cs typeface="Calibri"/>
              </a:rPr>
              <a:t>fixé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choisir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le</a:t>
            </a:r>
            <a:r>
              <a:rPr sz="3742" spc="-3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sommet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X</a:t>
            </a:r>
            <a:r>
              <a:rPr sz="3742" spc="-62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de</a:t>
            </a:r>
            <a:r>
              <a:rPr sz="3742" spc="-3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poids</a:t>
            </a:r>
            <a:r>
              <a:rPr sz="3742" spc="-39" dirty="0">
                <a:latin typeface="Calibri"/>
                <a:cs typeface="Calibri"/>
              </a:rPr>
              <a:t> </a:t>
            </a:r>
            <a:r>
              <a:rPr sz="3742" i="1" dirty="0">
                <a:latin typeface="Calibri"/>
                <a:cs typeface="Calibri"/>
              </a:rPr>
              <a:t>p</a:t>
            </a:r>
            <a:r>
              <a:rPr sz="3742" i="1" spc="-39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minimal.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spc="-16" dirty="0">
                <a:latin typeface="Calibri"/>
                <a:cs typeface="Calibri"/>
              </a:rPr>
              <a:t>Marquer définitivement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ce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sommet</a:t>
            </a:r>
            <a:r>
              <a:rPr sz="3742" spc="-86" dirty="0">
                <a:latin typeface="Calibri"/>
                <a:cs typeface="Calibri"/>
              </a:rPr>
              <a:t> </a:t>
            </a:r>
            <a:r>
              <a:rPr sz="3742" dirty="0"/>
              <a:t>X</a:t>
            </a:r>
            <a:r>
              <a:rPr sz="3742" spc="-70" dirty="0"/>
              <a:t> </a:t>
            </a:r>
            <a:r>
              <a:rPr sz="3742" spc="-16" dirty="0">
                <a:latin typeface="Calibri"/>
                <a:cs typeface="Calibri"/>
              </a:rPr>
              <a:t>affecté</a:t>
            </a:r>
            <a:r>
              <a:rPr sz="3742" spc="-78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du</a:t>
            </a:r>
            <a:r>
              <a:rPr sz="3742" spc="-70" dirty="0">
                <a:latin typeface="Calibri"/>
                <a:cs typeface="Calibri"/>
              </a:rPr>
              <a:t> </a:t>
            </a:r>
            <a:r>
              <a:rPr sz="3742" dirty="0">
                <a:latin typeface="Calibri"/>
                <a:cs typeface="Calibri"/>
              </a:rPr>
              <a:t>poids</a:t>
            </a:r>
            <a:r>
              <a:rPr sz="3742" spc="-47" dirty="0">
                <a:latin typeface="Calibri"/>
                <a:cs typeface="Calibri"/>
              </a:rPr>
              <a:t> </a:t>
            </a:r>
            <a:r>
              <a:rPr sz="3742" spc="-16" dirty="0"/>
              <a:t>p(X)</a:t>
            </a:r>
            <a:r>
              <a:rPr sz="3742" spc="-16" dirty="0">
                <a:latin typeface="Calibri"/>
                <a:cs typeface="Calibri"/>
              </a:rPr>
              <a:t>.</a:t>
            </a:r>
            <a:endParaRPr sz="3742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3065" y="3251069"/>
            <a:ext cx="12604871" cy="4787036"/>
          </a:xfrm>
          <a:prstGeom prst="rect">
            <a:avLst/>
          </a:prstGeom>
        </p:spPr>
        <p:txBody>
          <a:bodyPr vert="horz" wrap="square" lIns="0" tIns="84158" rIns="0" bIns="0" rtlCol="0">
            <a:spAutoFit/>
          </a:bodyPr>
          <a:lstStyle/>
          <a:p>
            <a:pPr marL="19802" marR="95049">
              <a:lnSpc>
                <a:spcPts val="4038"/>
              </a:lnSpc>
              <a:spcBef>
                <a:spcPts val="663"/>
              </a:spcBef>
            </a:pP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Étape</a:t>
            </a:r>
            <a:r>
              <a:rPr sz="3742" b="1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3</a:t>
            </a:r>
            <a:r>
              <a:rPr sz="3742" b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742" b="1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Pour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tous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sommets</a:t>
            </a:r>
            <a:r>
              <a:rPr sz="3742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qui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ne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sont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pas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définitivement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marqués,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adjacents</a:t>
            </a:r>
            <a:r>
              <a:rPr sz="3742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au</a:t>
            </a:r>
            <a:r>
              <a:rPr sz="3742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dernier</a:t>
            </a:r>
            <a:r>
              <a:rPr sz="3742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3742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fixé</a:t>
            </a:r>
            <a:r>
              <a:rPr sz="3742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b="1" dirty="0">
                <a:solidFill>
                  <a:srgbClr val="404040"/>
                </a:solidFill>
                <a:latin typeface="Calibri"/>
                <a:cs typeface="Calibri"/>
              </a:rPr>
              <a:t>X</a:t>
            </a:r>
            <a:r>
              <a:rPr sz="3742" b="1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742">
              <a:latin typeface="Calibri"/>
              <a:cs typeface="Calibri"/>
            </a:endParaRPr>
          </a:p>
          <a:p>
            <a:pPr marL="162374">
              <a:lnSpc>
                <a:spcPts val="4264"/>
              </a:lnSpc>
              <a:spcBef>
                <a:spcPts val="1684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Calculer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somme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i="1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3742" i="1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poids</a:t>
            </a:r>
            <a:r>
              <a:rPr sz="3742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X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742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poids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l'arête</a:t>
            </a:r>
            <a:r>
              <a:rPr sz="3742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reliant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X</a:t>
            </a:r>
            <a:endParaRPr sz="3742">
              <a:latin typeface="Calibri"/>
              <a:cs typeface="Calibri"/>
            </a:endParaRPr>
          </a:p>
          <a:p>
            <a:pPr marL="162374">
              <a:lnSpc>
                <a:spcPts val="4264"/>
              </a:lnSpc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3742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Y.</a:t>
            </a:r>
            <a:endParaRPr sz="3742">
              <a:latin typeface="Calibri"/>
              <a:cs typeface="Calibri"/>
            </a:endParaRPr>
          </a:p>
          <a:p>
            <a:pPr marL="162374" marR="247523">
              <a:lnSpc>
                <a:spcPct val="90000"/>
              </a:lnSpc>
              <a:spcBef>
                <a:spcPts val="2175"/>
              </a:spcBef>
            </a:pP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Si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somme</a:t>
            </a:r>
            <a:r>
              <a:rPr sz="3742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i="1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3742" i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3742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inférieure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au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poids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provisoirement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affecté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au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3742" spc="-1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257" dirty="0">
                <a:solidFill>
                  <a:srgbClr val="404040"/>
                </a:solidFill>
                <a:latin typeface="Calibri"/>
                <a:cs typeface="Calibri"/>
              </a:rPr>
              <a:t>Y,</a:t>
            </a:r>
            <a:r>
              <a:rPr sz="3742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affecter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provisoirement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3742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nouveau</a:t>
            </a:r>
            <a:r>
              <a:rPr sz="3742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poids</a:t>
            </a:r>
            <a:r>
              <a:rPr sz="3742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i="1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3742" i="1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et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indiquer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entre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parenthèses</a:t>
            </a:r>
            <a:r>
              <a:rPr sz="3742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742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3742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X</a:t>
            </a:r>
            <a:r>
              <a:rPr sz="3742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pour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se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souvenir</a:t>
            </a:r>
            <a:r>
              <a:rPr sz="3742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742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742" spc="-39" dirty="0">
                <a:solidFill>
                  <a:srgbClr val="404040"/>
                </a:solidFill>
                <a:latin typeface="Calibri"/>
                <a:cs typeface="Calibri"/>
              </a:rPr>
              <a:t>sa </a:t>
            </a:r>
            <a:r>
              <a:rPr sz="3742" spc="-16" dirty="0">
                <a:solidFill>
                  <a:srgbClr val="404040"/>
                </a:solidFill>
                <a:latin typeface="Calibri"/>
                <a:cs typeface="Calibri"/>
              </a:rPr>
              <a:t>provenance.</a:t>
            </a:r>
            <a:endParaRPr sz="3742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185070" y="3284381"/>
            <a:ext cx="12344400" cy="2927941"/>
          </a:xfrm>
          <a:prstGeom prst="rect">
            <a:avLst/>
          </a:prstGeom>
        </p:spPr>
        <p:txBody>
          <a:bodyPr vert="horz" wrap="square" lIns="0" tIns="967954" rIns="0" bIns="0" rtlCol="0">
            <a:spAutoFit/>
          </a:bodyPr>
          <a:lstStyle/>
          <a:p>
            <a:pPr marL="69306">
              <a:spcBef>
                <a:spcPts val="1816"/>
              </a:spcBef>
            </a:pPr>
            <a:r>
              <a:rPr sz="3200" dirty="0"/>
              <a:t>Quand</a:t>
            </a:r>
            <a:r>
              <a:rPr sz="3200" spc="-101" dirty="0"/>
              <a:t> </a:t>
            </a:r>
            <a:r>
              <a:rPr sz="3200" dirty="0"/>
              <a:t>le</a:t>
            </a:r>
            <a:r>
              <a:rPr sz="3200" spc="-94" dirty="0"/>
              <a:t> </a:t>
            </a:r>
            <a:r>
              <a:rPr sz="3200" dirty="0"/>
              <a:t>sommet</a:t>
            </a:r>
            <a:r>
              <a:rPr sz="3200" spc="-55" dirty="0"/>
              <a:t> </a:t>
            </a:r>
            <a:r>
              <a:rPr sz="3200" u="sng" dirty="0">
                <a:uFill>
                  <a:solidFill>
                    <a:srgbClr val="404040"/>
                  </a:solidFill>
                </a:uFill>
              </a:rPr>
              <a:t>s</a:t>
            </a:r>
            <a:r>
              <a:rPr sz="3200" spc="-109" dirty="0"/>
              <a:t> </a:t>
            </a:r>
            <a:r>
              <a:rPr sz="3200" u="none" dirty="0"/>
              <a:t>est</a:t>
            </a:r>
            <a:r>
              <a:rPr sz="3200" spc="-86" dirty="0"/>
              <a:t> </a:t>
            </a:r>
            <a:r>
              <a:rPr sz="3200" spc="-16" dirty="0"/>
              <a:t>définitivement</a:t>
            </a:r>
            <a:r>
              <a:rPr sz="3200" spc="-55" dirty="0"/>
              <a:t> </a:t>
            </a:r>
            <a:r>
              <a:rPr sz="3200" spc="-16" dirty="0"/>
              <a:t>marqué</a:t>
            </a:r>
          </a:p>
          <a:p>
            <a:pPr marL="69306" marR="7921">
              <a:lnSpc>
                <a:spcPts val="4709"/>
              </a:lnSpc>
              <a:spcBef>
                <a:spcPts val="2269"/>
              </a:spcBef>
            </a:pPr>
            <a:r>
              <a:rPr sz="3200" b="0" dirty="0">
                <a:latin typeface="Calibri"/>
                <a:cs typeface="Calibri"/>
              </a:rPr>
              <a:t>Le</a:t>
            </a:r>
            <a:r>
              <a:rPr sz="3200" spc="-101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plus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court</a:t>
            </a:r>
            <a:r>
              <a:rPr sz="3200" spc="-62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chemin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de</a:t>
            </a:r>
            <a:r>
              <a:rPr sz="3200" spc="-78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E</a:t>
            </a:r>
            <a:r>
              <a:rPr sz="3200" spc="-86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à</a:t>
            </a:r>
            <a:r>
              <a:rPr sz="3200" spc="-94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S</a:t>
            </a:r>
            <a:r>
              <a:rPr sz="3200" spc="-86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s'obtient</a:t>
            </a:r>
            <a:r>
              <a:rPr sz="3200" spc="-31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en</a:t>
            </a:r>
            <a:r>
              <a:rPr sz="3200" spc="-94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écrivant</a:t>
            </a:r>
            <a:r>
              <a:rPr sz="3200" spc="-62" dirty="0">
                <a:latin typeface="Calibri"/>
                <a:cs typeface="Calibri"/>
              </a:rPr>
              <a:t> </a:t>
            </a:r>
            <a:r>
              <a:rPr sz="3200" spc="-39" dirty="0">
                <a:latin typeface="Calibri"/>
                <a:cs typeface="Calibri"/>
              </a:rPr>
              <a:t>de </a:t>
            </a:r>
            <a:r>
              <a:rPr sz="3200" b="0" dirty="0">
                <a:latin typeface="Calibri"/>
                <a:cs typeface="Calibri"/>
              </a:rPr>
              <a:t>gauche</a:t>
            </a:r>
            <a:r>
              <a:rPr sz="3200" spc="-86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à</a:t>
            </a:r>
            <a:r>
              <a:rPr sz="3200" spc="-94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droite</a:t>
            </a:r>
            <a:r>
              <a:rPr sz="3200" spc="-78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le</a:t>
            </a:r>
            <a:r>
              <a:rPr sz="3200" spc="-86" dirty="0">
                <a:latin typeface="Calibri"/>
                <a:cs typeface="Calibri"/>
              </a:rPr>
              <a:t> </a:t>
            </a:r>
            <a:r>
              <a:rPr sz="3200" spc="-16" dirty="0">
                <a:latin typeface="Calibri"/>
                <a:cs typeface="Calibri"/>
              </a:rPr>
              <a:t>parcours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en</a:t>
            </a:r>
            <a:r>
              <a:rPr sz="3200" spc="-86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partant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de</a:t>
            </a:r>
            <a:r>
              <a:rPr sz="3200" spc="-78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la</a:t>
            </a:r>
            <a:r>
              <a:rPr sz="3200" spc="-94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fin</a:t>
            </a:r>
            <a:r>
              <a:rPr sz="3200" spc="-86" dirty="0">
                <a:latin typeface="Calibri"/>
                <a:cs typeface="Calibri"/>
              </a:rPr>
              <a:t> </a:t>
            </a:r>
            <a:r>
              <a:rPr sz="3200" spc="-39" dirty="0">
                <a:latin typeface="Calibri"/>
                <a:cs typeface="Calibri"/>
              </a:rPr>
              <a:t>S.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1797" y="2975943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3"/>
          <a:ext cx="12831600" cy="6194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9027" y="2726756"/>
            <a:ext cx="13072196" cy="655255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 marR="2355429">
              <a:lnSpc>
                <a:spcPct val="131800"/>
              </a:lnSpc>
              <a:spcBef>
                <a:spcPts val="156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Règles</a:t>
            </a:r>
            <a:r>
              <a:rPr sz="4366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pour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remplir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4366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cases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chaque</a:t>
            </a:r>
            <a:r>
              <a:rPr sz="4366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cellule: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Soit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e</a:t>
            </a:r>
            <a:r>
              <a:rPr sz="4366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4366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départ.</a:t>
            </a:r>
            <a:endParaRPr sz="4366">
              <a:latin typeface="Calibri"/>
              <a:cs typeface="Calibri"/>
            </a:endParaRPr>
          </a:p>
          <a:p>
            <a:pPr marL="19802" marR="143563" indent="802963">
              <a:lnSpc>
                <a:spcPct val="131500"/>
              </a:lnSpc>
              <a:spcBef>
                <a:spcPts val="16"/>
              </a:spcBef>
              <a:buClr>
                <a:srgbClr val="E38312"/>
              </a:buClr>
              <a:buAutoNum type="arabicPeriod"/>
              <a:tabLst>
                <a:tab pos="822766" algn="l"/>
              </a:tabLst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valeur</a:t>
            </a:r>
            <a:r>
              <a:rPr sz="4366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chaque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cellule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couple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(d(v),</a:t>
            </a:r>
            <a:r>
              <a:rPr sz="4366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p(v))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Où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d(v)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4366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distance</a:t>
            </a:r>
            <a:r>
              <a:rPr sz="4366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minimale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départ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spc="-78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endParaRPr sz="4366">
              <a:latin typeface="Calibri"/>
              <a:cs typeface="Calibri"/>
            </a:endParaRPr>
          </a:p>
          <a:p>
            <a:pPr marL="19802" marR="7921">
              <a:lnSpc>
                <a:spcPts val="4709"/>
              </a:lnSpc>
              <a:spcBef>
                <a:spcPts val="70"/>
              </a:spcBef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au</a:t>
            </a:r>
            <a:r>
              <a:rPr sz="4366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somment</a:t>
            </a:r>
            <a:r>
              <a:rPr sz="4366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b="1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4366" b="1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4366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p(v)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représente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précédent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du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chemin</a:t>
            </a:r>
            <a:r>
              <a:rPr sz="4366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optimal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reliant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4366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39" dirty="0">
                <a:solidFill>
                  <a:srgbClr val="404040"/>
                </a:solidFill>
                <a:latin typeface="Calibri"/>
                <a:cs typeface="Calibri"/>
              </a:rPr>
              <a:t>v.</a:t>
            </a:r>
            <a:endParaRPr sz="4366">
              <a:latin typeface="Calibri"/>
              <a:cs typeface="Calibri"/>
            </a:endParaRPr>
          </a:p>
          <a:p>
            <a:pPr marL="822766" indent="-802963">
              <a:spcBef>
                <a:spcPts val="1606"/>
              </a:spcBef>
              <a:buClr>
                <a:srgbClr val="E38312"/>
              </a:buClr>
              <a:buAutoNum type="arabicPeriod" startAt="2"/>
              <a:tabLst>
                <a:tab pos="822766" algn="l"/>
                <a:tab pos="2537606" algn="l"/>
              </a:tabLst>
            </a:pP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d(e)=0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	(e</a:t>
            </a:r>
            <a:r>
              <a:rPr sz="4366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sommet</a:t>
            </a:r>
            <a:r>
              <a:rPr sz="4366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4366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départ)</a:t>
            </a:r>
            <a:endParaRPr sz="4366">
              <a:latin typeface="Calibri"/>
              <a:cs typeface="Calibri"/>
            </a:endParaRPr>
          </a:p>
          <a:p>
            <a:pPr marL="822766" indent="-802963">
              <a:spcBef>
                <a:spcPts val="1668"/>
              </a:spcBef>
              <a:buClr>
                <a:srgbClr val="E38312"/>
              </a:buClr>
              <a:buAutoNum type="arabicPeriod" startAt="2"/>
              <a:tabLst>
                <a:tab pos="822766" algn="l"/>
              </a:tabLst>
            </a:pP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d(v)=∞</a:t>
            </a:r>
            <a:r>
              <a:rPr sz="4366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si</a:t>
            </a:r>
            <a:r>
              <a:rPr sz="4366" spc="-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4366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distance</a:t>
            </a:r>
            <a:r>
              <a:rPr sz="4366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non</a:t>
            </a:r>
            <a:r>
              <a:rPr sz="4366" spc="-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dirty="0">
                <a:solidFill>
                  <a:srgbClr val="404040"/>
                </a:solidFill>
                <a:latin typeface="Calibri"/>
                <a:cs typeface="Calibri"/>
              </a:rPr>
              <a:t>encore</a:t>
            </a:r>
            <a:r>
              <a:rPr sz="4366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366" spc="-16" dirty="0">
                <a:solidFill>
                  <a:srgbClr val="404040"/>
                </a:solidFill>
                <a:latin typeface="Calibri"/>
                <a:cs typeface="Calibri"/>
              </a:rPr>
              <a:t>calculé</a:t>
            </a:r>
            <a:endParaRPr sz="4366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1797" y="2966834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3"/>
          <a:ext cx="12831600" cy="6194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4" y="2966834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3"/>
          <a:ext cx="12831600" cy="6194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4" y="2966834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3"/>
          <a:ext cx="12831600" cy="6194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3" y="2956417"/>
            <a:ext cx="381185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3"/>
          <a:ext cx="12831600" cy="6194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3" y="2956417"/>
            <a:ext cx="381185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3"/>
          <a:ext cx="12831604" cy="61940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3" y="2956417"/>
            <a:ext cx="381185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4"/>
          <a:ext cx="12831604" cy="6171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(6,C)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3" y="2956417"/>
            <a:ext cx="381185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4"/>
          <a:ext cx="12831604" cy="6171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(6,C)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4" y="2966834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4"/>
          <a:ext cx="12831604" cy="6171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(6,C)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(5,D)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0351" y="2966834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4"/>
          <a:ext cx="12831604" cy="6171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(6,C)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(5,D)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(5,D)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4" y="2965448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4"/>
          <a:ext cx="12831604" cy="6171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(6,C)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(5,D)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(5,D)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(6,D)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X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(6,D)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950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4" y="2965448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3"/>
          <a:ext cx="12831600" cy="30970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25" dirty="0">
                          <a:latin typeface="Calibri"/>
                          <a:cs typeface="Calibri"/>
                        </a:rPr>
                        <a:t>...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(0,A)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(5,D)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(6,D)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67256" y="5168879"/>
            <a:ext cx="18895552" cy="389327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5640" y="3312772"/>
            <a:ext cx="7422726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chemin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optimal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est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ABDG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coût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égal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6</a:t>
            </a:r>
            <a:endParaRPr sz="3118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5965" y="4704442"/>
            <a:ext cx="10989005" cy="4469814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67256" y="5168879"/>
            <a:ext cx="18895552" cy="389327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9638" y="3033446"/>
            <a:ext cx="12221707" cy="1747520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 marR="7921">
              <a:spcBef>
                <a:spcPts val="156"/>
              </a:spcBef>
            </a:pPr>
            <a:r>
              <a:rPr sz="5613" b="1" spc="-16" dirty="0">
                <a:latin typeface="Calibri"/>
                <a:cs typeface="Calibri"/>
              </a:rPr>
              <a:t>Exercice</a:t>
            </a:r>
            <a:r>
              <a:rPr sz="5613" b="1" spc="-101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:</a:t>
            </a:r>
            <a:r>
              <a:rPr sz="5613" spc="-70" dirty="0">
                <a:latin typeface="Calibri"/>
                <a:cs typeface="Calibri"/>
              </a:rPr>
              <a:t> </a:t>
            </a:r>
            <a:r>
              <a:rPr sz="5613" spc="-47" dirty="0">
                <a:latin typeface="Calibri"/>
                <a:cs typeface="Calibri"/>
              </a:rPr>
              <a:t>Trouver</a:t>
            </a:r>
            <a:r>
              <a:rPr sz="5613" spc="-125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le</a:t>
            </a:r>
            <a:r>
              <a:rPr sz="5613" spc="-70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chemin</a:t>
            </a:r>
            <a:r>
              <a:rPr sz="5613" spc="-94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optimal</a:t>
            </a:r>
            <a:r>
              <a:rPr sz="5613" spc="-109" dirty="0">
                <a:latin typeface="Calibri"/>
                <a:cs typeface="Calibri"/>
              </a:rPr>
              <a:t> </a:t>
            </a:r>
            <a:r>
              <a:rPr sz="5613" spc="-16" dirty="0">
                <a:latin typeface="Calibri"/>
                <a:cs typeface="Calibri"/>
              </a:rPr>
              <a:t>entre </a:t>
            </a:r>
            <a:r>
              <a:rPr sz="5613" dirty="0">
                <a:latin typeface="Calibri"/>
                <a:cs typeface="Calibri"/>
              </a:rPr>
              <a:t>A</a:t>
            </a:r>
            <a:r>
              <a:rPr sz="5613" spc="-39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et</a:t>
            </a:r>
            <a:r>
              <a:rPr sz="5613" spc="-39" dirty="0">
                <a:latin typeface="Calibri"/>
                <a:cs typeface="Calibri"/>
              </a:rPr>
              <a:t> </a:t>
            </a:r>
            <a:r>
              <a:rPr sz="5613" spc="-78" dirty="0">
                <a:latin typeface="Calibri"/>
                <a:cs typeface="Calibri"/>
              </a:rPr>
              <a:t>E</a:t>
            </a:r>
            <a:endParaRPr sz="5613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7501" y="4448486"/>
            <a:ext cx="6613028" cy="5384521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67256" y="5168879"/>
            <a:ext cx="18895552" cy="389327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9638" y="3033446"/>
            <a:ext cx="12221707" cy="1747520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 marR="7921">
              <a:spcBef>
                <a:spcPts val="156"/>
              </a:spcBef>
            </a:pPr>
            <a:r>
              <a:rPr sz="5613" b="1" spc="-16" dirty="0">
                <a:latin typeface="Calibri"/>
                <a:cs typeface="Calibri"/>
              </a:rPr>
              <a:t>Exercice</a:t>
            </a:r>
            <a:r>
              <a:rPr sz="5613" b="1" spc="-101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:</a:t>
            </a:r>
            <a:r>
              <a:rPr sz="5613" spc="-70" dirty="0">
                <a:latin typeface="Calibri"/>
                <a:cs typeface="Calibri"/>
              </a:rPr>
              <a:t> </a:t>
            </a:r>
            <a:r>
              <a:rPr sz="5613" spc="-47" dirty="0">
                <a:latin typeface="Calibri"/>
                <a:cs typeface="Calibri"/>
              </a:rPr>
              <a:t>Trouver</a:t>
            </a:r>
            <a:r>
              <a:rPr sz="5613" spc="-125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le</a:t>
            </a:r>
            <a:r>
              <a:rPr sz="5613" spc="-70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chemin</a:t>
            </a:r>
            <a:r>
              <a:rPr sz="5613" spc="-94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optimal</a:t>
            </a:r>
            <a:r>
              <a:rPr sz="5613" spc="-109" dirty="0">
                <a:latin typeface="Calibri"/>
                <a:cs typeface="Calibri"/>
              </a:rPr>
              <a:t> </a:t>
            </a:r>
            <a:r>
              <a:rPr sz="5613" spc="-16" dirty="0">
                <a:latin typeface="Calibri"/>
                <a:cs typeface="Calibri"/>
              </a:rPr>
              <a:t>entre </a:t>
            </a:r>
            <a:r>
              <a:rPr sz="5613" dirty="0">
                <a:latin typeface="Calibri"/>
                <a:cs typeface="Calibri"/>
              </a:rPr>
              <a:t>D</a:t>
            </a:r>
            <a:r>
              <a:rPr sz="5613" spc="-39" dirty="0">
                <a:latin typeface="Calibri"/>
                <a:cs typeface="Calibri"/>
              </a:rPr>
              <a:t> </a:t>
            </a:r>
            <a:r>
              <a:rPr sz="5613" dirty="0">
                <a:latin typeface="Calibri"/>
                <a:cs typeface="Calibri"/>
              </a:rPr>
              <a:t>et</a:t>
            </a:r>
            <a:r>
              <a:rPr sz="5613" spc="-31" dirty="0">
                <a:latin typeface="Calibri"/>
                <a:cs typeface="Calibri"/>
              </a:rPr>
              <a:t> </a:t>
            </a:r>
            <a:r>
              <a:rPr sz="5613" spc="-78" dirty="0">
                <a:latin typeface="Calibri"/>
                <a:cs typeface="Calibri"/>
              </a:rPr>
              <a:t>G</a:t>
            </a:r>
            <a:endParaRPr sz="5613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1533" y="4631685"/>
            <a:ext cx="8112986" cy="4931656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86" dirty="0"/>
              <a:t>Algorithme</a:t>
            </a:r>
            <a:r>
              <a:rPr spc="-304" dirty="0"/>
              <a:t> </a:t>
            </a:r>
            <a:r>
              <a:rPr dirty="0"/>
              <a:t>de</a:t>
            </a:r>
            <a:r>
              <a:rPr spc="-273" dirty="0"/>
              <a:t> </a:t>
            </a:r>
            <a:r>
              <a:rPr spc="-70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6074" y="2965448"/>
            <a:ext cx="3810868" cy="500806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spcBef>
                <a:spcPts val="164"/>
              </a:spcBef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Etapes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:</a:t>
            </a:r>
            <a:endParaRPr sz="3118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2966" y="3540373"/>
          <a:ext cx="12831600" cy="30970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B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C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b="1" spc="-50" dirty="0">
                          <a:latin typeface="Calibri"/>
                          <a:cs typeface="Calibri"/>
                        </a:rPr>
                        <a:t>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28575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50" dirty="0">
                          <a:latin typeface="Calibri"/>
                          <a:cs typeface="Calibri"/>
                        </a:rPr>
                        <a:t>∞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28575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3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25" dirty="0">
                          <a:latin typeface="Calibri"/>
                          <a:cs typeface="Calibri"/>
                        </a:rPr>
                        <a:t>...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Etape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(0,A)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(1,A)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(2,A)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(3,B)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(5,D)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(4,B)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8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(6,D)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4851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270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78375" y="7387084"/>
            <a:ext cx="13713777" cy="1675449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z="3586" b="1" dirty="0">
                <a:latin typeface="Calibri"/>
                <a:cs typeface="Calibri"/>
              </a:rPr>
              <a:t>En</a:t>
            </a:r>
            <a:r>
              <a:rPr sz="3586" b="1" spc="-62" dirty="0">
                <a:latin typeface="Calibri"/>
                <a:cs typeface="Calibri"/>
              </a:rPr>
              <a:t> </a:t>
            </a:r>
            <a:r>
              <a:rPr sz="3586" b="1" dirty="0">
                <a:latin typeface="Calibri"/>
                <a:cs typeface="Calibri"/>
              </a:rPr>
              <a:t>python</a:t>
            </a:r>
            <a:r>
              <a:rPr sz="3586" b="1" spc="-62" dirty="0">
                <a:latin typeface="Calibri"/>
                <a:cs typeface="Calibri"/>
              </a:rPr>
              <a:t> </a:t>
            </a:r>
            <a:r>
              <a:rPr sz="3586" b="1" dirty="0">
                <a:latin typeface="Calibri"/>
                <a:cs typeface="Calibri"/>
              </a:rPr>
              <a:t>on</a:t>
            </a:r>
            <a:r>
              <a:rPr sz="3586" b="1" spc="-70" dirty="0">
                <a:latin typeface="Calibri"/>
                <a:cs typeface="Calibri"/>
              </a:rPr>
              <a:t> </a:t>
            </a:r>
            <a:r>
              <a:rPr sz="3586" b="1" dirty="0">
                <a:latin typeface="Calibri"/>
                <a:cs typeface="Calibri"/>
              </a:rPr>
              <a:t>doit</a:t>
            </a:r>
            <a:r>
              <a:rPr sz="3586" b="1" spc="-55" dirty="0">
                <a:latin typeface="Calibri"/>
                <a:cs typeface="Calibri"/>
              </a:rPr>
              <a:t> </a:t>
            </a:r>
            <a:r>
              <a:rPr sz="3586" b="1" dirty="0">
                <a:latin typeface="Calibri"/>
                <a:cs typeface="Calibri"/>
              </a:rPr>
              <a:t>calculer</a:t>
            </a:r>
            <a:r>
              <a:rPr sz="3586" b="1" spc="-70" dirty="0">
                <a:latin typeface="Calibri"/>
                <a:cs typeface="Calibri"/>
              </a:rPr>
              <a:t> </a:t>
            </a:r>
            <a:r>
              <a:rPr sz="3586" b="1" dirty="0">
                <a:latin typeface="Calibri"/>
                <a:cs typeface="Calibri"/>
              </a:rPr>
              <a:t>deux</a:t>
            </a:r>
            <a:r>
              <a:rPr sz="3586" b="1" spc="-70" dirty="0">
                <a:latin typeface="Calibri"/>
                <a:cs typeface="Calibri"/>
              </a:rPr>
              <a:t> </a:t>
            </a:r>
            <a:r>
              <a:rPr sz="3586" b="1" dirty="0">
                <a:latin typeface="Calibri"/>
                <a:cs typeface="Calibri"/>
              </a:rPr>
              <a:t>dictionnaires</a:t>
            </a:r>
            <a:r>
              <a:rPr sz="3586" b="1" spc="-86" dirty="0">
                <a:latin typeface="Calibri"/>
                <a:cs typeface="Calibri"/>
              </a:rPr>
              <a:t> </a:t>
            </a:r>
            <a:r>
              <a:rPr sz="3586" b="1" spc="-78" dirty="0">
                <a:latin typeface="Calibri"/>
                <a:cs typeface="Calibri"/>
              </a:rPr>
              <a:t>:</a:t>
            </a:r>
            <a:endParaRPr sz="3586">
              <a:latin typeface="Calibri"/>
              <a:cs typeface="Calibri"/>
            </a:endParaRPr>
          </a:p>
          <a:p>
            <a:pPr marL="19802">
              <a:tabLst>
                <a:tab pos="8157368" algn="l"/>
              </a:tabLst>
            </a:pPr>
            <a:r>
              <a:rPr sz="3586" dirty="0">
                <a:latin typeface="Calibri"/>
                <a:cs typeface="Calibri"/>
              </a:rPr>
              <a:t>D</a:t>
            </a:r>
            <a:r>
              <a:rPr sz="3586" spc="-23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={</a:t>
            </a:r>
            <a:r>
              <a:rPr sz="3586" spc="-23" dirty="0">
                <a:latin typeface="Calibri"/>
                <a:cs typeface="Calibri"/>
              </a:rPr>
              <a:t> </a:t>
            </a:r>
            <a:r>
              <a:rPr sz="3586" spc="-55" dirty="0">
                <a:latin typeface="Calibri"/>
                <a:cs typeface="Calibri"/>
              </a:rPr>
              <a:t>‘A’:0,</a:t>
            </a:r>
            <a:r>
              <a:rPr sz="3586" spc="-23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‘B’:1,</a:t>
            </a:r>
            <a:r>
              <a:rPr sz="3586" spc="-8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‘C’:2,</a:t>
            </a:r>
            <a:r>
              <a:rPr sz="3586" spc="-23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‘D’:3,</a:t>
            </a:r>
            <a:r>
              <a:rPr sz="3586" spc="-16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‘E’:5,</a:t>
            </a:r>
            <a:r>
              <a:rPr sz="3586" spc="-31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‘F’:4,</a:t>
            </a:r>
            <a:r>
              <a:rPr sz="3586" spc="-23" dirty="0">
                <a:latin typeface="Calibri"/>
                <a:cs typeface="Calibri"/>
              </a:rPr>
              <a:t> </a:t>
            </a:r>
            <a:r>
              <a:rPr sz="3586" spc="-16" dirty="0">
                <a:latin typeface="Calibri"/>
                <a:cs typeface="Calibri"/>
              </a:rPr>
              <a:t>‘G’:6</a:t>
            </a:r>
            <a:r>
              <a:rPr sz="3586" dirty="0">
                <a:latin typeface="Calibri"/>
                <a:cs typeface="Calibri"/>
              </a:rPr>
              <a:t>	}</a:t>
            </a:r>
            <a:r>
              <a:rPr sz="3586" spc="-23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les</a:t>
            </a:r>
            <a:r>
              <a:rPr sz="3586" spc="-16" dirty="0">
                <a:latin typeface="Calibri"/>
                <a:cs typeface="Calibri"/>
              </a:rPr>
              <a:t> distances</a:t>
            </a:r>
            <a:endParaRPr sz="3586">
              <a:latin typeface="Calibri"/>
              <a:cs typeface="Calibri"/>
            </a:endParaRPr>
          </a:p>
          <a:p>
            <a:pPr marL="19802">
              <a:tabLst>
                <a:tab pos="936627" algn="l"/>
              </a:tabLst>
            </a:pPr>
            <a:r>
              <a:rPr sz="3586" dirty="0">
                <a:latin typeface="Calibri"/>
                <a:cs typeface="Calibri"/>
              </a:rPr>
              <a:t>P </a:t>
            </a:r>
            <a:r>
              <a:rPr sz="3586" spc="-39" dirty="0">
                <a:latin typeface="Calibri"/>
                <a:cs typeface="Calibri"/>
              </a:rPr>
              <a:t>={</a:t>
            </a:r>
            <a:r>
              <a:rPr sz="3586" dirty="0">
                <a:latin typeface="Calibri"/>
                <a:cs typeface="Calibri"/>
              </a:rPr>
              <a:t>	</a:t>
            </a:r>
            <a:r>
              <a:rPr sz="3586" spc="-125" dirty="0">
                <a:latin typeface="Calibri"/>
                <a:cs typeface="Calibri"/>
              </a:rPr>
              <a:t>‘B’:’A’,</a:t>
            </a:r>
            <a:r>
              <a:rPr sz="3586" spc="-62" dirty="0">
                <a:latin typeface="Calibri"/>
                <a:cs typeface="Calibri"/>
              </a:rPr>
              <a:t> </a:t>
            </a:r>
            <a:r>
              <a:rPr sz="3586" spc="-109" dirty="0">
                <a:latin typeface="Calibri"/>
                <a:cs typeface="Calibri"/>
              </a:rPr>
              <a:t>‘C’:’A’,</a:t>
            </a:r>
            <a:r>
              <a:rPr sz="3586" spc="-62" dirty="0">
                <a:latin typeface="Calibri"/>
                <a:cs typeface="Calibri"/>
              </a:rPr>
              <a:t> </a:t>
            </a:r>
            <a:r>
              <a:rPr sz="3586" spc="-39" dirty="0">
                <a:latin typeface="Calibri"/>
                <a:cs typeface="Calibri"/>
              </a:rPr>
              <a:t>‘D’:’B’,</a:t>
            </a:r>
            <a:r>
              <a:rPr sz="3586" spc="-55" dirty="0">
                <a:latin typeface="Calibri"/>
                <a:cs typeface="Calibri"/>
              </a:rPr>
              <a:t> </a:t>
            </a:r>
            <a:r>
              <a:rPr sz="3586" spc="-31" dirty="0">
                <a:latin typeface="Calibri"/>
                <a:cs typeface="Calibri"/>
              </a:rPr>
              <a:t>‘E’:’D’,</a:t>
            </a:r>
            <a:r>
              <a:rPr sz="3586" spc="-70" dirty="0">
                <a:latin typeface="Calibri"/>
                <a:cs typeface="Calibri"/>
              </a:rPr>
              <a:t> </a:t>
            </a:r>
            <a:r>
              <a:rPr sz="3586" spc="-31" dirty="0">
                <a:latin typeface="Calibri"/>
                <a:cs typeface="Calibri"/>
              </a:rPr>
              <a:t>‘F’:’B’,</a:t>
            </a:r>
            <a:r>
              <a:rPr sz="3586" spc="-47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‘G’:’D’</a:t>
            </a:r>
            <a:r>
              <a:rPr sz="3586" spc="-62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}</a:t>
            </a:r>
            <a:r>
              <a:rPr sz="3586" spc="-78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dictionnaire</a:t>
            </a:r>
            <a:r>
              <a:rPr sz="3586" spc="-47" dirty="0">
                <a:latin typeface="Calibri"/>
                <a:cs typeface="Calibri"/>
              </a:rPr>
              <a:t> </a:t>
            </a:r>
            <a:r>
              <a:rPr sz="3586" dirty="0">
                <a:latin typeface="Calibri"/>
                <a:cs typeface="Calibri"/>
              </a:rPr>
              <a:t>des</a:t>
            </a:r>
            <a:r>
              <a:rPr sz="3586" spc="-70" dirty="0">
                <a:latin typeface="Calibri"/>
                <a:cs typeface="Calibri"/>
              </a:rPr>
              <a:t> </a:t>
            </a:r>
            <a:r>
              <a:rPr sz="3586" spc="-16" dirty="0">
                <a:latin typeface="Calibri"/>
                <a:cs typeface="Calibri"/>
              </a:rPr>
              <a:t>précédents</a:t>
            </a:r>
            <a:endParaRPr sz="3586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6406" y="1416546"/>
            <a:ext cx="8536581" cy="389327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133" dirty="0"/>
              <a:t>Programme</a:t>
            </a:r>
            <a:r>
              <a:rPr spc="-265" dirty="0"/>
              <a:t> </a:t>
            </a:r>
            <a:r>
              <a:rPr dirty="0"/>
              <a:t>de</a:t>
            </a:r>
            <a:r>
              <a:rPr spc="-226" dirty="0"/>
              <a:t> </a:t>
            </a:r>
            <a:r>
              <a:rPr spc="-62" dirty="0"/>
              <a:t>Dijkstra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691" y="2892259"/>
            <a:ext cx="2614835" cy="2080303"/>
          </a:xfrm>
          <a:prstGeom prst="rect">
            <a:avLst/>
          </a:prstGeom>
        </p:spPr>
        <p:txBody>
          <a:bodyPr vert="horz" wrap="square" lIns="0" tIns="19802" rIns="0" bIns="0" rtlCol="0">
            <a:spAutoFit/>
          </a:bodyPr>
          <a:lstStyle/>
          <a:p>
            <a:pPr marL="190098" marR="274255" indent="-171286">
              <a:lnSpc>
                <a:spcPct val="120000"/>
              </a:lnSpc>
              <a:spcBef>
                <a:spcPts val="156"/>
              </a:spcBef>
            </a:pP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def</a:t>
            </a:r>
            <a:r>
              <a:rPr sz="187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spc="-16" dirty="0">
                <a:solidFill>
                  <a:srgbClr val="404040"/>
                </a:solidFill>
                <a:latin typeface="Calibri"/>
                <a:cs typeface="Calibri"/>
              </a:rPr>
              <a:t>index_min_file(file): </a:t>
            </a: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id</a:t>
            </a:r>
            <a:r>
              <a:rPr sz="187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= </a:t>
            </a:r>
            <a:r>
              <a:rPr sz="1871" spc="-78" dirty="0">
                <a:solidFill>
                  <a:srgbClr val="404040"/>
                </a:solidFill>
                <a:latin typeface="Calibri"/>
                <a:cs typeface="Calibri"/>
              </a:rPr>
              <a:t>0</a:t>
            </a:r>
            <a:endParaRPr sz="1871">
              <a:latin typeface="Calibri"/>
              <a:cs typeface="Calibri"/>
            </a:endParaRPr>
          </a:p>
          <a:p>
            <a:pPr marL="475244" indent="-285146">
              <a:spcBef>
                <a:spcPts val="444"/>
              </a:spcBef>
            </a:pP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87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187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87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range(1,</a:t>
            </a:r>
            <a:r>
              <a:rPr sz="187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spc="-16" dirty="0">
                <a:solidFill>
                  <a:srgbClr val="404040"/>
                </a:solidFill>
                <a:latin typeface="Calibri"/>
                <a:cs typeface="Calibri"/>
              </a:rPr>
              <a:t>len(file)):</a:t>
            </a:r>
            <a:endParaRPr sz="1871">
              <a:latin typeface="Calibri"/>
              <a:cs typeface="Calibri"/>
            </a:endParaRPr>
          </a:p>
          <a:p>
            <a:pPr marL="475244" marR="7921">
              <a:lnSpc>
                <a:spcPct val="120000"/>
              </a:lnSpc>
              <a:spcBef>
                <a:spcPts val="8"/>
              </a:spcBef>
            </a:pP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871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file[i][0]&lt;</a:t>
            </a:r>
            <a:r>
              <a:rPr sz="187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file[id][0]</a:t>
            </a:r>
            <a:r>
              <a:rPr sz="187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spc="-78" dirty="0">
                <a:solidFill>
                  <a:srgbClr val="404040"/>
                </a:solidFill>
                <a:latin typeface="Calibri"/>
                <a:cs typeface="Calibri"/>
              </a:rPr>
              <a:t>: </a:t>
            </a:r>
            <a:r>
              <a:rPr sz="1871" spc="-31" dirty="0">
                <a:solidFill>
                  <a:srgbClr val="404040"/>
                </a:solidFill>
                <a:latin typeface="Calibri"/>
                <a:cs typeface="Calibri"/>
              </a:rPr>
              <a:t>id=i</a:t>
            </a:r>
            <a:endParaRPr sz="1871">
              <a:latin typeface="Calibri"/>
              <a:cs typeface="Calibri"/>
            </a:endParaRPr>
          </a:p>
          <a:p>
            <a:pPr marL="190098">
              <a:spcBef>
                <a:spcPts val="444"/>
              </a:spcBef>
            </a:pP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return</a:t>
            </a:r>
            <a:r>
              <a:rPr sz="1871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spc="-39" dirty="0">
                <a:solidFill>
                  <a:srgbClr val="404040"/>
                </a:solidFill>
                <a:latin typeface="Calibri"/>
                <a:cs typeface="Calibri"/>
              </a:rPr>
              <a:t>id</a:t>
            </a:r>
            <a:endParaRPr sz="1871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764" y="2892258"/>
            <a:ext cx="4130668" cy="5202359"/>
          </a:xfrm>
          <a:prstGeom prst="rect">
            <a:avLst/>
          </a:prstGeom>
        </p:spPr>
        <p:txBody>
          <a:bodyPr vert="horz" wrap="square" lIns="0" tIns="76237" rIns="0" bIns="0" rtlCol="0">
            <a:spAutoFit/>
          </a:bodyPr>
          <a:lstStyle/>
          <a:p>
            <a:pPr marL="19802">
              <a:spcBef>
                <a:spcPts val="600"/>
              </a:spcBef>
            </a:pP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def</a:t>
            </a:r>
            <a:r>
              <a:rPr sz="1871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spc="-16" dirty="0">
                <a:solidFill>
                  <a:srgbClr val="404040"/>
                </a:solidFill>
                <a:latin typeface="Calibri"/>
                <a:cs typeface="Calibri"/>
              </a:rPr>
              <a:t>dijkstra(G,</a:t>
            </a:r>
            <a:r>
              <a:rPr sz="1871" dirty="0">
                <a:solidFill>
                  <a:srgbClr val="404040"/>
                </a:solidFill>
                <a:latin typeface="Calibri"/>
                <a:cs typeface="Calibri"/>
              </a:rPr>
              <a:t> d,</a:t>
            </a:r>
            <a:r>
              <a:rPr sz="187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spc="-39" dirty="0">
                <a:solidFill>
                  <a:srgbClr val="404040"/>
                </a:solidFill>
                <a:latin typeface="Calibri"/>
                <a:cs typeface="Calibri"/>
              </a:rPr>
              <a:t>f):</a:t>
            </a:r>
            <a:endParaRPr sz="1871">
              <a:latin typeface="Calibri"/>
              <a:cs typeface="Calibri"/>
            </a:endParaRPr>
          </a:p>
          <a:p>
            <a:pPr marL="190098">
              <a:spcBef>
                <a:spcPts val="452"/>
              </a:spcBef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#</a:t>
            </a:r>
            <a:r>
              <a:rPr sz="1871" b="1" spc="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Dictionnaires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distances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 minimales</a:t>
            </a:r>
            <a:endParaRPr sz="1871">
              <a:latin typeface="Calibri"/>
              <a:cs typeface="Calibri"/>
            </a:endParaRPr>
          </a:p>
          <a:p>
            <a:pPr marL="190098">
              <a:spcBef>
                <a:spcPts val="444"/>
              </a:spcBef>
            </a:pP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D={d:0}</a:t>
            </a:r>
            <a:endParaRPr sz="1871">
              <a:latin typeface="Calibri"/>
              <a:cs typeface="Calibri"/>
            </a:endParaRPr>
          </a:p>
          <a:p>
            <a:pPr marL="190098" marR="993062">
              <a:lnSpc>
                <a:spcPct val="120000"/>
              </a:lnSpc>
              <a:spcBef>
                <a:spcPts val="8"/>
              </a:spcBef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#</a:t>
            </a:r>
            <a:r>
              <a:rPr sz="1871" b="1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Dictionnaire</a:t>
            </a:r>
            <a:r>
              <a:rPr sz="1871" b="1" spc="-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1871" b="1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précédents </a:t>
            </a:r>
            <a:r>
              <a:rPr sz="1871" b="1" spc="-31" dirty="0">
                <a:solidFill>
                  <a:srgbClr val="404040"/>
                </a:solidFill>
                <a:latin typeface="Calibri"/>
                <a:cs typeface="Calibri"/>
              </a:rPr>
              <a:t>P={}</a:t>
            </a:r>
            <a:endParaRPr sz="1871">
              <a:latin typeface="Calibri"/>
              <a:cs typeface="Calibri"/>
            </a:endParaRPr>
          </a:p>
          <a:p>
            <a:pPr marL="190098" marR="1279197">
              <a:lnSpc>
                <a:spcPct val="120000"/>
              </a:lnSpc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#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Liste</a:t>
            </a:r>
            <a:r>
              <a:rPr sz="1871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sommets</a:t>
            </a:r>
            <a:r>
              <a:rPr sz="1871" b="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visités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visited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1871"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[]</a:t>
            </a:r>
            <a:endParaRPr sz="1871">
              <a:latin typeface="Calibri"/>
              <a:cs typeface="Calibri"/>
            </a:endParaRPr>
          </a:p>
          <a:p>
            <a:pPr marL="190098">
              <a:spcBef>
                <a:spcPts val="452"/>
              </a:spcBef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#</a:t>
            </a:r>
            <a:r>
              <a:rPr sz="1871"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Liste</a:t>
            </a:r>
            <a:r>
              <a:rPr sz="1871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1871" b="1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sommets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871"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attente</a:t>
            </a:r>
            <a:r>
              <a:rPr sz="1871" b="1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endParaRPr sz="1871">
              <a:latin typeface="Calibri"/>
              <a:cs typeface="Calibri"/>
            </a:endParaRPr>
          </a:p>
          <a:p>
            <a:pPr marL="190098">
              <a:spcBef>
                <a:spcPts val="444"/>
              </a:spcBef>
            </a:pP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traitement</a:t>
            </a:r>
            <a:endParaRPr sz="1871">
              <a:latin typeface="Calibri"/>
              <a:cs typeface="Calibri"/>
            </a:endParaRPr>
          </a:p>
          <a:p>
            <a:pPr marL="190098" marR="2548495">
              <a:lnSpc>
                <a:spcPct val="120000"/>
              </a:lnSpc>
              <a:spcBef>
                <a:spcPts val="8"/>
              </a:spcBef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file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= 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[(0,d)]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while</a:t>
            </a:r>
            <a:r>
              <a:rPr sz="1871" b="1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file!=[]</a:t>
            </a:r>
            <a:r>
              <a:rPr sz="1871" b="1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1871">
              <a:latin typeface="Calibri"/>
              <a:cs typeface="Calibri"/>
            </a:endParaRPr>
          </a:p>
          <a:p>
            <a:pPr marL="475244" marR="503957">
              <a:lnSpc>
                <a:spcPct val="120000"/>
              </a:lnSpc>
            </a:pP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#</a:t>
            </a:r>
            <a:r>
              <a:rPr sz="1871" spc="-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On</a:t>
            </a:r>
            <a:r>
              <a:rPr sz="1871" spc="-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traite</a:t>
            </a:r>
            <a:r>
              <a:rPr sz="187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le</a:t>
            </a: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sommet à</a:t>
            </a:r>
            <a:r>
              <a:rPr sz="1871" spc="-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distance minimale</a:t>
            </a:r>
            <a:endParaRPr sz="1871">
              <a:latin typeface="Calibri"/>
              <a:cs typeface="Calibri"/>
            </a:endParaRPr>
          </a:p>
          <a:p>
            <a:pPr marL="475244">
              <a:spcBef>
                <a:spcPts val="444"/>
              </a:spcBef>
            </a:pP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id</a:t>
            </a:r>
            <a:r>
              <a:rPr sz="1871" spc="-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= </a:t>
            </a: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index_min_file(file)</a:t>
            </a:r>
            <a:endParaRPr sz="1871">
              <a:latin typeface="Calibri"/>
              <a:cs typeface="Calibri"/>
            </a:endParaRPr>
          </a:p>
          <a:p>
            <a:pPr marL="475244">
              <a:spcBef>
                <a:spcPts val="452"/>
              </a:spcBef>
            </a:pP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ds,</a:t>
            </a:r>
            <a:r>
              <a:rPr sz="1871" spc="-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s=</a:t>
            </a: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 file.pop(id)</a:t>
            </a:r>
            <a:endParaRPr sz="1871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08261" y="2903344"/>
            <a:ext cx="3594037" cy="6949632"/>
          </a:xfrm>
          <a:prstGeom prst="rect">
            <a:avLst/>
          </a:prstGeom>
        </p:spPr>
        <p:txBody>
          <a:bodyPr vert="horz" wrap="square" lIns="0" tIns="76237" rIns="0" bIns="0" rtlCol="0">
            <a:spAutoFit/>
          </a:bodyPr>
          <a:lstStyle/>
          <a:p>
            <a:pPr marL="303958">
              <a:spcBef>
                <a:spcPts val="600"/>
              </a:spcBef>
            </a:pP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#</a:t>
            </a:r>
            <a:r>
              <a:rPr sz="1871" spc="-8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spc="-31" dirty="0">
                <a:solidFill>
                  <a:srgbClr val="006FC0"/>
                </a:solidFill>
                <a:latin typeface="Calibri"/>
                <a:cs typeface="Calibri"/>
              </a:rPr>
              <a:t>Traiter</a:t>
            </a:r>
            <a:r>
              <a:rPr sz="187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le sommet</a:t>
            </a:r>
            <a:r>
              <a:rPr sz="1871" spc="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spc="-78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endParaRPr sz="1871">
              <a:latin typeface="Calibri"/>
              <a:cs typeface="Calibri"/>
            </a:endParaRPr>
          </a:p>
          <a:p>
            <a:pPr marL="303958">
              <a:spcBef>
                <a:spcPts val="444"/>
              </a:spcBef>
            </a:pP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voisins</a:t>
            </a:r>
            <a:r>
              <a:rPr sz="1871" spc="-62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=G[s]</a:t>
            </a:r>
            <a:endParaRPr sz="1871">
              <a:latin typeface="Calibri"/>
              <a:cs typeface="Calibri"/>
            </a:endParaRPr>
          </a:p>
          <a:p>
            <a:pPr marL="303958">
              <a:spcBef>
                <a:spcPts val="452"/>
              </a:spcBef>
            </a:pP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for</a:t>
            </a:r>
            <a:r>
              <a:rPr sz="1871" spc="-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spc="-47" dirty="0">
                <a:solidFill>
                  <a:srgbClr val="006FC0"/>
                </a:solidFill>
                <a:latin typeface="Calibri"/>
                <a:cs typeface="Calibri"/>
              </a:rPr>
              <a:t>dv,</a:t>
            </a:r>
            <a:r>
              <a:rPr sz="1871" spc="-3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1871" spc="-3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in</a:t>
            </a: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 voisins:</a:t>
            </a:r>
            <a:endParaRPr sz="1871">
              <a:latin typeface="Calibri"/>
              <a:cs typeface="Calibri"/>
            </a:endParaRPr>
          </a:p>
          <a:p>
            <a:pPr marL="1131675">
              <a:spcBef>
                <a:spcPts val="452"/>
              </a:spcBef>
            </a:pP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if</a:t>
            </a:r>
            <a:r>
              <a:rPr sz="1871" spc="-1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v</a:t>
            </a:r>
            <a:r>
              <a:rPr sz="1871" spc="-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1871" spc="-16" dirty="0">
                <a:solidFill>
                  <a:srgbClr val="FF0000"/>
                </a:solidFill>
                <a:latin typeface="Calibri"/>
                <a:cs typeface="Calibri"/>
              </a:rPr>
              <a:t>visited:</a:t>
            </a:r>
            <a:endParaRPr sz="1871">
              <a:latin typeface="Calibri"/>
              <a:cs typeface="Calibri"/>
            </a:endParaRPr>
          </a:p>
          <a:p>
            <a:pPr marL="1131675" marR="998013" indent="598016">
              <a:lnSpc>
                <a:spcPct val="120000"/>
              </a:lnSpc>
            </a:pPr>
            <a:r>
              <a:rPr sz="1871" spc="-16" dirty="0">
                <a:solidFill>
                  <a:srgbClr val="FF0000"/>
                </a:solidFill>
                <a:latin typeface="Calibri"/>
                <a:cs typeface="Calibri"/>
              </a:rPr>
              <a:t>continue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dn</a:t>
            </a:r>
            <a:r>
              <a:rPr sz="1871" spc="-3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1871" spc="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dv</a:t>
            </a:r>
            <a:r>
              <a:rPr sz="1871" spc="-2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71" spc="1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spc="-39" dirty="0">
                <a:solidFill>
                  <a:srgbClr val="FF0000"/>
                </a:solidFill>
                <a:latin typeface="Calibri"/>
                <a:cs typeface="Calibri"/>
              </a:rPr>
              <a:t>ds</a:t>
            </a:r>
            <a:endParaRPr sz="1871">
              <a:latin typeface="Calibri"/>
              <a:cs typeface="Calibri"/>
            </a:endParaRPr>
          </a:p>
          <a:p>
            <a:pPr marL="1131675">
              <a:spcBef>
                <a:spcPts val="452"/>
              </a:spcBef>
            </a:pP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if</a:t>
            </a:r>
            <a:r>
              <a:rPr sz="1871" spc="-1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v not</a:t>
            </a:r>
            <a:r>
              <a:rPr sz="1871" spc="-2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1871" spc="-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1871" spc="-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1871" spc="2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dn</a:t>
            </a:r>
            <a:r>
              <a:rPr sz="1871" spc="-2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1871" spc="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FF0000"/>
                </a:solidFill>
                <a:latin typeface="Calibri"/>
                <a:cs typeface="Calibri"/>
              </a:rPr>
              <a:t>D[v]</a:t>
            </a:r>
            <a:r>
              <a:rPr sz="1871" spc="-47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spc="-78" dirty="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endParaRPr sz="1871">
              <a:latin typeface="Calibri"/>
              <a:cs typeface="Calibri"/>
            </a:endParaRPr>
          </a:p>
          <a:p>
            <a:pPr marL="1729691">
              <a:spcBef>
                <a:spcPts val="444"/>
              </a:spcBef>
            </a:pPr>
            <a:r>
              <a:rPr sz="1871" spc="-16" dirty="0">
                <a:solidFill>
                  <a:srgbClr val="FF0000"/>
                </a:solidFill>
                <a:latin typeface="Calibri"/>
                <a:cs typeface="Calibri"/>
              </a:rPr>
              <a:t>D[v]=dn</a:t>
            </a:r>
            <a:endParaRPr sz="1871">
              <a:latin typeface="Calibri"/>
              <a:cs typeface="Calibri"/>
            </a:endParaRPr>
          </a:p>
          <a:p>
            <a:pPr marL="1729691">
              <a:spcBef>
                <a:spcPts val="452"/>
              </a:spcBef>
            </a:pPr>
            <a:r>
              <a:rPr sz="1871" spc="-16" dirty="0">
                <a:solidFill>
                  <a:srgbClr val="FF0000"/>
                </a:solidFill>
                <a:latin typeface="Calibri"/>
                <a:cs typeface="Calibri"/>
              </a:rPr>
              <a:t>file.append((dn,</a:t>
            </a:r>
            <a:r>
              <a:rPr sz="1871" spc="1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71" spc="-39" dirty="0">
                <a:solidFill>
                  <a:srgbClr val="FF0000"/>
                </a:solidFill>
                <a:latin typeface="Calibri"/>
                <a:cs typeface="Calibri"/>
              </a:rPr>
              <a:t>v))</a:t>
            </a:r>
            <a:endParaRPr sz="1871">
              <a:latin typeface="Calibri"/>
              <a:cs typeface="Calibri"/>
            </a:endParaRPr>
          </a:p>
          <a:p>
            <a:pPr marL="303958" marR="1261377" indent="1425732">
              <a:lnSpc>
                <a:spcPct val="120000"/>
              </a:lnSpc>
            </a:pPr>
            <a:r>
              <a:rPr sz="1871" spc="-16" dirty="0">
                <a:solidFill>
                  <a:srgbClr val="FF0000"/>
                </a:solidFill>
                <a:latin typeface="Calibri"/>
                <a:cs typeface="Calibri"/>
              </a:rPr>
              <a:t>P[v]=s </a:t>
            </a: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visited.append(s)</a:t>
            </a:r>
            <a:endParaRPr sz="1871">
              <a:latin typeface="Calibri"/>
              <a:cs typeface="Calibri"/>
            </a:endParaRPr>
          </a:p>
          <a:p>
            <a:pPr marR="1988105" algn="r">
              <a:spcBef>
                <a:spcPts val="452"/>
              </a:spcBef>
            </a:pP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if</a:t>
            </a:r>
            <a:r>
              <a:rPr sz="1871" spc="-3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f</a:t>
            </a:r>
            <a:r>
              <a:rPr sz="1871" spc="-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in</a:t>
            </a:r>
            <a:r>
              <a:rPr sz="1871" spc="-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dirty="0">
                <a:solidFill>
                  <a:srgbClr val="006FC0"/>
                </a:solidFill>
                <a:latin typeface="Calibri"/>
                <a:cs typeface="Calibri"/>
              </a:rPr>
              <a:t>visited</a:t>
            </a: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71" spc="-78" dirty="0">
                <a:solidFill>
                  <a:srgbClr val="006FC0"/>
                </a:solidFill>
                <a:latin typeface="Calibri"/>
                <a:cs typeface="Calibri"/>
              </a:rPr>
              <a:t>:</a:t>
            </a:r>
            <a:endParaRPr sz="1871">
              <a:latin typeface="Calibri"/>
              <a:cs typeface="Calibri"/>
            </a:endParaRPr>
          </a:p>
          <a:p>
            <a:pPr marR="1901967" algn="r">
              <a:spcBef>
                <a:spcPts val="444"/>
              </a:spcBef>
            </a:pPr>
            <a:r>
              <a:rPr sz="1871" spc="-16" dirty="0">
                <a:solidFill>
                  <a:srgbClr val="006FC0"/>
                </a:solidFill>
                <a:latin typeface="Calibri"/>
                <a:cs typeface="Calibri"/>
              </a:rPr>
              <a:t>break</a:t>
            </a:r>
            <a:endParaRPr sz="1871">
              <a:latin typeface="Calibri"/>
              <a:cs typeface="Calibri"/>
            </a:endParaRPr>
          </a:p>
          <a:p>
            <a:pPr marL="19802">
              <a:spcBef>
                <a:spcPts val="452"/>
              </a:spcBef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#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Calculer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le</a:t>
            </a:r>
            <a:r>
              <a:rPr sz="1871" b="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chemin</a:t>
            </a:r>
            <a:r>
              <a:rPr sz="1871" b="1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optimale</a:t>
            </a:r>
            <a:endParaRPr sz="1871">
              <a:latin typeface="Calibri"/>
              <a:cs typeface="Calibri"/>
            </a:endParaRPr>
          </a:p>
          <a:p>
            <a:pPr marL="19802" marR="2650476">
              <a:lnSpc>
                <a:spcPct val="120000"/>
              </a:lnSpc>
              <a:spcBef>
                <a:spcPts val="8"/>
              </a:spcBef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path</a:t>
            </a:r>
            <a:r>
              <a:rPr sz="1871"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1871"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[f] x=f</a:t>
            </a:r>
            <a:endParaRPr sz="1871">
              <a:latin typeface="Calibri"/>
              <a:cs typeface="Calibri"/>
            </a:endParaRPr>
          </a:p>
          <a:p>
            <a:pPr marL="303958" marR="2462359" indent="-285146">
              <a:lnSpc>
                <a:spcPct val="120000"/>
              </a:lnSpc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while</a:t>
            </a:r>
            <a:r>
              <a:rPr sz="1871" b="1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x!=d: x=P[x]</a:t>
            </a:r>
            <a:endParaRPr sz="1871">
              <a:latin typeface="Calibri"/>
              <a:cs typeface="Calibri"/>
            </a:endParaRPr>
          </a:p>
          <a:p>
            <a:pPr marL="303958">
              <a:spcBef>
                <a:spcPts val="444"/>
              </a:spcBef>
            </a:pPr>
            <a:r>
              <a:rPr sz="1871" b="1" spc="-16" dirty="0">
                <a:solidFill>
                  <a:srgbClr val="404040"/>
                </a:solidFill>
                <a:latin typeface="Calibri"/>
                <a:cs typeface="Calibri"/>
              </a:rPr>
              <a:t>path.insert(0,x)</a:t>
            </a:r>
            <a:endParaRPr sz="1871">
              <a:latin typeface="Calibri"/>
              <a:cs typeface="Calibri"/>
            </a:endParaRPr>
          </a:p>
          <a:p>
            <a:pPr marL="19802">
              <a:spcBef>
                <a:spcPts val="452"/>
              </a:spcBef>
            </a:pP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return</a:t>
            </a:r>
            <a:r>
              <a:rPr sz="1871" b="1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dirty="0">
                <a:solidFill>
                  <a:srgbClr val="404040"/>
                </a:solidFill>
                <a:latin typeface="Calibri"/>
                <a:cs typeface="Calibri"/>
              </a:rPr>
              <a:t>D[f],</a:t>
            </a:r>
            <a:r>
              <a:rPr sz="1871" b="1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71" b="1" spc="-31" dirty="0">
                <a:solidFill>
                  <a:srgbClr val="404040"/>
                </a:solidFill>
                <a:latin typeface="Calibri"/>
                <a:cs typeface="Calibri"/>
              </a:rPr>
              <a:t>path</a:t>
            </a:r>
            <a:endParaRPr sz="1871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2164" y="1353848"/>
            <a:ext cx="6205734" cy="1368292"/>
          </a:xfrm>
          <a:prstGeom prst="rect">
            <a:avLst/>
          </a:prstGeom>
        </p:spPr>
        <p:txBody>
          <a:bodyPr vert="horz" wrap="square" lIns="0" tIns="989299" rIns="0" bIns="0" rtlCol="0">
            <a:spAutoFit/>
          </a:bodyPr>
          <a:lstStyle/>
          <a:p>
            <a:pPr marL="19802">
              <a:spcBef>
                <a:spcPts val="156"/>
              </a:spcBef>
            </a:pPr>
            <a:r>
              <a:rPr spc="-109" dirty="0"/>
              <a:t>Exercice</a:t>
            </a:r>
            <a:r>
              <a:rPr spc="-312" dirty="0"/>
              <a:t> </a:t>
            </a:r>
            <a:r>
              <a:rPr spc="-78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06406" y="3561879"/>
            <a:ext cx="11188050" cy="944325"/>
          </a:xfrm>
          <a:prstGeom prst="rect">
            <a:avLst/>
          </a:prstGeom>
        </p:spPr>
        <p:txBody>
          <a:bodyPr vert="horz" wrap="square" lIns="0" tIns="20792" rIns="0" bIns="0" rtlCol="0">
            <a:spAutoFit/>
          </a:bodyPr>
          <a:lstStyle/>
          <a:p>
            <a:pPr marL="19802">
              <a:lnSpc>
                <a:spcPts val="3555"/>
              </a:lnSpc>
              <a:spcBef>
                <a:spcPts val="164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Implémenter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l’algorithme</a:t>
            </a:r>
            <a:r>
              <a:rPr sz="3118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Dijsktra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3118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utilisant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représentation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endParaRPr sz="3118">
              <a:latin typeface="Calibri"/>
              <a:cs typeface="Calibri"/>
            </a:endParaRPr>
          </a:p>
          <a:p>
            <a:pPr marL="19802">
              <a:lnSpc>
                <a:spcPts val="3555"/>
              </a:lnSpc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graphe</a:t>
            </a:r>
            <a:r>
              <a:rPr sz="3118" spc="-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par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une</a:t>
            </a:r>
            <a:r>
              <a:rPr sz="3118" spc="-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matrice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d’adjacence.</a:t>
            </a:r>
            <a:endParaRPr sz="3118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06407" y="3206317"/>
            <a:ext cx="11024684" cy="5210875"/>
          </a:xfrm>
          <a:prstGeom prst="rect">
            <a:avLst/>
          </a:prstGeom>
        </p:spPr>
        <p:txBody>
          <a:bodyPr vert="horz" wrap="square" lIns="0" tIns="74257" rIns="0" bIns="0" rtlCol="0">
            <a:spAutoFit/>
          </a:bodyPr>
          <a:lstStyle/>
          <a:p>
            <a:pPr marL="19802" marR="7921">
              <a:lnSpc>
                <a:spcPts val="3368"/>
              </a:lnSpc>
              <a:spcBef>
                <a:spcPts val="585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étudiants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A,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B,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C,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D,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F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doivent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passer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examens</a:t>
            </a:r>
            <a:r>
              <a:rPr sz="3118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1" dirty="0">
                <a:solidFill>
                  <a:srgbClr val="404040"/>
                </a:solidFill>
                <a:latin typeface="Calibri"/>
                <a:cs typeface="Calibri"/>
              </a:rPr>
              <a:t>dans différentes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disciplines,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chaque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examen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occupant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une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demi-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journée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3118" dirty="0">
              <a:latin typeface="Calibri"/>
              <a:cs typeface="Calibri"/>
            </a:endParaRPr>
          </a:p>
          <a:p>
            <a:pPr marL="305938" indent="-286137">
              <a:spcBef>
                <a:spcPts val="1762"/>
              </a:spcBef>
              <a:buChar char="–"/>
              <a:tabLst>
                <a:tab pos="305938" algn="l"/>
              </a:tabLst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Algorithmique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étudiants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B.</a:t>
            </a:r>
            <a:endParaRPr sz="3118" dirty="0">
              <a:latin typeface="Calibri"/>
              <a:cs typeface="Calibri"/>
            </a:endParaRPr>
          </a:p>
          <a:p>
            <a:pPr marL="305938" indent="-286137">
              <a:spcBef>
                <a:spcPts val="1801"/>
              </a:spcBef>
              <a:buChar char="–"/>
              <a:tabLst>
                <a:tab pos="305938" algn="l"/>
              </a:tabLst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Compilation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étudiants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D.</a:t>
            </a:r>
            <a:endParaRPr sz="3118" dirty="0">
              <a:latin typeface="Calibri"/>
              <a:cs typeface="Calibri"/>
            </a:endParaRPr>
          </a:p>
          <a:p>
            <a:pPr marL="305938" indent="-286137">
              <a:spcBef>
                <a:spcPts val="1816"/>
              </a:spcBef>
              <a:buChar char="–"/>
              <a:tabLst>
                <a:tab pos="305938" algn="l"/>
              </a:tabLst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Bases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données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étudiants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C,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E,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F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G.</a:t>
            </a:r>
            <a:endParaRPr sz="3118" dirty="0">
              <a:latin typeface="Calibri"/>
              <a:cs typeface="Calibri"/>
            </a:endParaRPr>
          </a:p>
          <a:p>
            <a:pPr marL="305938" indent="-286137">
              <a:spcBef>
                <a:spcPts val="1816"/>
              </a:spcBef>
              <a:buChar char="–"/>
              <a:tabLst>
                <a:tab pos="305938" algn="l"/>
              </a:tabLst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Java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étudiants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A,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E,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F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H.</a:t>
            </a:r>
            <a:endParaRPr sz="3118" dirty="0">
              <a:latin typeface="Calibri"/>
              <a:cs typeface="Calibri"/>
            </a:endParaRPr>
          </a:p>
          <a:p>
            <a:pPr marL="305938" indent="-286137">
              <a:spcBef>
                <a:spcPts val="1801"/>
              </a:spcBef>
              <a:buChar char="–"/>
              <a:tabLst>
                <a:tab pos="305938" algn="l"/>
              </a:tabLst>
            </a:pP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Architecture</a:t>
            </a:r>
            <a:r>
              <a:rPr sz="3118" spc="-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étudiants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B,</a:t>
            </a:r>
            <a:r>
              <a:rPr sz="3118" spc="-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56" dirty="0">
                <a:solidFill>
                  <a:srgbClr val="404040"/>
                </a:solidFill>
                <a:latin typeface="Calibri"/>
                <a:cs typeface="Calibri"/>
              </a:rPr>
              <a:t>F,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3118" spc="-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H.</a:t>
            </a:r>
            <a:endParaRPr sz="3118" dirty="0">
              <a:latin typeface="Calibri"/>
              <a:cs typeface="Calibri"/>
            </a:endParaRPr>
          </a:p>
          <a:p>
            <a:pPr marL="19802">
              <a:spcBef>
                <a:spcPts val="1809"/>
              </a:spcBef>
            </a:pP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cherche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organiser</a:t>
            </a:r>
            <a:r>
              <a:rPr sz="3118" spc="-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session</a:t>
            </a:r>
            <a:r>
              <a:rPr sz="3118" spc="-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47" dirty="0">
                <a:solidFill>
                  <a:srgbClr val="404040"/>
                </a:solidFill>
                <a:latin typeface="Calibri"/>
                <a:cs typeface="Calibri"/>
              </a:rPr>
              <a:t>d’examen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plus</a:t>
            </a:r>
            <a:r>
              <a:rPr sz="3118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dirty="0">
                <a:solidFill>
                  <a:srgbClr val="404040"/>
                </a:solidFill>
                <a:latin typeface="Calibri"/>
                <a:cs typeface="Calibri"/>
              </a:rPr>
              <a:t>courte</a:t>
            </a:r>
            <a:r>
              <a:rPr sz="3118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18" spc="-16" dirty="0">
                <a:solidFill>
                  <a:srgbClr val="404040"/>
                </a:solidFill>
                <a:latin typeface="Calibri"/>
                <a:cs typeface="Calibri"/>
              </a:rPr>
              <a:t>possible.</a:t>
            </a:r>
            <a:endParaRPr sz="3118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016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3490</Words>
  <Application>Microsoft Office PowerPoint</Application>
  <PresentationFormat>Personnalisé</PresentationFormat>
  <Paragraphs>935</Paragraphs>
  <Slides>70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70</vt:i4>
      </vt:variant>
    </vt:vector>
  </HeadingPairs>
  <TitlesOfParts>
    <vt:vector size="75" baseType="lpstr">
      <vt:lpstr>Arial</vt:lpstr>
      <vt:lpstr>Calibri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Retour à Konigsberg</vt:lpstr>
      <vt:lpstr>Sous forme de graphe</vt:lpstr>
      <vt:lpstr>Présentation PowerPoint</vt:lpstr>
      <vt:lpstr>Présentation PowerPoint</vt:lpstr>
      <vt:lpstr>Définitions et terminologies</vt:lpstr>
      <vt:lpstr>Définitions et terminologies</vt:lpstr>
      <vt:lpstr>Définitions et terminologies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II. Implémentation des graphes</vt:lpstr>
      <vt:lpstr>I.1. Implémentation par : Dictionnaire de précédence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II.2. Implémentation par : Matrice d’adjacence</vt:lpstr>
      <vt:lpstr>Implémentation par : Matrice d’adjacence</vt:lpstr>
      <vt:lpstr>Exemple:</vt:lpstr>
      <vt:lpstr>Implémentation par : Matrice d’adjacence</vt:lpstr>
      <vt:lpstr>Présentation PowerPoint</vt:lpstr>
      <vt:lpstr>Présentation PowerPoint</vt:lpstr>
      <vt:lpstr>III. Algorithmes sur les graphes</vt:lpstr>
      <vt:lpstr>III.1. Parcours en largeur d’un graphe:</vt:lpstr>
      <vt:lpstr>Parcours en largeur d’un graphe : Exemple</vt:lpstr>
      <vt:lpstr>Parcours en largeur d’un graphe : Exemple</vt:lpstr>
      <vt:lpstr>Parcours en largeur d’un graphe : Exemple</vt:lpstr>
      <vt:lpstr>Parcours en largeur d’un graphe : Exemple</vt:lpstr>
      <vt:lpstr>Parcours en largeur d’un graphe : Exemple</vt:lpstr>
      <vt:lpstr>Parcours en largeur d’un graphe : Exemple</vt:lpstr>
      <vt:lpstr>Présentation PowerPoint</vt:lpstr>
      <vt:lpstr>Solution</vt:lpstr>
      <vt:lpstr>III.2. Parcours en profondeur d’un graphe</vt:lpstr>
      <vt:lpstr>Présentation PowerPoint</vt:lpstr>
      <vt:lpstr> Solution</vt:lpstr>
      <vt:lpstr>Présentation PowerPoint</vt:lpstr>
      <vt:lpstr>III.3. Algorithme de Dijkstra</vt:lpstr>
      <vt:lpstr>Algorithme de Dijkstra</vt:lpstr>
      <vt:lpstr>Algorithme de Dijkstra</vt:lpstr>
      <vt:lpstr>Algorithme de Dijkstra</vt:lpstr>
      <vt:lpstr>Présentation PowerPoint</vt:lpstr>
      <vt:lpstr>Présentation PowerPoint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Algorithme de Dijkstra</vt:lpstr>
      <vt:lpstr>Programme de Dijkstra</vt:lpstr>
      <vt:lpstr>Exercice :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CoursSGBD1-dn.doc</dc:title>
  <dc:creator>nlt</dc:creator>
  <cp:lastModifiedBy>FORT JEROME</cp:lastModifiedBy>
  <cp:revision>93</cp:revision>
  <dcterms:created xsi:type="dcterms:W3CDTF">2021-01-05T11:43:33Z</dcterms:created>
  <dcterms:modified xsi:type="dcterms:W3CDTF">2025-02-27T15:47:27Z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2002-11-10T00:00:00Z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2021-01-05T00:00:00Z</vt:filetime>
  </property>
</Properties>
</file>