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94" r:id="rId3"/>
    <p:sldId id="451" r:id="rId4"/>
    <p:sldId id="495" r:id="rId5"/>
    <p:sldId id="453" r:id="rId6"/>
    <p:sldId id="280" r:id="rId7"/>
    <p:sldId id="463" r:id="rId8"/>
    <p:sldId id="464" r:id="rId9"/>
    <p:sldId id="294" r:id="rId10"/>
    <p:sldId id="465" r:id="rId11"/>
    <p:sldId id="295" r:id="rId12"/>
    <p:sldId id="496" r:id="rId13"/>
    <p:sldId id="493" r:id="rId14"/>
    <p:sldId id="468" r:id="rId15"/>
    <p:sldId id="469" r:id="rId16"/>
    <p:sldId id="470" r:id="rId17"/>
    <p:sldId id="296" r:id="rId18"/>
    <p:sldId id="462" r:id="rId19"/>
    <p:sldId id="274" r:id="rId20"/>
    <p:sldId id="467" r:id="rId21"/>
    <p:sldId id="472" r:id="rId22"/>
    <p:sldId id="466" r:id="rId23"/>
    <p:sldId id="473" r:id="rId24"/>
    <p:sldId id="474" r:id="rId25"/>
    <p:sldId id="484" r:id="rId26"/>
    <p:sldId id="475" r:id="rId27"/>
    <p:sldId id="490" r:id="rId28"/>
    <p:sldId id="491" r:id="rId29"/>
    <p:sldId id="492" r:id="rId30"/>
  </p:sldIdLst>
  <p:sldSz cx="14257338" cy="10693400"/>
  <p:notesSz cx="7556500" cy="10693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0C52063-26A1-4D4E-9D6A-3E0569C31D11}">
          <p14:sldIdLst>
            <p14:sldId id="256"/>
            <p14:sldId id="494"/>
            <p14:sldId id="451"/>
            <p14:sldId id="495"/>
            <p14:sldId id="453"/>
            <p14:sldId id="280"/>
            <p14:sldId id="463"/>
            <p14:sldId id="464"/>
            <p14:sldId id="294"/>
            <p14:sldId id="465"/>
            <p14:sldId id="295"/>
            <p14:sldId id="496"/>
            <p14:sldId id="493"/>
            <p14:sldId id="468"/>
            <p14:sldId id="469"/>
            <p14:sldId id="470"/>
            <p14:sldId id="296"/>
            <p14:sldId id="462"/>
            <p14:sldId id="274"/>
            <p14:sldId id="467"/>
            <p14:sldId id="472"/>
            <p14:sldId id="466"/>
            <p14:sldId id="473"/>
            <p14:sldId id="474"/>
            <p14:sldId id="484"/>
            <p14:sldId id="475"/>
            <p14:sldId id="490"/>
            <p14:sldId id="491"/>
            <p14:sldId id="492"/>
          </p14:sldIdLst>
        </p14:section>
        <p14:section name="Section sans titre" id="{E875F8F1-0712-4494-B56E-58A5F9C84AF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912" y="48"/>
      </p:cViewPr>
      <p:guideLst>
        <p:guide orient="horz" pos="2880"/>
        <p:guide pos="40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9301" y="3314954"/>
            <a:ext cx="121187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8601" y="5988304"/>
            <a:ext cx="99801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2868" y="2459482"/>
            <a:ext cx="62019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42529" y="2459482"/>
            <a:ext cx="62019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38633" y="868168"/>
            <a:ext cx="398007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3980" y="1672839"/>
            <a:ext cx="109093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73980" y="10085944"/>
            <a:ext cx="30515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2868" y="9944862"/>
            <a:ext cx="3279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21778" y="10085944"/>
            <a:ext cx="49721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0042303" y="9090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9956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3" y="0"/>
                </a:lnTo>
                <a:lnTo>
                  <a:pt x="9143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1448" y="1556767"/>
            <a:ext cx="9525" cy="18415"/>
          </a:xfrm>
          <a:custGeom>
            <a:avLst/>
            <a:gdLst/>
            <a:ahLst/>
            <a:cxnLst/>
            <a:rect l="l" t="t" r="r" b="b"/>
            <a:pathLst>
              <a:path w="9525" h="18415">
                <a:moveTo>
                  <a:pt x="0" y="0"/>
                </a:moveTo>
                <a:lnTo>
                  <a:pt x="9144" y="0"/>
                </a:lnTo>
                <a:lnTo>
                  <a:pt x="9144" y="18288"/>
                </a:lnTo>
                <a:lnTo>
                  <a:pt x="0" y="1828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42303" y="15659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5" h="9525">
                <a:moveTo>
                  <a:pt x="0" y="0"/>
                </a:moveTo>
                <a:lnTo>
                  <a:pt x="18288" y="0"/>
                </a:lnTo>
                <a:lnTo>
                  <a:pt x="18288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42303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42303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4469" y="1841500"/>
            <a:ext cx="12715875" cy="335925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r>
              <a:rPr lang="fr-FR" sz="7200" b="1" i="1" dirty="0" err="1">
                <a:solidFill>
                  <a:srgbClr val="0070C0"/>
                </a:solidFill>
              </a:rPr>
              <a:t>Chap</a:t>
            </a:r>
            <a:r>
              <a:rPr lang="fr-FR" sz="7200" b="1" i="1" dirty="0">
                <a:solidFill>
                  <a:srgbClr val="0070C0"/>
                </a:solidFill>
              </a:rPr>
              <a:t> III :</a:t>
            </a:r>
          </a:p>
          <a:p>
            <a:endParaRPr lang="fr-FR" sz="7200" dirty="0">
              <a:solidFill>
                <a:srgbClr val="0070C0"/>
              </a:solidFill>
            </a:endParaRPr>
          </a:p>
          <a:p>
            <a:r>
              <a:rPr lang="fr-FR" sz="7200" b="1" i="1" dirty="0">
                <a:solidFill>
                  <a:srgbClr val="0070C0"/>
                </a:solidFill>
              </a:rPr>
              <a:t>Adressage dans les réseaux</a:t>
            </a:r>
            <a:endParaRPr sz="7200" dirty="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0309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ce réservé du numéro de diapositive 5">
            <a:extLst>
              <a:ext uri="{FF2B5EF4-FFF2-40B4-BE49-F238E27FC236}">
                <a16:creationId xmlns:a16="http://schemas.microsoft.com/office/drawing/2014/main" id="{84177EFB-D7B3-44AC-BFC0-E087E1EBC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fr-FR" dirty="0"/>
          </a:p>
        </p:txBody>
      </p:sp>
      <p:sp>
        <p:nvSpPr>
          <p:cNvPr id="294914" name="Rectangle 2">
            <a:extLst>
              <a:ext uri="{FF2B5EF4-FFF2-40B4-BE49-F238E27FC236}">
                <a16:creationId xmlns:a16="http://schemas.microsoft.com/office/drawing/2014/main" id="{5436491B-223E-4BE0-9130-246C9C1F2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2724" y="1682025"/>
            <a:ext cx="12118737" cy="369332"/>
          </a:xfrm>
        </p:spPr>
        <p:txBody>
          <a:bodyPr/>
          <a:lstStyle/>
          <a:p>
            <a:r>
              <a:rPr lang="en-US" altLang="fr-FR" b="1" dirty="0">
                <a:latin typeface="Arial" panose="020B0604020202020204" pitchFamily="34" charset="0"/>
              </a:rPr>
              <a:t>Encapsulation</a:t>
            </a:r>
          </a:p>
        </p:txBody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27ECB3CC-FEE3-4A05-8CBD-88FADB584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9106" y="2614044"/>
            <a:ext cx="12752396" cy="2303451"/>
          </a:xfrm>
        </p:spPr>
        <p:txBody>
          <a:bodyPr/>
          <a:lstStyle/>
          <a:p>
            <a:r>
              <a:rPr lang="en-GB" altLang="fr-FR" sz="3742" dirty="0">
                <a:latin typeface="Arial" panose="020B0604020202020204" pitchFamily="34" charset="0"/>
              </a:rPr>
              <a:t>Les couches </a:t>
            </a:r>
            <a:r>
              <a:rPr lang="en-GB" altLang="fr-FR" sz="3742" dirty="0" err="1">
                <a:latin typeface="Arial" panose="020B0604020202020204" pitchFamily="34" charset="0"/>
              </a:rPr>
              <a:t>inférieures</a:t>
            </a:r>
            <a:r>
              <a:rPr lang="en-GB" altLang="fr-FR" sz="3742" dirty="0">
                <a:latin typeface="Arial" panose="020B0604020202020204" pitchFamily="34" charset="0"/>
              </a:rPr>
              <a:t> </a:t>
            </a:r>
            <a:r>
              <a:rPr lang="en-GB" altLang="fr-FR" sz="3742" dirty="0" err="1">
                <a:latin typeface="Arial" panose="020B0604020202020204" pitchFamily="34" charset="0"/>
              </a:rPr>
              <a:t>ajoutent</a:t>
            </a:r>
            <a:r>
              <a:rPr lang="en-GB" altLang="fr-FR" sz="3742" dirty="0">
                <a:latin typeface="Arial" panose="020B0604020202020204" pitchFamily="34" charset="0"/>
              </a:rPr>
              <a:t> des </a:t>
            </a:r>
            <a:r>
              <a:rPr lang="en-GB" altLang="fr-FR" sz="3742" dirty="0" err="1">
                <a:latin typeface="Arial" panose="020B0604020202020204" pitchFamily="34" charset="0"/>
              </a:rPr>
              <a:t>en-têtes</a:t>
            </a:r>
            <a:r>
              <a:rPr lang="en-GB" altLang="fr-FR" sz="3742" dirty="0">
                <a:latin typeface="Arial" panose="020B0604020202020204" pitchFamily="34" charset="0"/>
              </a:rPr>
              <a:t> (et </a:t>
            </a:r>
            <a:r>
              <a:rPr lang="en-GB" altLang="fr-FR" sz="3742" dirty="0" err="1">
                <a:latin typeface="Arial" panose="020B0604020202020204" pitchFamily="34" charset="0"/>
              </a:rPr>
              <a:t>quelquefois</a:t>
            </a:r>
            <a:r>
              <a:rPr lang="en-GB" altLang="fr-FR" sz="3742" dirty="0">
                <a:latin typeface="Arial" panose="020B0604020202020204" pitchFamily="34" charset="0"/>
              </a:rPr>
              <a:t> des suffixes) aux </a:t>
            </a:r>
            <a:r>
              <a:rPr lang="en-GB" altLang="fr-FR" sz="3742" dirty="0" err="1">
                <a:latin typeface="Arial" panose="020B0604020202020204" pitchFamily="34" charset="0"/>
              </a:rPr>
              <a:t>données</a:t>
            </a:r>
            <a:r>
              <a:rPr lang="en-GB" altLang="fr-FR" sz="3742" dirty="0">
                <a:latin typeface="Arial" panose="020B0604020202020204" pitchFamily="34" charset="0"/>
              </a:rPr>
              <a:t> des couches </a:t>
            </a:r>
            <a:r>
              <a:rPr lang="en-GB" altLang="fr-FR" sz="3742" dirty="0" err="1">
                <a:latin typeface="Arial" panose="020B0604020202020204" pitchFamily="34" charset="0"/>
              </a:rPr>
              <a:t>supérieures</a:t>
            </a:r>
            <a:endParaRPr lang="en-GB" altLang="fr-FR" sz="3742" dirty="0">
              <a:latin typeface="Arial" panose="020B0604020202020204" pitchFamily="34" charset="0"/>
            </a:endParaRPr>
          </a:p>
          <a:p>
            <a:endParaRPr lang="en-GB" altLang="fr-FR" sz="3742" dirty="0">
              <a:latin typeface="Arial" panose="020B0604020202020204" pitchFamily="34" charset="0"/>
            </a:endParaRPr>
          </a:p>
        </p:txBody>
      </p:sp>
      <p:sp>
        <p:nvSpPr>
          <p:cNvPr id="294916" name="Rectangle 4">
            <a:extLst>
              <a:ext uri="{FF2B5EF4-FFF2-40B4-BE49-F238E27FC236}">
                <a16:creationId xmlns:a16="http://schemas.microsoft.com/office/drawing/2014/main" id="{D92CE686-A108-4EE9-8BFC-C62112888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40" y="4730368"/>
            <a:ext cx="1932116" cy="57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1089" tIns="69307" rIns="141089" bIns="69307">
            <a:spAutoFit/>
          </a:bodyPr>
          <a:lstStyle/>
          <a:p>
            <a:pPr algn="l"/>
            <a:r>
              <a:rPr lang="en-GB" altLang="fr-FR" sz="2807" i="1"/>
              <a:t>Application</a:t>
            </a:r>
          </a:p>
        </p:txBody>
      </p:sp>
      <p:sp>
        <p:nvSpPr>
          <p:cNvPr id="294917" name="Rectangle 5">
            <a:extLst>
              <a:ext uri="{FF2B5EF4-FFF2-40B4-BE49-F238E27FC236}">
                <a16:creationId xmlns:a16="http://schemas.microsoft.com/office/drawing/2014/main" id="{1CCA9E07-98D1-4ABE-9A3B-07DB8FC73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41" y="5680857"/>
            <a:ext cx="1686343" cy="57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1089" tIns="69307" rIns="141089" bIns="69307">
            <a:spAutoFit/>
          </a:bodyPr>
          <a:lstStyle/>
          <a:p>
            <a:pPr algn="l"/>
            <a:r>
              <a:rPr lang="en-GB" altLang="fr-FR" sz="2807" i="1"/>
              <a:t>Transport</a:t>
            </a:r>
          </a:p>
        </p:txBody>
      </p:sp>
      <p:sp>
        <p:nvSpPr>
          <p:cNvPr id="294918" name="Rectangle 6">
            <a:extLst>
              <a:ext uri="{FF2B5EF4-FFF2-40B4-BE49-F238E27FC236}">
                <a16:creationId xmlns:a16="http://schemas.microsoft.com/office/drawing/2014/main" id="{6B763117-2891-4A6F-9AA2-DF37C3909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839" y="6740257"/>
            <a:ext cx="1536558" cy="57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1089" tIns="69307" rIns="141089" bIns="69307">
            <a:spAutoFit/>
          </a:bodyPr>
          <a:lstStyle/>
          <a:p>
            <a:pPr algn="l"/>
            <a:r>
              <a:rPr lang="en-GB" altLang="fr-FR" sz="2807" i="1"/>
              <a:t>Network</a:t>
            </a:r>
          </a:p>
        </p:txBody>
      </p:sp>
      <p:sp>
        <p:nvSpPr>
          <p:cNvPr id="294919" name="Rectangle 7">
            <a:extLst>
              <a:ext uri="{FF2B5EF4-FFF2-40B4-BE49-F238E27FC236}">
                <a16:creationId xmlns:a16="http://schemas.microsoft.com/office/drawing/2014/main" id="{162E04B8-83C7-48F2-9575-8CA4DA15C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839" y="8403613"/>
            <a:ext cx="1653770" cy="57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1089" tIns="69307" rIns="141089" bIns="69307">
            <a:spAutoFit/>
          </a:bodyPr>
          <a:lstStyle/>
          <a:p>
            <a:pPr algn="l"/>
            <a:r>
              <a:rPr lang="en-GB" altLang="fr-FR" sz="2807" i="1"/>
              <a:t>Data Link</a:t>
            </a:r>
          </a:p>
        </p:txBody>
      </p:sp>
      <p:sp>
        <p:nvSpPr>
          <p:cNvPr id="294920" name="Rectangle 8">
            <a:extLst>
              <a:ext uri="{FF2B5EF4-FFF2-40B4-BE49-F238E27FC236}">
                <a16:creationId xmlns:a16="http://schemas.microsoft.com/office/drawing/2014/main" id="{42BF9FDB-2E98-4432-AAF4-313B25785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839" y="9116479"/>
            <a:ext cx="1653770" cy="57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1089" tIns="69307" rIns="141089" bIns="69307">
            <a:spAutoFit/>
          </a:bodyPr>
          <a:lstStyle/>
          <a:p>
            <a:pPr algn="l"/>
            <a:r>
              <a:rPr lang="en-GB" altLang="fr-FR" sz="2807" i="1"/>
              <a:t>Data Link</a:t>
            </a:r>
          </a:p>
        </p:txBody>
      </p:sp>
      <p:sp>
        <p:nvSpPr>
          <p:cNvPr id="294921" name="Rectangle 9">
            <a:extLst>
              <a:ext uri="{FF2B5EF4-FFF2-40B4-BE49-F238E27FC236}">
                <a16:creationId xmlns:a16="http://schemas.microsoft.com/office/drawing/2014/main" id="{A3F88E53-0497-4F6D-A2CB-AB4AA0BEB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839" y="7453123"/>
            <a:ext cx="1536558" cy="57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1089" tIns="69307" rIns="141089" bIns="69307">
            <a:spAutoFit/>
          </a:bodyPr>
          <a:lstStyle/>
          <a:p>
            <a:pPr algn="l"/>
            <a:r>
              <a:rPr lang="en-GB" altLang="fr-FR" sz="2807" i="1"/>
              <a:t>Network</a:t>
            </a:r>
          </a:p>
        </p:txBody>
      </p:sp>
      <p:sp>
        <p:nvSpPr>
          <p:cNvPr id="294922" name="Text Box 10">
            <a:extLst>
              <a:ext uri="{FF2B5EF4-FFF2-40B4-BE49-F238E27FC236}">
                <a16:creationId xmlns:a16="http://schemas.microsoft.com/office/drawing/2014/main" id="{FC7E01D0-ADBD-450E-9A05-6826F5903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6483" y="4730369"/>
            <a:ext cx="4405913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Data</a:t>
            </a:r>
          </a:p>
        </p:txBody>
      </p:sp>
      <p:sp>
        <p:nvSpPr>
          <p:cNvPr id="294923" name="Text Box 11">
            <a:extLst>
              <a:ext uri="{FF2B5EF4-FFF2-40B4-BE49-F238E27FC236}">
                <a16:creationId xmlns:a16="http://schemas.microsoft.com/office/drawing/2014/main" id="{42D8A09C-D475-43F2-A14A-C70A2A7A9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6483" y="5705610"/>
            <a:ext cx="4405913" cy="63861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Transport Layer Data</a:t>
            </a:r>
          </a:p>
        </p:txBody>
      </p:sp>
      <p:sp>
        <p:nvSpPr>
          <p:cNvPr id="294924" name="Text Box 12">
            <a:extLst>
              <a:ext uri="{FF2B5EF4-FFF2-40B4-BE49-F238E27FC236}">
                <a16:creationId xmlns:a16="http://schemas.microsoft.com/office/drawing/2014/main" id="{F29B3067-0AB2-48A2-8F54-98A512B2A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682" y="5705610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25" name="Text Box 13">
            <a:extLst>
              <a:ext uri="{FF2B5EF4-FFF2-40B4-BE49-F238E27FC236}">
                <a16:creationId xmlns:a16="http://schemas.microsoft.com/office/drawing/2014/main" id="{EA115D10-28E4-4A8E-AC7E-E975C6D91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682" y="6740257"/>
            <a:ext cx="6024715" cy="63861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Network Layer Data</a:t>
            </a:r>
          </a:p>
        </p:txBody>
      </p:sp>
      <p:sp>
        <p:nvSpPr>
          <p:cNvPr id="294926" name="Text Box 14">
            <a:extLst>
              <a:ext uri="{FF2B5EF4-FFF2-40B4-BE49-F238E27FC236}">
                <a16:creationId xmlns:a16="http://schemas.microsoft.com/office/drawing/2014/main" id="{3A6BC169-8303-420A-83BE-5B3024A46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880" y="6740257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27" name="Text Box 15">
            <a:extLst>
              <a:ext uri="{FF2B5EF4-FFF2-40B4-BE49-F238E27FC236}">
                <a16:creationId xmlns:a16="http://schemas.microsoft.com/office/drawing/2014/main" id="{C379CB23-C62B-42EE-8C75-B3638F343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6483" y="7438273"/>
            <a:ext cx="4405913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Data</a:t>
            </a:r>
          </a:p>
        </p:txBody>
      </p:sp>
      <p:sp>
        <p:nvSpPr>
          <p:cNvPr id="294928" name="Text Box 16">
            <a:extLst>
              <a:ext uri="{FF2B5EF4-FFF2-40B4-BE49-F238E27FC236}">
                <a16:creationId xmlns:a16="http://schemas.microsoft.com/office/drawing/2014/main" id="{F65BDEB3-52F5-4853-A8C5-C83F95EC4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682" y="7438273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29" name="Text Box 17">
            <a:extLst>
              <a:ext uri="{FF2B5EF4-FFF2-40B4-BE49-F238E27FC236}">
                <a16:creationId xmlns:a16="http://schemas.microsoft.com/office/drawing/2014/main" id="{17D77096-7244-489A-BB32-E2A02B786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880" y="7438273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30" name="Text Box 18">
            <a:extLst>
              <a:ext uri="{FF2B5EF4-FFF2-40B4-BE49-F238E27FC236}">
                <a16:creationId xmlns:a16="http://schemas.microsoft.com/office/drawing/2014/main" id="{41B2FDAA-8482-4184-8851-9299577BC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880" y="8413514"/>
            <a:ext cx="7643517" cy="63861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Link Layer Data</a:t>
            </a:r>
          </a:p>
        </p:txBody>
      </p:sp>
      <p:sp>
        <p:nvSpPr>
          <p:cNvPr id="294931" name="Text Box 19">
            <a:extLst>
              <a:ext uri="{FF2B5EF4-FFF2-40B4-BE49-F238E27FC236}">
                <a16:creationId xmlns:a16="http://schemas.microsoft.com/office/drawing/2014/main" id="{3C50CBD8-672D-42C3-9319-C397EAB82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6483" y="9111530"/>
            <a:ext cx="4405913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Data</a:t>
            </a:r>
          </a:p>
        </p:txBody>
      </p:sp>
      <p:sp>
        <p:nvSpPr>
          <p:cNvPr id="294932" name="Text Box 20">
            <a:extLst>
              <a:ext uri="{FF2B5EF4-FFF2-40B4-BE49-F238E27FC236}">
                <a16:creationId xmlns:a16="http://schemas.microsoft.com/office/drawing/2014/main" id="{B33F4203-7239-4D68-B8C0-644C821BC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682" y="9111530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33" name="Text Box 21">
            <a:extLst>
              <a:ext uri="{FF2B5EF4-FFF2-40B4-BE49-F238E27FC236}">
                <a16:creationId xmlns:a16="http://schemas.microsoft.com/office/drawing/2014/main" id="{E960AAC6-9E6B-47DA-80FD-B2AC44FE3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880" y="9111530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34" name="Text Box 22">
            <a:extLst>
              <a:ext uri="{FF2B5EF4-FFF2-40B4-BE49-F238E27FC236}">
                <a16:creationId xmlns:a16="http://schemas.microsoft.com/office/drawing/2014/main" id="{AB5EE710-6CB6-43F1-8C2D-2CD0283D4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078" y="8413514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35" name="Text Box 23">
            <a:extLst>
              <a:ext uri="{FF2B5EF4-FFF2-40B4-BE49-F238E27FC236}">
                <a16:creationId xmlns:a16="http://schemas.microsoft.com/office/drawing/2014/main" id="{901F91C5-1C2C-4D94-B800-43D397A78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078" y="9111530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US" altLang="fr-FR" sz="2807"/>
              <a:t>Header</a:t>
            </a:r>
          </a:p>
        </p:txBody>
      </p:sp>
      <p:sp>
        <p:nvSpPr>
          <p:cNvPr id="294936" name="Text Box 24">
            <a:extLst>
              <a:ext uri="{FF2B5EF4-FFF2-40B4-BE49-F238E27FC236}">
                <a16:creationId xmlns:a16="http://schemas.microsoft.com/office/drawing/2014/main" id="{82B41EC7-8730-4312-A7FB-A8CB51CFB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52397" y="8391236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GB" altLang="fr-FR" sz="2807"/>
              <a:t>suffixe</a:t>
            </a:r>
            <a:endParaRPr lang="en-US" altLang="fr-FR" sz="2807"/>
          </a:p>
        </p:txBody>
      </p:sp>
      <p:sp>
        <p:nvSpPr>
          <p:cNvPr id="294937" name="Text Box 25">
            <a:extLst>
              <a:ext uri="{FF2B5EF4-FFF2-40B4-BE49-F238E27FC236}">
                <a16:creationId xmlns:a16="http://schemas.microsoft.com/office/drawing/2014/main" id="{A74D291D-2E90-4C85-A408-9DE7E469A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52397" y="9111530"/>
            <a:ext cx="1618802" cy="63861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287" rIns="71287" anchor="b" anchorCtr="1"/>
          <a:lstStyle/>
          <a:p>
            <a:pPr>
              <a:spcBef>
                <a:spcPct val="50000"/>
              </a:spcBef>
            </a:pPr>
            <a:r>
              <a:rPr lang="en-GB" altLang="fr-FR" sz="2807"/>
              <a:t>suffixe</a:t>
            </a:r>
            <a:endParaRPr lang="en-US" altLang="fr-FR" sz="2807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84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u numéro de diapositive 5">
            <a:extLst>
              <a:ext uri="{FF2B5EF4-FFF2-40B4-BE49-F238E27FC236}">
                <a16:creationId xmlns:a16="http://schemas.microsoft.com/office/drawing/2014/main" id="{E5D6F9C8-3D47-48D1-B10B-E5A8451E9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fr-FR" dirty="0"/>
          </a:p>
        </p:txBody>
      </p:sp>
      <p:sp>
        <p:nvSpPr>
          <p:cNvPr id="296962" name="Rectangle 2">
            <a:extLst>
              <a:ext uri="{FF2B5EF4-FFF2-40B4-BE49-F238E27FC236}">
                <a16:creationId xmlns:a16="http://schemas.microsoft.com/office/drawing/2014/main" id="{286F1735-F615-4FBA-9152-A2EF53D585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3461" y="1116857"/>
            <a:ext cx="12118737" cy="369332"/>
          </a:xfrm>
        </p:spPr>
        <p:txBody>
          <a:bodyPr/>
          <a:lstStyle/>
          <a:p>
            <a:r>
              <a:rPr lang="en-US" altLang="fr-FR" b="1" dirty="0">
                <a:latin typeface="Arial" panose="020B0604020202020204" pitchFamily="34" charset="0"/>
              </a:rPr>
              <a:t>Couche: </a:t>
            </a:r>
            <a:r>
              <a:rPr lang="en-US" altLang="fr-FR" b="1" dirty="0" err="1">
                <a:latin typeface="Arial" panose="020B0604020202020204" pitchFamily="34" charset="0"/>
              </a:rPr>
              <a:t>datagramme</a:t>
            </a:r>
            <a:r>
              <a:rPr lang="en-US" altLang="fr-FR" b="1" dirty="0">
                <a:latin typeface="Arial" panose="020B0604020202020204" pitchFamily="34" charset="0"/>
              </a:rPr>
              <a:t> IP</a:t>
            </a:r>
          </a:p>
        </p:txBody>
      </p:sp>
      <p:sp>
        <p:nvSpPr>
          <p:cNvPr id="296966" name="Text Box 6">
            <a:extLst>
              <a:ext uri="{FF2B5EF4-FFF2-40B4-BE49-F238E27FC236}">
                <a16:creationId xmlns:a16="http://schemas.microsoft.com/office/drawing/2014/main" id="{F88C1271-EC42-4888-BC78-F98211DA3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8091" y="4396211"/>
            <a:ext cx="2202957" cy="811876"/>
          </a:xfrm>
          <a:prstGeom prst="rect">
            <a:avLst/>
          </a:prstGeom>
          <a:solidFill>
            <a:srgbClr val="99CCCC"/>
          </a:solidFill>
          <a:ln w="19050" algn="ctr">
            <a:solidFill>
              <a:srgbClr val="73BBB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TOS</a:t>
            </a:r>
          </a:p>
        </p:txBody>
      </p:sp>
      <p:sp>
        <p:nvSpPr>
          <p:cNvPr id="296967" name="Text Box 7">
            <a:extLst>
              <a:ext uri="{FF2B5EF4-FFF2-40B4-BE49-F238E27FC236}">
                <a16:creationId xmlns:a16="http://schemas.microsoft.com/office/drawing/2014/main" id="{B537A948-183B-47B8-8661-5716CBB84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1047" y="5208087"/>
            <a:ext cx="1118805" cy="811876"/>
          </a:xfrm>
          <a:prstGeom prst="rect">
            <a:avLst/>
          </a:prstGeom>
          <a:solidFill>
            <a:srgbClr val="99CCCC"/>
          </a:solidFill>
          <a:ln w="19050" algn="ctr">
            <a:solidFill>
              <a:srgbClr val="73BBB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Flags</a:t>
            </a:r>
          </a:p>
        </p:txBody>
      </p:sp>
      <p:sp>
        <p:nvSpPr>
          <p:cNvPr id="296968" name="Text Box 8">
            <a:extLst>
              <a:ext uri="{FF2B5EF4-FFF2-40B4-BE49-F238E27FC236}">
                <a16:creationId xmlns:a16="http://schemas.microsoft.com/office/drawing/2014/main" id="{16724B47-4DFC-4A31-8348-BACD40987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134" y="5208087"/>
            <a:ext cx="4405913" cy="811876"/>
          </a:xfrm>
          <a:prstGeom prst="rect">
            <a:avLst/>
          </a:prstGeom>
          <a:solidFill>
            <a:srgbClr val="99CCCC"/>
          </a:solidFill>
          <a:ln w="19050" algn="ctr">
            <a:solidFill>
              <a:srgbClr val="73BBB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ID</a:t>
            </a:r>
          </a:p>
        </p:txBody>
      </p:sp>
      <p:sp>
        <p:nvSpPr>
          <p:cNvPr id="296969" name="Text Box 9">
            <a:extLst>
              <a:ext uri="{FF2B5EF4-FFF2-40B4-BE49-F238E27FC236}">
                <a16:creationId xmlns:a16="http://schemas.microsoft.com/office/drawing/2014/main" id="{84E53713-5008-4005-A67F-F953CAEC1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9852" y="5208087"/>
            <a:ext cx="3287108" cy="811876"/>
          </a:xfrm>
          <a:prstGeom prst="rect">
            <a:avLst/>
          </a:prstGeom>
          <a:solidFill>
            <a:srgbClr val="99CCCC"/>
          </a:solidFill>
          <a:ln w="19050" algn="ctr">
            <a:solidFill>
              <a:srgbClr val="73BBB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FRAG Offset</a:t>
            </a:r>
          </a:p>
        </p:txBody>
      </p:sp>
      <p:sp>
        <p:nvSpPr>
          <p:cNvPr id="296970" name="Text Box 10">
            <a:extLst>
              <a:ext uri="{FF2B5EF4-FFF2-40B4-BE49-F238E27FC236}">
                <a16:creationId xmlns:a16="http://schemas.microsoft.com/office/drawing/2014/main" id="{D77EEB7C-CC0A-48AB-8ACC-49E264F96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133" y="6829365"/>
            <a:ext cx="8811827" cy="811876"/>
          </a:xfrm>
          <a:prstGeom prst="rect">
            <a:avLst/>
          </a:prstGeom>
          <a:solidFill>
            <a:srgbClr val="99CCCC"/>
          </a:solidFill>
          <a:ln w="19050" algn="ctr">
            <a:solidFill>
              <a:srgbClr val="73BBB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SRC IP Address</a:t>
            </a:r>
          </a:p>
        </p:txBody>
      </p:sp>
      <p:sp>
        <p:nvSpPr>
          <p:cNvPr id="296971" name="Text Box 11">
            <a:extLst>
              <a:ext uri="{FF2B5EF4-FFF2-40B4-BE49-F238E27FC236}">
                <a16:creationId xmlns:a16="http://schemas.microsoft.com/office/drawing/2014/main" id="{3EC541D0-932F-4E29-8F9B-B0008B111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133" y="7633815"/>
            <a:ext cx="8811827" cy="811876"/>
          </a:xfrm>
          <a:prstGeom prst="rect">
            <a:avLst/>
          </a:prstGeom>
          <a:solidFill>
            <a:srgbClr val="99CCCC"/>
          </a:solidFill>
          <a:ln w="19050" algn="ctr">
            <a:solidFill>
              <a:srgbClr val="73BBB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DST IP Address</a:t>
            </a:r>
          </a:p>
        </p:txBody>
      </p:sp>
      <p:sp>
        <p:nvSpPr>
          <p:cNvPr id="296972" name="Text Box 12">
            <a:extLst>
              <a:ext uri="{FF2B5EF4-FFF2-40B4-BE49-F238E27FC236}">
                <a16:creationId xmlns:a16="http://schemas.microsoft.com/office/drawing/2014/main" id="{5F89718C-C1D7-45EC-8798-6EBD95924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180" y="2495233"/>
            <a:ext cx="2851468" cy="556928"/>
          </a:xfrm>
          <a:prstGeom prst="rect">
            <a:avLst/>
          </a:prstGeom>
          <a:solidFill>
            <a:srgbClr val="CCCC66"/>
          </a:solidFill>
          <a:ln w="9525" algn="ctr">
            <a:solidFill>
              <a:srgbClr val="A8A53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pPr>
              <a:spcBef>
                <a:spcPct val="50000"/>
              </a:spcBef>
            </a:pPr>
            <a:r>
              <a:rPr lang="en-US" altLang="fr-FR" sz="2807" b="1">
                <a:latin typeface="Arial" panose="020B0604020202020204" pitchFamily="34" charset="0"/>
              </a:rPr>
              <a:t>Data</a:t>
            </a:r>
          </a:p>
        </p:txBody>
      </p:sp>
      <p:sp>
        <p:nvSpPr>
          <p:cNvPr id="296973" name="Text Box 13">
            <a:extLst>
              <a:ext uri="{FF2B5EF4-FFF2-40B4-BE49-F238E27FC236}">
                <a16:creationId xmlns:a16="http://schemas.microsoft.com/office/drawing/2014/main" id="{FB719A4D-899E-4F6E-B222-AE1598E11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446" y="2495233"/>
            <a:ext cx="1425734" cy="556928"/>
          </a:xfrm>
          <a:prstGeom prst="rect">
            <a:avLst/>
          </a:prstGeom>
          <a:solidFill>
            <a:srgbClr val="FF9900"/>
          </a:solidFill>
          <a:ln w="9525" algn="ctr">
            <a:solidFill>
              <a:srgbClr val="B26A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pPr>
              <a:spcBef>
                <a:spcPct val="50000"/>
              </a:spcBef>
            </a:pPr>
            <a:r>
              <a:rPr lang="en-US" altLang="fr-FR" sz="2807" b="1">
                <a:latin typeface="Arial" panose="020B0604020202020204" pitchFamily="34" charset="0"/>
              </a:rPr>
              <a:t>HRD</a:t>
            </a:r>
          </a:p>
        </p:txBody>
      </p:sp>
      <p:sp>
        <p:nvSpPr>
          <p:cNvPr id="296974" name="Text Box 14">
            <a:extLst>
              <a:ext uri="{FF2B5EF4-FFF2-40B4-BE49-F238E27FC236}">
                <a16:creationId xmlns:a16="http://schemas.microsoft.com/office/drawing/2014/main" id="{89D06EFD-C1A2-4003-812A-61D43F55B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133" y="4396211"/>
            <a:ext cx="1101479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vers</a:t>
            </a:r>
          </a:p>
        </p:txBody>
      </p:sp>
      <p:sp>
        <p:nvSpPr>
          <p:cNvPr id="296975" name="Text Box 15">
            <a:extLst>
              <a:ext uri="{FF2B5EF4-FFF2-40B4-BE49-F238E27FC236}">
                <a16:creationId xmlns:a16="http://schemas.microsoft.com/office/drawing/2014/main" id="{0D83A02C-8AB1-47DE-B1FF-42D20658C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6613" y="4396211"/>
            <a:ext cx="1101478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HLen</a:t>
            </a:r>
          </a:p>
        </p:txBody>
      </p:sp>
      <p:sp>
        <p:nvSpPr>
          <p:cNvPr id="296976" name="Text Box 16">
            <a:extLst>
              <a:ext uri="{FF2B5EF4-FFF2-40B4-BE49-F238E27FC236}">
                <a16:creationId xmlns:a16="http://schemas.microsoft.com/office/drawing/2014/main" id="{77D4EC6E-457F-4E55-88DC-F1D83FC03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1047" y="4396211"/>
            <a:ext cx="4405913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Total Length</a:t>
            </a:r>
          </a:p>
        </p:txBody>
      </p:sp>
      <p:sp>
        <p:nvSpPr>
          <p:cNvPr id="296977" name="Text Box 17">
            <a:extLst>
              <a:ext uri="{FF2B5EF4-FFF2-40B4-BE49-F238E27FC236}">
                <a16:creationId xmlns:a16="http://schemas.microsoft.com/office/drawing/2014/main" id="{CB455BB8-16E4-4B0D-82FB-0D13E9C37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134" y="6017489"/>
            <a:ext cx="2202957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TTL</a:t>
            </a:r>
          </a:p>
        </p:txBody>
      </p:sp>
      <p:sp>
        <p:nvSpPr>
          <p:cNvPr id="296978" name="Text Box 18">
            <a:extLst>
              <a:ext uri="{FF2B5EF4-FFF2-40B4-BE49-F238E27FC236}">
                <a16:creationId xmlns:a16="http://schemas.microsoft.com/office/drawing/2014/main" id="{D6B92CE9-BBD9-482D-BF33-65705990A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1047" y="6017489"/>
            <a:ext cx="4405913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checksum</a:t>
            </a:r>
          </a:p>
        </p:txBody>
      </p:sp>
      <p:sp>
        <p:nvSpPr>
          <p:cNvPr id="296979" name="Text Box 19">
            <a:extLst>
              <a:ext uri="{FF2B5EF4-FFF2-40B4-BE49-F238E27FC236}">
                <a16:creationId xmlns:a16="http://schemas.microsoft.com/office/drawing/2014/main" id="{95E65714-6B40-4EC7-BBA5-522157090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8091" y="6017489"/>
            <a:ext cx="2202957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Protocol</a:t>
            </a:r>
          </a:p>
        </p:txBody>
      </p:sp>
      <p:sp>
        <p:nvSpPr>
          <p:cNvPr id="296980" name="Text Box 20">
            <a:extLst>
              <a:ext uri="{FF2B5EF4-FFF2-40B4-BE49-F238E27FC236}">
                <a16:creationId xmlns:a16="http://schemas.microsoft.com/office/drawing/2014/main" id="{D379C9EE-7289-4124-A33A-8A6F369AF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134" y="8443216"/>
            <a:ext cx="7710349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(OPTIONS)</a:t>
            </a:r>
          </a:p>
        </p:txBody>
      </p:sp>
      <p:sp>
        <p:nvSpPr>
          <p:cNvPr id="296981" name="Text Box 21">
            <a:extLst>
              <a:ext uri="{FF2B5EF4-FFF2-40B4-BE49-F238E27FC236}">
                <a16:creationId xmlns:a16="http://schemas.microsoft.com/office/drawing/2014/main" id="{DED92F7F-698D-465D-B656-9EB67C4C7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483" y="8443216"/>
            <a:ext cx="1101478" cy="811876"/>
          </a:xfrm>
          <a:prstGeom prst="rect">
            <a:avLst/>
          </a:prstGeom>
          <a:noFill/>
          <a:ln w="19050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3861" tIns="56930" rIns="113861" bIns="56930" anchor="ctr"/>
          <a:lstStyle/>
          <a:p>
            <a:r>
              <a:rPr lang="en-US" altLang="fr-FR" sz="2495" b="1">
                <a:latin typeface="Arial" panose="020B0604020202020204" pitchFamily="34" charset="0"/>
              </a:rPr>
              <a:t>(PAD)</a:t>
            </a:r>
          </a:p>
        </p:txBody>
      </p:sp>
      <p:sp>
        <p:nvSpPr>
          <p:cNvPr id="296982" name="Line 22">
            <a:extLst>
              <a:ext uri="{FF2B5EF4-FFF2-40B4-BE49-F238E27FC236}">
                <a16:creationId xmlns:a16="http://schemas.microsoft.com/office/drawing/2014/main" id="{BAE516CA-BBBB-4503-B047-14ECD6595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5698" y="4118985"/>
            <a:ext cx="37970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3861" tIns="56930" rIns="113861" bIns="56930"/>
          <a:lstStyle/>
          <a:p>
            <a:endParaRPr lang="fr-FR" sz="2807"/>
          </a:p>
        </p:txBody>
      </p:sp>
      <p:sp>
        <p:nvSpPr>
          <p:cNvPr id="296983" name="Line 23">
            <a:extLst>
              <a:ext uri="{FF2B5EF4-FFF2-40B4-BE49-F238E27FC236}">
                <a16:creationId xmlns:a16="http://schemas.microsoft.com/office/drawing/2014/main" id="{53157B0B-2F67-4A7B-87B9-E42A71DA7E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30679" y="4118985"/>
            <a:ext cx="356928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3861" tIns="56930" rIns="113861" bIns="56930"/>
          <a:lstStyle/>
          <a:p>
            <a:endParaRPr lang="fr-FR" sz="2807"/>
          </a:p>
        </p:txBody>
      </p:sp>
      <p:sp>
        <p:nvSpPr>
          <p:cNvPr id="296984" name="Text Box 24">
            <a:extLst>
              <a:ext uri="{FF2B5EF4-FFF2-40B4-BE49-F238E27FC236}">
                <a16:creationId xmlns:a16="http://schemas.microsoft.com/office/drawing/2014/main" id="{5BC91F25-25FD-46BF-8AF4-C99BE5929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963" y="3802155"/>
            <a:ext cx="1425734" cy="54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3861" tIns="56930" rIns="113861" bIns="5693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sz="2807" b="1">
                <a:latin typeface="Arial" panose="020B0604020202020204" pitchFamily="34" charset="0"/>
              </a:rPr>
              <a:t>32 Bits</a:t>
            </a:r>
          </a:p>
        </p:txBody>
      </p:sp>
      <p:grpSp>
        <p:nvGrpSpPr>
          <p:cNvPr id="296985" name="Group 25">
            <a:extLst>
              <a:ext uri="{FF2B5EF4-FFF2-40B4-BE49-F238E27FC236}">
                <a16:creationId xmlns:a16="http://schemas.microsoft.com/office/drawing/2014/main" id="{9C6812D7-07EC-4B0D-BE12-A60346D5B1C3}"/>
              </a:ext>
            </a:extLst>
          </p:cNvPr>
          <p:cNvGrpSpPr>
            <a:grpSpLocks/>
          </p:cNvGrpSpPr>
          <p:nvPr/>
        </p:nvGrpSpPr>
        <p:grpSpPr bwMode="auto">
          <a:xfrm>
            <a:off x="316830" y="2257610"/>
            <a:ext cx="13445461" cy="8079158"/>
            <a:chOff x="128" y="912"/>
            <a:chExt cx="5432" cy="3264"/>
          </a:xfrm>
        </p:grpSpPr>
        <p:sp>
          <p:nvSpPr>
            <p:cNvPr id="296986" name="AutoShape 26">
              <a:extLst>
                <a:ext uri="{FF2B5EF4-FFF2-40B4-BE49-F238E27FC236}">
                  <a16:creationId xmlns:a16="http://schemas.microsoft.com/office/drawing/2014/main" id="{9271EF28-8EF0-428D-B4DC-3CE45E477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3" y="2640"/>
              <a:ext cx="817" cy="1128"/>
            </a:xfrm>
            <a:prstGeom prst="wedgeRectCallout">
              <a:avLst>
                <a:gd name="adj1" fmla="val -79620"/>
                <a:gd name="adj2" fmla="val 34486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13861" tIns="56930" rIns="113861" bIns="56930" anchor="ctr" anchorCtr="1"/>
            <a:lstStyle/>
            <a:p>
              <a:pPr>
                <a:lnSpc>
                  <a:spcPct val="95000"/>
                </a:lnSpc>
              </a:pPr>
              <a:r>
                <a:rPr lang="en-US" altLang="fr-FR" sz="2807" b="1" dirty="0">
                  <a:latin typeface="Arial" panose="020B0604020202020204" pitchFamily="34" charset="0"/>
                </a:rPr>
                <a:t>Ensure Header Length is Exactly Multiple </a:t>
              </a:r>
              <a:br>
                <a:rPr lang="en-US" altLang="fr-FR" sz="2807" b="1" dirty="0">
                  <a:latin typeface="Arial" panose="020B0604020202020204" pitchFamily="34" charset="0"/>
                </a:rPr>
              </a:br>
              <a:r>
                <a:rPr lang="en-US" altLang="fr-FR" sz="2807" b="1" dirty="0">
                  <a:latin typeface="Arial" panose="020B0604020202020204" pitchFamily="34" charset="0"/>
                </a:rPr>
                <a:t>of 32-Bits</a:t>
              </a:r>
            </a:p>
          </p:txBody>
        </p:sp>
        <p:sp>
          <p:nvSpPr>
            <p:cNvPr id="296987" name="AutoShape 27">
              <a:extLst>
                <a:ext uri="{FF2B5EF4-FFF2-40B4-BE49-F238E27FC236}">
                  <a16:creationId xmlns:a16="http://schemas.microsoft.com/office/drawing/2014/main" id="{E355C10A-95B7-4E35-ADFE-8F142611F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912"/>
              <a:ext cx="1392" cy="648"/>
            </a:xfrm>
            <a:prstGeom prst="wedgeRectCallout">
              <a:avLst>
                <a:gd name="adj1" fmla="val 4528"/>
                <a:gd name="adj2" fmla="val 89199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13861" tIns="56930" rIns="113861" bIns="56930" anchor="ctr" anchorCtr="1"/>
            <a:lstStyle/>
            <a:p>
              <a:pPr>
                <a:lnSpc>
                  <a:spcPct val="95000"/>
                </a:lnSpc>
              </a:pPr>
              <a:r>
                <a:rPr lang="en-US" altLang="fr-FR" sz="2807" b="1">
                  <a:latin typeface="Arial" panose="020B0604020202020204" pitchFamily="34" charset="0"/>
                </a:rPr>
                <a:t>IP Header Length, Measured in </a:t>
              </a:r>
              <a:br>
                <a:rPr lang="en-US" altLang="fr-FR" sz="2807" b="1">
                  <a:latin typeface="Arial" panose="020B0604020202020204" pitchFamily="34" charset="0"/>
                </a:rPr>
              </a:br>
              <a:r>
                <a:rPr lang="en-US" altLang="fr-FR" sz="2807" b="1">
                  <a:latin typeface="Arial" panose="020B0604020202020204" pitchFamily="34" charset="0"/>
                </a:rPr>
                <a:t>4 Bytes</a:t>
              </a:r>
            </a:p>
          </p:txBody>
        </p:sp>
        <p:sp>
          <p:nvSpPr>
            <p:cNvPr id="296988" name="AutoShape 28">
              <a:extLst>
                <a:ext uri="{FF2B5EF4-FFF2-40B4-BE49-F238E27FC236}">
                  <a16:creationId xmlns:a16="http://schemas.microsoft.com/office/drawing/2014/main" id="{8A5892F2-3FE9-4528-89F3-C5A113F1E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912"/>
              <a:ext cx="1664" cy="800"/>
            </a:xfrm>
            <a:prstGeom prst="wedgeRectCallout">
              <a:avLst>
                <a:gd name="adj1" fmla="val -40685"/>
                <a:gd name="adj2" fmla="val 72375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13861" tIns="56930" rIns="113861" bIns="56930" anchor="ctr" anchorCtr="1"/>
            <a:lstStyle/>
            <a:p>
              <a:pPr>
                <a:lnSpc>
                  <a:spcPct val="95000"/>
                </a:lnSpc>
              </a:pPr>
              <a:r>
                <a:rPr lang="en-US" altLang="fr-FR" sz="2807" b="1" dirty="0">
                  <a:latin typeface="Arial" panose="020B0604020202020204" pitchFamily="34" charset="0"/>
                </a:rPr>
                <a:t>Total IP Datagram Length, Measured in Octets; Including Payload and Header</a:t>
              </a:r>
            </a:p>
          </p:txBody>
        </p:sp>
        <p:sp>
          <p:nvSpPr>
            <p:cNvPr id="296989" name="AutoShape 29">
              <a:extLst>
                <a:ext uri="{FF2B5EF4-FFF2-40B4-BE49-F238E27FC236}">
                  <a16:creationId xmlns:a16="http://schemas.microsoft.com/office/drawing/2014/main" id="{FDFB5523-A8A4-4598-8957-465DD8CAA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4" y="1792"/>
              <a:ext cx="816" cy="768"/>
            </a:xfrm>
            <a:prstGeom prst="wedgeRectCallout">
              <a:avLst>
                <a:gd name="adj1" fmla="val -138727"/>
                <a:gd name="adj2" fmla="val 54949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13861" tIns="56930" rIns="113861" bIns="56930" anchor="ctr" anchorCtr="1"/>
            <a:lstStyle/>
            <a:p>
              <a:pPr>
                <a:lnSpc>
                  <a:spcPct val="95000"/>
                </a:lnSpc>
              </a:pPr>
              <a:r>
                <a:rPr lang="en-US" altLang="fr-FR" sz="2807" b="1" dirty="0">
                  <a:latin typeface="Arial" panose="020B0604020202020204" pitchFamily="34" charset="0"/>
                </a:rPr>
                <a:t>Provide </a:t>
              </a:r>
              <a:r>
                <a:rPr lang="en-US" altLang="fr-FR" sz="2807" b="1" dirty="0">
                  <a:solidFill>
                    <a:srgbClr val="3F42C3"/>
                  </a:solidFill>
                  <a:latin typeface="Arial" panose="020B0604020202020204" pitchFamily="34" charset="0"/>
                </a:rPr>
                <a:t>Integrity</a:t>
              </a:r>
              <a:r>
                <a:rPr lang="en-US" altLang="fr-FR" sz="2807" b="1" dirty="0">
                  <a:latin typeface="Arial" panose="020B0604020202020204" pitchFamily="34" charset="0"/>
                </a:rPr>
                <a:t> of IP Header</a:t>
              </a:r>
            </a:p>
          </p:txBody>
        </p:sp>
        <p:sp>
          <p:nvSpPr>
            <p:cNvPr id="296990" name="AutoShape 30">
              <a:extLst>
                <a:ext uri="{FF2B5EF4-FFF2-40B4-BE49-F238E27FC236}">
                  <a16:creationId xmlns:a16="http://schemas.microsoft.com/office/drawing/2014/main" id="{510828CC-AE67-44D5-9AF5-7C8599D6ED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1200"/>
              <a:ext cx="784" cy="424"/>
            </a:xfrm>
            <a:prstGeom prst="wedgeRectCallout">
              <a:avLst>
                <a:gd name="adj1" fmla="val 67856"/>
                <a:gd name="adj2" fmla="val 108019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1287" tIns="56930" rIns="113861" bIns="56930" anchor="ctr" anchorCtr="1"/>
            <a:lstStyle/>
            <a:p>
              <a:pPr>
                <a:lnSpc>
                  <a:spcPct val="95000"/>
                </a:lnSpc>
              </a:pPr>
              <a:r>
                <a:rPr lang="en-US" altLang="fr-FR" sz="2807" b="1">
                  <a:latin typeface="Arial" panose="020B0604020202020204" pitchFamily="34" charset="0"/>
                </a:rPr>
                <a:t>Version Number</a:t>
              </a:r>
            </a:p>
          </p:txBody>
        </p:sp>
        <p:sp>
          <p:nvSpPr>
            <p:cNvPr id="296991" name="AutoShape 31">
              <a:extLst>
                <a:ext uri="{FF2B5EF4-FFF2-40B4-BE49-F238E27FC236}">
                  <a16:creationId xmlns:a16="http://schemas.microsoft.com/office/drawing/2014/main" id="{A67CA59D-2274-4489-AF1E-D146E68B4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2" y="3736"/>
              <a:ext cx="1872" cy="440"/>
            </a:xfrm>
            <a:prstGeom prst="wedgeRectCallout">
              <a:avLst>
                <a:gd name="adj1" fmla="val -38088"/>
                <a:gd name="adj2" fmla="val -81366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13861" tIns="56930" rIns="113861" bIns="56930" anchor="ctr" anchorCtr="1"/>
            <a:lstStyle/>
            <a:p>
              <a:pPr>
                <a:lnSpc>
                  <a:spcPct val="95000"/>
                </a:lnSpc>
              </a:pPr>
              <a:r>
                <a:rPr lang="en-US" altLang="fr-FR" sz="2807" b="1">
                  <a:latin typeface="Arial" panose="020B0604020202020204" pitchFamily="34" charset="0"/>
                </a:rPr>
                <a:t>Rarely Used; Mainly for Testing or Debugging</a:t>
              </a:r>
            </a:p>
          </p:txBody>
        </p:sp>
        <p:grpSp>
          <p:nvGrpSpPr>
            <p:cNvPr id="296992" name="Group 32">
              <a:extLst>
                <a:ext uri="{FF2B5EF4-FFF2-40B4-BE49-F238E27FC236}">
                  <a16:creationId xmlns:a16="http://schemas.microsoft.com/office/drawing/2014/main" id="{D1E888C3-13ED-438C-8D3C-4FED698F5F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" y="2064"/>
              <a:ext cx="768" cy="1907"/>
              <a:chOff x="128" y="2064"/>
              <a:chExt cx="768" cy="1907"/>
            </a:xfrm>
          </p:grpSpPr>
          <p:sp>
            <p:nvSpPr>
              <p:cNvPr id="296993" name="AutoShape 33">
                <a:extLst>
                  <a:ext uri="{FF2B5EF4-FFF2-40B4-BE49-F238E27FC236}">
                    <a16:creationId xmlns:a16="http://schemas.microsoft.com/office/drawing/2014/main" id="{9893239B-9569-40F3-936B-4F66E0CDE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" y="2064"/>
                <a:ext cx="768" cy="1152"/>
              </a:xfrm>
              <a:prstGeom prst="wedgeRectCallout">
                <a:avLst>
                  <a:gd name="adj1" fmla="val 103778"/>
                  <a:gd name="adj2" fmla="val -7032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5345" tIns="56930" rIns="113861" bIns="142573" anchor="ctr"/>
              <a:lstStyle/>
              <a:p>
                <a:pPr>
                  <a:lnSpc>
                    <a:spcPct val="90000"/>
                  </a:lnSpc>
                </a:pPr>
                <a:r>
                  <a:rPr lang="en-US" altLang="fr-FR" sz="2807" b="1">
                    <a:latin typeface="Arial" panose="020B0604020202020204" pitchFamily="34" charset="0"/>
                  </a:rPr>
                  <a:t>Time to Live, Minus 1 by Each Router in Path</a:t>
                </a:r>
              </a:p>
            </p:txBody>
          </p:sp>
          <p:pic>
            <p:nvPicPr>
              <p:cNvPr id="296994" name="Picture 34" descr="PARKING%20METER">
                <a:extLst>
                  <a:ext uri="{FF2B5EF4-FFF2-40B4-BE49-F238E27FC236}">
                    <a16:creationId xmlns:a16="http://schemas.microsoft.com/office/drawing/2014/main" id="{9F99F78F-8BCF-4735-A083-8C7A3E7EFA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" y="3152"/>
                <a:ext cx="476" cy="819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grpSp>
          <p:nvGrpSpPr>
            <p:cNvPr id="296995" name="Group 35">
              <a:extLst>
                <a:ext uri="{FF2B5EF4-FFF2-40B4-BE49-F238E27FC236}">
                  <a16:creationId xmlns:a16="http://schemas.microsoft.com/office/drawing/2014/main" id="{85AE419B-295B-4039-A727-1B69C10F6A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2" y="3552"/>
              <a:ext cx="1344" cy="624"/>
              <a:chOff x="872" y="3552"/>
              <a:chExt cx="1344" cy="624"/>
            </a:xfrm>
          </p:grpSpPr>
          <p:sp>
            <p:nvSpPr>
              <p:cNvPr id="296996" name="AutoShape 36">
                <a:extLst>
                  <a:ext uri="{FF2B5EF4-FFF2-40B4-BE49-F238E27FC236}">
                    <a16:creationId xmlns:a16="http://schemas.microsoft.com/office/drawing/2014/main" id="{DA7774BA-E203-4C7D-9C3A-1C870B979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2" y="3552"/>
                <a:ext cx="1048" cy="624"/>
              </a:xfrm>
              <a:prstGeom prst="wedgeRectCallout">
                <a:avLst>
                  <a:gd name="adj1" fmla="val 80630"/>
                  <a:gd name="adj2" fmla="val -191347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13861" tIns="56930" rIns="113861" bIns="56930" anchor="ctr" anchorCtr="1"/>
              <a:lstStyle/>
              <a:p>
                <a:pPr>
                  <a:lnSpc>
                    <a:spcPct val="95000"/>
                  </a:lnSpc>
                </a:pPr>
                <a:r>
                  <a:rPr lang="en-US" altLang="fr-FR" sz="2807" b="1" dirty="0">
                    <a:latin typeface="Arial" panose="020B0604020202020204" pitchFamily="34" charset="0"/>
                  </a:rPr>
                  <a:t>Indicate the Upper Layer Protocol</a:t>
                </a:r>
              </a:p>
            </p:txBody>
          </p:sp>
          <p:grpSp>
            <p:nvGrpSpPr>
              <p:cNvPr id="296997" name="Group 37">
                <a:extLst>
                  <a:ext uri="{FF2B5EF4-FFF2-40B4-BE49-F238E27FC236}">
                    <a16:creationId xmlns:a16="http://schemas.microsoft.com/office/drawing/2014/main" id="{906F077A-D618-42C6-AB1E-4086B4791A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3648"/>
                <a:ext cx="296" cy="528"/>
                <a:chOff x="4120" y="1152"/>
                <a:chExt cx="1120" cy="2736"/>
              </a:xfrm>
            </p:grpSpPr>
            <p:sp>
              <p:nvSpPr>
                <p:cNvPr id="296998" name="Rectangle 38">
                  <a:extLst>
                    <a:ext uri="{FF2B5EF4-FFF2-40B4-BE49-F238E27FC236}">
                      <a16:creationId xmlns:a16="http://schemas.microsoft.com/office/drawing/2014/main" id="{830A13CD-83A1-418D-A169-DC44E40970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0" y="1152"/>
                  <a:ext cx="1120" cy="589"/>
                </a:xfrm>
                <a:prstGeom prst="rect">
                  <a:avLst/>
                </a:prstGeom>
                <a:solidFill>
                  <a:schemeClr val="bg1"/>
                </a:solidFill>
                <a:ln w="9525" algn="ctr">
                  <a:solidFill>
                    <a:srgbClr val="2A547E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113861" tIns="56930" rIns="113861" bIns="56930" anchor="ctr"/>
                <a:lstStyle/>
                <a:p>
                  <a:r>
                    <a:rPr lang="en-US" altLang="fr-FR" sz="1247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" panose="020B0604020202020204" pitchFamily="34" charset="0"/>
                    </a:rPr>
                    <a:t>A</a:t>
                  </a:r>
                </a:p>
              </p:txBody>
            </p:sp>
            <p:sp>
              <p:nvSpPr>
                <p:cNvPr id="296999" name="Rectangle 39">
                  <a:extLst>
                    <a:ext uri="{FF2B5EF4-FFF2-40B4-BE49-F238E27FC236}">
                      <a16:creationId xmlns:a16="http://schemas.microsoft.com/office/drawing/2014/main" id="{7FDD5F03-70BC-4CBA-A8CD-E5883D7E67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0" y="3312"/>
                  <a:ext cx="1120" cy="576"/>
                </a:xfrm>
                <a:prstGeom prst="rect">
                  <a:avLst/>
                </a:prstGeom>
                <a:solidFill>
                  <a:schemeClr val="bg1"/>
                </a:solidFill>
                <a:ln w="9525" algn="ctr">
                  <a:solidFill>
                    <a:srgbClr val="504F27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113861" tIns="56930" rIns="113861" bIns="56930" anchor="ctr"/>
                <a:lstStyle/>
                <a:p>
                  <a:r>
                    <a:rPr lang="en-US" altLang="fr-FR" sz="1247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" panose="020B0604020202020204" pitchFamily="34" charset="0"/>
                    </a:rPr>
                    <a:t>N</a:t>
                  </a:r>
                </a:p>
              </p:txBody>
            </p:sp>
            <p:sp>
              <p:nvSpPr>
                <p:cNvPr id="297000" name="Rectangle 40">
                  <a:extLst>
                    <a:ext uri="{FF2B5EF4-FFF2-40B4-BE49-F238E27FC236}">
                      <a16:creationId xmlns:a16="http://schemas.microsoft.com/office/drawing/2014/main" id="{DE0097AC-3DEC-4F8D-AA5D-A7F7A6A48A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0" y="2653"/>
                  <a:ext cx="1120" cy="6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246E6C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113861" tIns="56930" rIns="113861" bIns="56930" anchor="ctr"/>
                <a:lstStyle/>
                <a:p>
                  <a:endParaRPr lang="en-US" altLang="fr-FR" sz="1247" b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</a:endParaRPr>
                </a:p>
                <a:p>
                  <a:r>
                    <a:rPr lang="en-US" altLang="fr-FR" sz="1247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" panose="020B0604020202020204" pitchFamily="34" charset="0"/>
                    </a:rPr>
                    <a:t>I</a:t>
                  </a:r>
                </a:p>
                <a:p>
                  <a:endParaRPr lang="en-US" altLang="fr-FR" sz="1247" b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001" name="Rectangle 41">
                  <a:extLst>
                    <a:ext uri="{FF2B5EF4-FFF2-40B4-BE49-F238E27FC236}">
                      <a16:creationId xmlns:a16="http://schemas.microsoft.com/office/drawing/2014/main" id="{C5FBE617-CF64-4629-A022-F6F1D63F28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0" y="1741"/>
                  <a:ext cx="1120" cy="912"/>
                </a:xfrm>
                <a:prstGeom prst="rect">
                  <a:avLst/>
                </a:prstGeom>
                <a:solidFill>
                  <a:schemeClr val="bg1"/>
                </a:solidFill>
                <a:ln w="9525" algn="ctr">
                  <a:solidFill>
                    <a:srgbClr val="73BBB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113861" tIns="56930" rIns="113861" bIns="56930" anchor="ctr"/>
                <a:lstStyle/>
                <a:p>
                  <a:endParaRPr lang="en-US" altLang="fr-FR" sz="1247" b="1">
                    <a:solidFill>
                      <a:schemeClr val="bg2"/>
                    </a:solidFill>
                    <a:latin typeface="Arial" panose="020B0604020202020204" pitchFamily="34" charset="0"/>
                  </a:endParaRPr>
                </a:p>
                <a:p>
                  <a:endParaRPr lang="en-US" altLang="fr-FR" sz="1247" b="1">
                    <a:solidFill>
                      <a:schemeClr val="bg2"/>
                    </a:solidFill>
                    <a:latin typeface="Arial" panose="020B0604020202020204" pitchFamily="34" charset="0"/>
                  </a:endParaRPr>
                </a:p>
                <a:p>
                  <a:r>
                    <a:rPr lang="en-US" altLang="fr-FR" sz="1247" b="1">
                      <a:solidFill>
                        <a:schemeClr val="bg2"/>
                      </a:solidFill>
                      <a:latin typeface="Arial" panose="020B0604020202020204" pitchFamily="34" charset="0"/>
                    </a:rPr>
                    <a:t>T</a:t>
                  </a:r>
                </a:p>
                <a:p>
                  <a:endParaRPr lang="en-US" altLang="fr-FR" sz="1247" b="1">
                    <a:solidFill>
                      <a:schemeClr val="bg2"/>
                    </a:solidFill>
                    <a:latin typeface="Arial" panose="020B0604020202020204" pitchFamily="34" charset="0"/>
                  </a:endParaRPr>
                </a:p>
                <a:p>
                  <a:endParaRPr lang="en-US" altLang="fr-FR" sz="1247" b="1">
                    <a:solidFill>
                      <a:schemeClr val="bg2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869" y="546100"/>
            <a:ext cx="12649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u="sng" dirty="0">
                <a:solidFill>
                  <a:srgbClr val="0070C0"/>
                </a:solidFill>
              </a:rPr>
              <a:t>I. Division hiérarchique des adresses IP</a:t>
            </a:r>
          </a:p>
          <a:p>
            <a:endParaRPr lang="fr-FR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A1CAE1-2FC1-4BD5-B19A-DB4A53986030}"/>
              </a:ext>
            </a:extLst>
          </p:cNvPr>
          <p:cNvSpPr/>
          <p:nvPr/>
        </p:nvSpPr>
        <p:spPr>
          <a:xfrm>
            <a:off x="459184" y="2308945"/>
            <a:ext cx="13559632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n-GB" altLang="fr-FR" sz="3600" dirty="0" err="1">
                <a:latin typeface="Arial" panose="020B0604020202020204" pitchFamily="34" charset="0"/>
              </a:rPr>
              <a:t>Partie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réseau</a:t>
            </a:r>
            <a:r>
              <a:rPr lang="en-GB" altLang="fr-FR" sz="3600" dirty="0">
                <a:latin typeface="Arial" panose="020B0604020202020204" pitchFamily="34" charset="0"/>
              </a:rPr>
              <a:t> (</a:t>
            </a:r>
            <a:r>
              <a:rPr lang="en-GB" altLang="fr-FR" sz="3600" dirty="0" err="1">
                <a:latin typeface="Arial" panose="020B0604020202020204" pitchFamily="34" charset="0"/>
              </a:rPr>
              <a:t>préfixe</a:t>
            </a:r>
            <a:r>
              <a:rPr lang="en-GB" altLang="fr-FR" sz="3600" dirty="0">
                <a:latin typeface="Arial" panose="020B0604020202020204" pitchFamily="34" charset="0"/>
              </a:rPr>
              <a:t>)</a:t>
            </a:r>
          </a:p>
          <a:p>
            <a:pPr lvl="2">
              <a:lnSpc>
                <a:spcPct val="90000"/>
              </a:lnSpc>
            </a:pPr>
            <a:r>
              <a:rPr lang="en-GB" altLang="fr-FR" sz="3600" dirty="0" err="1">
                <a:latin typeface="Arial" panose="020B0604020202020204" pitchFamily="34" charset="0"/>
              </a:rPr>
              <a:t>indique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quel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réseau</a:t>
            </a:r>
            <a:r>
              <a:rPr lang="en-GB" altLang="fr-FR" sz="3600" dirty="0">
                <a:latin typeface="Arial" panose="020B0604020202020204" pitchFamily="34" charset="0"/>
              </a:rPr>
              <a:t> physique</a:t>
            </a:r>
          </a:p>
          <a:p>
            <a:pPr lvl="2">
              <a:lnSpc>
                <a:spcPct val="90000"/>
              </a:lnSpc>
            </a:pPr>
            <a:endParaRPr lang="en-GB" altLang="fr-FR" sz="3600" dirty="0"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dirty="0" err="1">
                <a:latin typeface="Arial" panose="020B0604020202020204" pitchFamily="34" charset="0"/>
              </a:rPr>
              <a:t>Partie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hôte</a:t>
            </a:r>
            <a:r>
              <a:rPr lang="en-GB" altLang="fr-FR" sz="3600" dirty="0">
                <a:latin typeface="Arial" panose="020B0604020202020204" pitchFamily="34" charset="0"/>
              </a:rPr>
              <a:t> (</a:t>
            </a:r>
            <a:r>
              <a:rPr lang="en-GB" altLang="fr-FR" sz="3600" dirty="0" err="1">
                <a:latin typeface="Arial" panose="020B0604020202020204" pitchFamily="34" charset="0"/>
              </a:rPr>
              <a:t>adresse</a:t>
            </a:r>
            <a:r>
              <a:rPr lang="en-GB" altLang="fr-FR" sz="3600" dirty="0">
                <a:latin typeface="Arial" panose="020B0604020202020204" pitchFamily="34" charset="0"/>
              </a:rPr>
              <a:t> de la machine)</a:t>
            </a:r>
          </a:p>
          <a:p>
            <a:pPr lvl="2">
              <a:lnSpc>
                <a:spcPct val="90000"/>
              </a:lnSpc>
            </a:pPr>
            <a:r>
              <a:rPr lang="en-GB" altLang="fr-FR" sz="3600" dirty="0" err="1">
                <a:latin typeface="Arial" panose="020B0604020202020204" pitchFamily="34" charset="0"/>
              </a:rPr>
              <a:t>indique</a:t>
            </a:r>
            <a:r>
              <a:rPr lang="en-GB" altLang="fr-FR" sz="3600" dirty="0">
                <a:latin typeface="Arial" panose="020B0604020202020204" pitchFamily="34" charset="0"/>
              </a:rPr>
              <a:t> quelle machine sur </a:t>
            </a:r>
            <a:r>
              <a:rPr lang="en-GB" altLang="fr-FR" sz="3600" dirty="0" err="1">
                <a:latin typeface="Arial" panose="020B0604020202020204" pitchFamily="34" charset="0"/>
              </a:rPr>
              <a:t>ce</a:t>
            </a:r>
            <a:r>
              <a:rPr lang="en-GB" altLang="fr-FR" sz="3600" dirty="0">
                <a:latin typeface="Arial" panose="020B0604020202020204" pitchFamily="34" charset="0"/>
              </a:rPr>
              <a:t> reseau</a:t>
            </a:r>
          </a:p>
          <a:p>
            <a:pPr lvl="2">
              <a:lnSpc>
                <a:spcPct val="90000"/>
              </a:lnSpc>
            </a:pPr>
            <a:endParaRPr lang="en-GB" altLang="fr-FR" sz="3600" dirty="0">
              <a:latin typeface="Arial" panose="020B0604020202020204" pitchFamily="34" charset="0"/>
            </a:endParaRPr>
          </a:p>
          <a:p>
            <a:pPr lvl="2">
              <a:lnSpc>
                <a:spcPct val="90000"/>
              </a:lnSpc>
            </a:pPr>
            <a:endParaRPr lang="en-GB" altLang="fr-FR" sz="3600" dirty="0">
              <a:latin typeface="Arial" panose="020B0604020202020204" pitchFamily="34" charset="0"/>
            </a:endParaRPr>
          </a:p>
          <a:p>
            <a:pPr lvl="2">
              <a:lnSpc>
                <a:spcPct val="90000"/>
              </a:lnSpc>
            </a:pPr>
            <a:endParaRPr lang="en-GB" altLang="fr-FR" sz="3600" dirty="0">
              <a:latin typeface="Arial" panose="020B0604020202020204" pitchFamily="34" charset="0"/>
            </a:endParaRPr>
          </a:p>
          <a:p>
            <a:pPr lvl="2">
              <a:lnSpc>
                <a:spcPct val="90000"/>
              </a:lnSpc>
            </a:pPr>
            <a:endParaRPr lang="en-GB" altLang="fr-FR" sz="3600" dirty="0">
              <a:latin typeface="Arial" panose="020B0604020202020204" pitchFamily="34" charset="0"/>
            </a:endParaRPr>
          </a:p>
          <a:p>
            <a:pPr lvl="2">
              <a:lnSpc>
                <a:spcPct val="90000"/>
              </a:lnSpc>
            </a:pPr>
            <a:endParaRPr lang="en-GB" altLang="fr-FR" sz="3600" dirty="0"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dirty="0">
                <a:latin typeface="Arial" panose="020B0604020202020204" pitchFamily="34" charset="0"/>
              </a:rPr>
              <a:t>La </a:t>
            </a:r>
            <a:r>
              <a:rPr lang="en-GB" altLang="fr-FR" sz="3600" dirty="0" err="1">
                <a:latin typeface="Arial" panose="020B0604020202020204" pitchFamily="34" charset="0"/>
              </a:rPr>
              <a:t>frontière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peut</a:t>
            </a:r>
            <a:r>
              <a:rPr lang="en-GB" altLang="fr-FR" sz="3600" dirty="0">
                <a:latin typeface="Arial" panose="020B0604020202020204" pitchFamily="34" charset="0"/>
              </a:rPr>
              <a:t> se </a:t>
            </a:r>
            <a:r>
              <a:rPr lang="en-GB" altLang="fr-FR" sz="3600" dirty="0" err="1">
                <a:latin typeface="Arial" panose="020B0604020202020204" pitchFamily="34" charset="0"/>
              </a:rPr>
              <a:t>situer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n’importe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ou</a:t>
            </a:r>
            <a:endParaRPr lang="en-GB" altLang="fr-FR" sz="3600" dirty="0">
              <a:latin typeface="Arial" panose="020B0604020202020204" pitchFamily="34" charset="0"/>
            </a:endParaRPr>
          </a:p>
          <a:p>
            <a:pPr lvl="2">
              <a:lnSpc>
                <a:spcPct val="90000"/>
              </a:lnSpc>
            </a:pPr>
            <a:r>
              <a:rPr lang="en-GB" altLang="fr-FR" sz="3600" dirty="0">
                <a:latin typeface="Arial" panose="020B0604020202020204" pitchFamily="34" charset="0"/>
              </a:rPr>
              <a:t>TRES </a:t>
            </a:r>
            <a:r>
              <a:rPr lang="en-GB" altLang="fr-FR" sz="3600" dirty="0" err="1">
                <a:latin typeface="Arial" panose="020B0604020202020204" pitchFamily="34" charset="0"/>
              </a:rPr>
              <a:t>souvent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elle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n’est</a:t>
            </a:r>
            <a:r>
              <a:rPr lang="en-GB" altLang="fr-FR" sz="3600" dirty="0">
                <a:latin typeface="Arial" panose="020B0604020202020204" pitchFamily="34" charset="0"/>
              </a:rPr>
              <a:t> PAS un multiple de 8 bits!</a:t>
            </a:r>
            <a:endParaRPr lang="en-GB" altLang="fr-FR" dirty="0">
              <a:latin typeface="Arial" panose="020B0604020202020204" pitchFamily="34" charset="0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8CABB39F-0BA0-4050-91CE-6FED0BA0E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863" y="5803900"/>
            <a:ext cx="1658937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 dirty="0"/>
              <a:t>1100 1101 </a:t>
            </a:r>
          </a:p>
        </p:txBody>
      </p:sp>
      <p:sp>
        <p:nvSpPr>
          <p:cNvPr id="52" name="Text Box 5">
            <a:extLst>
              <a:ext uri="{FF2B5EF4-FFF2-40B4-BE49-F238E27FC236}">
                <a16:creationId xmlns:a16="http://schemas.microsoft.com/office/drawing/2014/main" id="{9D7B99EC-9D32-4A4B-87B5-F4D36EC20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803900"/>
            <a:ext cx="1658938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 dirty="0"/>
              <a:t>0010 0101 </a:t>
            </a:r>
          </a:p>
        </p:txBody>
      </p:sp>
      <p:sp>
        <p:nvSpPr>
          <p:cNvPr id="53" name="Text Box 6">
            <a:extLst>
              <a:ext uri="{FF2B5EF4-FFF2-40B4-BE49-F238E27FC236}">
                <a16:creationId xmlns:a16="http://schemas.microsoft.com/office/drawing/2014/main" id="{628F7364-5A23-4920-8C61-7500D6B2F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5803900"/>
            <a:ext cx="1658937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/>
              <a:t>1100 0111</a:t>
            </a:r>
          </a:p>
        </p:txBody>
      </p:sp>
      <p:sp>
        <p:nvSpPr>
          <p:cNvPr id="54" name="Text Box 7">
            <a:extLst>
              <a:ext uri="{FF2B5EF4-FFF2-40B4-BE49-F238E27FC236}">
                <a16:creationId xmlns:a16="http://schemas.microsoft.com/office/drawing/2014/main" id="{401B134F-B1A5-4216-BC0B-9F200B785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675" y="5803900"/>
            <a:ext cx="1658938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/>
              <a:t>10  00 0000 </a:t>
            </a:r>
          </a:p>
        </p:txBody>
      </p:sp>
      <p:sp>
        <p:nvSpPr>
          <p:cNvPr id="55" name="Text Box 8">
            <a:extLst>
              <a:ext uri="{FF2B5EF4-FFF2-40B4-BE49-F238E27FC236}">
                <a16:creationId xmlns:a16="http://schemas.microsoft.com/office/drawing/2014/main" id="{FB393C40-D664-4B9D-B899-C3545EA3F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863" y="5346700"/>
            <a:ext cx="1658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 b="1" dirty="0"/>
              <a:t>1111 1111</a:t>
            </a:r>
          </a:p>
        </p:txBody>
      </p:sp>
      <p:sp>
        <p:nvSpPr>
          <p:cNvPr id="56" name="Text Box 9">
            <a:extLst>
              <a:ext uri="{FF2B5EF4-FFF2-40B4-BE49-F238E27FC236}">
                <a16:creationId xmlns:a16="http://schemas.microsoft.com/office/drawing/2014/main" id="{2F7B2CA1-41B5-4D55-A0E4-F5C6066DA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346700"/>
            <a:ext cx="1658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 b="1"/>
              <a:t>1111 1111 </a:t>
            </a:r>
          </a:p>
        </p:txBody>
      </p:sp>
      <p:sp>
        <p:nvSpPr>
          <p:cNvPr id="57" name="Text Box 10">
            <a:extLst>
              <a:ext uri="{FF2B5EF4-FFF2-40B4-BE49-F238E27FC236}">
                <a16:creationId xmlns:a16="http://schemas.microsoft.com/office/drawing/2014/main" id="{86C65FDF-7AC9-43A0-B27D-2D3D60017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5346700"/>
            <a:ext cx="1658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 b="1"/>
              <a:t>1111 1111</a:t>
            </a:r>
          </a:p>
        </p:txBody>
      </p:sp>
      <p:sp>
        <p:nvSpPr>
          <p:cNvPr id="58" name="Text Box 11">
            <a:extLst>
              <a:ext uri="{FF2B5EF4-FFF2-40B4-BE49-F238E27FC236}">
                <a16:creationId xmlns:a16="http://schemas.microsoft.com/office/drawing/2014/main" id="{C3B0855F-04E3-4DF7-9D18-D8F3BCCDA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675" y="5346700"/>
            <a:ext cx="1658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400" b="1"/>
              <a:t>11  00 0000 </a:t>
            </a:r>
          </a:p>
        </p:txBody>
      </p:sp>
      <p:sp>
        <p:nvSpPr>
          <p:cNvPr id="59" name="Line 12">
            <a:extLst>
              <a:ext uri="{FF2B5EF4-FFF2-40B4-BE49-F238E27FC236}">
                <a16:creationId xmlns:a16="http://schemas.microsoft.com/office/drawing/2014/main" id="{240226E8-0EA9-498B-A86F-6ADDC78E92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57988" y="5346700"/>
            <a:ext cx="0" cy="914400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1A1F6F-2768-4240-8BD1-44489BA8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fr-FR" dirty="0"/>
          </a:p>
        </p:txBody>
      </p:sp>
      <p:sp>
        <p:nvSpPr>
          <p:cNvPr id="307203" name="Rectangle 3">
            <a:extLst>
              <a:ext uri="{FF2B5EF4-FFF2-40B4-BE49-F238E27FC236}">
                <a16:creationId xmlns:a16="http://schemas.microsoft.com/office/drawing/2014/main" id="{FB2CD1AC-B27B-4C63-B21F-77435C953C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9106" y="2614045"/>
            <a:ext cx="13668232" cy="751507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Tout à 0 dans la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partie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hôte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: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l’adresse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 du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réseau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lui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même</a:t>
            </a:r>
            <a:endParaRPr lang="en-GB" altLang="fr-FR" sz="4366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GB" altLang="fr-FR" sz="4366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742" dirty="0" err="1">
                <a:latin typeface="Arial" panose="020B0604020202020204" pitchFamily="34" charset="0"/>
              </a:rPr>
              <a:t>exemples</a:t>
            </a:r>
            <a:r>
              <a:rPr lang="en-GB" altLang="fr-FR" sz="3742" dirty="0">
                <a:latin typeface="Arial" panose="020B0604020202020204" pitchFamily="34" charset="0"/>
              </a:rPr>
              <a:t>: </a:t>
            </a:r>
          </a:p>
          <a:p>
            <a:pPr lvl="1">
              <a:lnSpc>
                <a:spcPct val="90000"/>
              </a:lnSpc>
            </a:pPr>
            <a:endParaRPr lang="en-GB" altLang="fr-FR" sz="3742" dirty="0">
              <a:latin typeface="Arial" panose="020B0604020202020204" pitchFamily="34" charset="0"/>
            </a:endParaRP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193.56.58.0/24 </a:t>
            </a: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altLang="fr-FR" sz="3742" dirty="0">
              <a:latin typeface="Arial" panose="020B0604020202020204" pitchFamily="34" charset="0"/>
            </a:endParaRP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-&gt; </a:t>
            </a:r>
            <a:r>
              <a:rPr lang="en-GB" altLang="fr-FR" sz="3742" dirty="0" err="1">
                <a:latin typeface="Arial" panose="020B0604020202020204" pitchFamily="34" charset="0"/>
              </a:rPr>
              <a:t>réseau</a:t>
            </a:r>
            <a:r>
              <a:rPr lang="en-GB" altLang="fr-FR" sz="3742" dirty="0">
                <a:latin typeface="Arial" panose="020B0604020202020204" pitchFamily="34" charset="0"/>
              </a:rPr>
              <a:t> 193.56.58.0</a:t>
            </a: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altLang="fr-FR" sz="3742" dirty="0">
              <a:latin typeface="Arial" panose="020B0604020202020204" pitchFamily="34" charset="0"/>
            </a:endParaRP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altLang="fr-FR" sz="3742" dirty="0">
              <a:latin typeface="Arial" panose="020B0604020202020204" pitchFamily="34" charset="0"/>
            </a:endParaRP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80.248.72.128/25 </a:t>
            </a: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altLang="fr-FR" sz="3742" dirty="0">
              <a:latin typeface="Arial" panose="020B0604020202020204" pitchFamily="34" charset="0"/>
            </a:endParaRPr>
          </a:p>
          <a:p>
            <a:pPr marL="3771900" lvl="7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-&gt; </a:t>
            </a:r>
            <a:r>
              <a:rPr lang="en-GB" altLang="fr-FR" sz="3742" dirty="0" err="1">
                <a:latin typeface="Arial" panose="020B0604020202020204" pitchFamily="34" charset="0"/>
              </a:rPr>
              <a:t>réseau</a:t>
            </a:r>
            <a:r>
              <a:rPr lang="en-GB" altLang="fr-FR" sz="3742" dirty="0">
                <a:latin typeface="Arial" panose="020B0604020202020204" pitchFamily="34" charset="0"/>
              </a:rPr>
              <a:t> 80.248.72.128</a:t>
            </a:r>
          </a:p>
          <a:p>
            <a:pPr lvl="1">
              <a:lnSpc>
                <a:spcPct val="90000"/>
              </a:lnSpc>
            </a:pPr>
            <a:endParaRPr lang="en-GB" altLang="fr-FR" sz="3742" dirty="0"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555B9D-DD1D-446C-A6FA-ECC7DAC5772A}"/>
              </a:ext>
            </a:extLst>
          </p:cNvPr>
          <p:cNvSpPr/>
          <p:nvPr/>
        </p:nvSpPr>
        <p:spPr>
          <a:xfrm>
            <a:off x="346869" y="546100"/>
            <a:ext cx="12649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u="sng" dirty="0">
                <a:solidFill>
                  <a:srgbClr val="0070C0"/>
                </a:solidFill>
              </a:rPr>
              <a:t>I.1. Adresses particulières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8634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5BF518-2228-4524-A7DE-C4E7250F1608}"/>
              </a:ext>
            </a:extLst>
          </p:cNvPr>
          <p:cNvSpPr/>
          <p:nvPr/>
        </p:nvSpPr>
        <p:spPr>
          <a:xfrm>
            <a:off x="880269" y="2838706"/>
            <a:ext cx="12953999" cy="501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Tout à 1 dans la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partie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hôte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: diffusion sur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ce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366" dirty="0" err="1">
                <a:solidFill>
                  <a:srgbClr val="FF0000"/>
                </a:solidFill>
                <a:latin typeface="Arial" panose="020B0604020202020204" pitchFamily="34" charset="0"/>
              </a:rPr>
              <a:t>réseau</a:t>
            </a:r>
            <a:r>
              <a:rPr lang="en-GB" altLang="fr-FR" sz="4366" dirty="0">
                <a:solidFill>
                  <a:srgbClr val="FF0000"/>
                </a:solidFill>
                <a:latin typeface="Arial" panose="020B0604020202020204" pitchFamily="34" charset="0"/>
              </a:rPr>
              <a:t> (broadcast)</a:t>
            </a:r>
          </a:p>
          <a:p>
            <a:pPr>
              <a:lnSpc>
                <a:spcPct val="90000"/>
              </a:lnSpc>
            </a:pPr>
            <a:endParaRPr lang="en-GB" altLang="fr-FR" sz="4366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742" dirty="0">
                <a:latin typeface="Arial" panose="020B0604020202020204" pitchFamily="34" charset="0"/>
              </a:rPr>
              <a:t>ex: </a:t>
            </a:r>
          </a:p>
          <a:p>
            <a:pPr marL="2400300" lvl="4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134.132.100.0/24</a:t>
            </a:r>
          </a:p>
          <a:p>
            <a:pPr marL="2400300" lvl="4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134.132.100.255 </a:t>
            </a:r>
          </a:p>
          <a:p>
            <a:pPr marL="2400300" lvl="4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altLang="fr-FR" sz="3742" dirty="0">
              <a:latin typeface="Arial" panose="020B0604020202020204" pitchFamily="34" charset="0"/>
            </a:endParaRPr>
          </a:p>
          <a:p>
            <a:pPr marL="2400300" lvl="4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190.0.0.0/17</a:t>
            </a:r>
          </a:p>
          <a:p>
            <a:pPr marL="2400300" lvl="4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fr-FR" sz="3742" dirty="0">
                <a:latin typeface="Arial" panose="020B0604020202020204" pitchFamily="34" charset="0"/>
              </a:rPr>
              <a:t>190.0.127.255</a:t>
            </a:r>
          </a:p>
        </p:txBody>
      </p:sp>
    </p:spTree>
    <p:extLst>
      <p:ext uri="{BB962C8B-B14F-4D97-AF65-F5344CB8AC3E}">
        <p14:creationId xmlns:p14="http://schemas.microsoft.com/office/powerpoint/2010/main" val="23012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28BE33-2E7A-4306-A2EB-D82356B72356}"/>
              </a:ext>
            </a:extLst>
          </p:cNvPr>
          <p:cNvSpPr/>
          <p:nvPr/>
        </p:nvSpPr>
        <p:spPr>
          <a:xfrm>
            <a:off x="1337469" y="3975100"/>
            <a:ext cx="10328468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fr-FR" sz="3600" dirty="0">
                <a:solidFill>
                  <a:srgbClr val="FF0000"/>
                </a:solidFill>
                <a:latin typeface="Arial" panose="020B0604020202020204" pitchFamily="34" charset="0"/>
              </a:rPr>
              <a:t>127.0.0.0/8: boucle locale (loopback -&gt; 127.0.0.1)</a:t>
            </a:r>
          </a:p>
        </p:txBody>
      </p:sp>
    </p:spTree>
    <p:extLst>
      <p:ext uri="{BB962C8B-B14F-4D97-AF65-F5344CB8AC3E}">
        <p14:creationId xmlns:p14="http://schemas.microsoft.com/office/powerpoint/2010/main" val="1051757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05A3B4-6240-43EC-B019-C87ECF193B2B}"/>
              </a:ext>
            </a:extLst>
          </p:cNvPr>
          <p:cNvSpPr/>
          <p:nvPr/>
        </p:nvSpPr>
        <p:spPr>
          <a:xfrm>
            <a:off x="2023269" y="3822700"/>
            <a:ext cx="705674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fr-FR" sz="3200" dirty="0">
                <a:solidFill>
                  <a:srgbClr val="FF0000"/>
                </a:solidFill>
                <a:latin typeface="Arial" panose="020B0604020202020204" pitchFamily="34" charset="0"/>
              </a:rPr>
              <a:t>0.0.0.0: utilisation </a:t>
            </a:r>
            <a:r>
              <a:rPr lang="en-GB" altLang="fr-FR" sz="3200" dirty="0" err="1">
                <a:solidFill>
                  <a:srgbClr val="FF0000"/>
                </a:solidFill>
                <a:latin typeface="Arial" panose="020B0604020202020204" pitchFamily="34" charset="0"/>
              </a:rPr>
              <a:t>spéciale</a:t>
            </a:r>
            <a:r>
              <a:rPr lang="en-GB" altLang="fr-FR" sz="3200" dirty="0">
                <a:solidFill>
                  <a:srgbClr val="FF0000"/>
                </a:solidFill>
                <a:latin typeface="Arial" panose="020B0604020202020204" pitchFamily="34" charset="0"/>
              </a:rPr>
              <a:t> (DHCP, ...)</a:t>
            </a:r>
          </a:p>
        </p:txBody>
      </p:sp>
    </p:spTree>
    <p:extLst>
      <p:ext uri="{BB962C8B-B14F-4D97-AF65-F5344CB8AC3E}">
        <p14:creationId xmlns:p14="http://schemas.microsoft.com/office/powerpoint/2010/main" val="1874387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066D002-925E-46CC-AC92-5B88F57E6E18}"/>
              </a:ext>
            </a:extLst>
          </p:cNvPr>
          <p:cNvSpPr txBox="1">
            <a:spLocks noChangeArrowheads="1"/>
          </p:cNvSpPr>
          <p:nvPr/>
        </p:nvSpPr>
        <p:spPr>
          <a:xfrm>
            <a:off x="377825" y="1676400"/>
            <a:ext cx="13608844" cy="74041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GB" altLang="fr-FR" sz="2800" dirty="0">
              <a:latin typeface="Arial" panose="020B0604020202020204" pitchFamily="34" charset="0"/>
            </a:endParaRPr>
          </a:p>
          <a:p>
            <a:r>
              <a:rPr lang="en-GB" altLang="fr-FR" sz="2800" dirty="0">
                <a:latin typeface="Arial" panose="020B0604020202020204" pitchFamily="34" charset="0"/>
              </a:rPr>
              <a:t>Un </a:t>
            </a:r>
            <a:r>
              <a:rPr lang="en-GB" altLang="fr-FR" sz="2800" dirty="0" err="1">
                <a:latin typeface="Arial" panose="020B0604020202020204" pitchFamily="34" charset="0"/>
              </a:rPr>
              <a:t>réseau</a:t>
            </a:r>
            <a:r>
              <a:rPr lang="en-GB" altLang="fr-FR" sz="2800" dirty="0">
                <a:latin typeface="Arial" panose="020B0604020202020204" pitchFamily="34" charset="0"/>
              </a:rPr>
              <a:t> " à </a:t>
            </a:r>
            <a:r>
              <a:rPr lang="en-GB" altLang="fr-FR" sz="2800" dirty="0" err="1">
                <a:latin typeface="Arial" panose="020B0604020202020204" pitchFamily="34" charset="0"/>
              </a:rPr>
              <a:t>classe</a:t>
            </a:r>
            <a:r>
              <a:rPr lang="en-GB" altLang="fr-FR" sz="2800" dirty="0">
                <a:latin typeface="Arial" panose="020B0604020202020204" pitchFamily="34" charset="0"/>
              </a:rPr>
              <a:t>" (classful) à netmask / longueur de </a:t>
            </a:r>
            <a:r>
              <a:rPr lang="en-GB" altLang="fr-FR" sz="2800" dirty="0" err="1">
                <a:latin typeface="Arial" panose="020B0604020202020204" pitchFamily="34" charset="0"/>
              </a:rPr>
              <a:t>préfixe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implicite</a:t>
            </a:r>
            <a:r>
              <a:rPr lang="en-GB" altLang="fr-FR" sz="2800" dirty="0">
                <a:latin typeface="Arial" panose="020B0604020202020204" pitchFamily="34" charset="0"/>
              </a:rPr>
              <a:t>:</a:t>
            </a:r>
          </a:p>
          <a:p>
            <a:endParaRPr lang="en-GB" altLang="fr-FR" sz="2800" dirty="0">
              <a:latin typeface="Arial" panose="020B0604020202020204" pitchFamily="34" charset="0"/>
            </a:endParaRPr>
          </a:p>
          <a:p>
            <a:pPr lvl="1"/>
            <a:r>
              <a:rPr lang="en-GB" altLang="fr-FR" sz="2400" dirty="0" err="1">
                <a:latin typeface="Arial" panose="020B0604020202020204" pitchFamily="34" charset="0"/>
              </a:rPr>
              <a:t>Classe</a:t>
            </a:r>
            <a:r>
              <a:rPr lang="en-GB" altLang="fr-FR" sz="2400" dirty="0">
                <a:latin typeface="Arial" panose="020B0604020202020204" pitchFamily="34" charset="0"/>
              </a:rPr>
              <a:t> A: </a:t>
            </a:r>
            <a:r>
              <a:rPr lang="en-GB" altLang="fr-FR" sz="2400" dirty="0" err="1">
                <a:latin typeface="Arial" panose="020B0604020202020204" pitchFamily="34" charset="0"/>
              </a:rPr>
              <a:t>préfixe</a:t>
            </a:r>
            <a:r>
              <a:rPr lang="en-GB" altLang="fr-FR" sz="2400" dirty="0">
                <a:latin typeface="Arial" panose="020B0604020202020204" pitchFamily="34" charset="0"/>
              </a:rPr>
              <a:t> de longueur 8, netmask 255.0.0.0</a:t>
            </a:r>
          </a:p>
          <a:p>
            <a:pPr lvl="1"/>
            <a:endParaRPr lang="en-GB" altLang="fr-FR" sz="2400" dirty="0">
              <a:latin typeface="Arial" panose="020B0604020202020204" pitchFamily="34" charset="0"/>
            </a:endParaRPr>
          </a:p>
          <a:p>
            <a:pPr lvl="1"/>
            <a:r>
              <a:rPr lang="en-GB" altLang="fr-FR" sz="2400" dirty="0" err="1">
                <a:latin typeface="Arial" panose="020B0604020202020204" pitchFamily="34" charset="0"/>
              </a:rPr>
              <a:t>Classe</a:t>
            </a:r>
            <a:r>
              <a:rPr lang="en-GB" altLang="fr-FR" sz="2400" dirty="0">
                <a:latin typeface="Arial" panose="020B0604020202020204" pitchFamily="34" charset="0"/>
              </a:rPr>
              <a:t> B: </a:t>
            </a:r>
            <a:r>
              <a:rPr lang="en-GB" altLang="fr-FR" sz="2400" dirty="0" err="1">
                <a:latin typeface="Arial" panose="020B0604020202020204" pitchFamily="34" charset="0"/>
              </a:rPr>
              <a:t>préfixe</a:t>
            </a:r>
            <a:r>
              <a:rPr lang="en-GB" altLang="fr-FR" sz="2400" dirty="0">
                <a:latin typeface="Arial" panose="020B0604020202020204" pitchFamily="34" charset="0"/>
              </a:rPr>
              <a:t> de longueur 16, netmask 255.255.0.0</a:t>
            </a:r>
          </a:p>
          <a:p>
            <a:pPr lvl="1"/>
            <a:endParaRPr lang="en-GB" altLang="fr-FR" sz="2400" dirty="0">
              <a:latin typeface="Arial" panose="020B0604020202020204" pitchFamily="34" charset="0"/>
            </a:endParaRPr>
          </a:p>
          <a:p>
            <a:pPr lvl="1"/>
            <a:r>
              <a:rPr lang="en-GB" altLang="fr-FR" sz="2400" dirty="0" err="1">
                <a:latin typeface="Arial" panose="020B0604020202020204" pitchFamily="34" charset="0"/>
              </a:rPr>
              <a:t>Classe</a:t>
            </a:r>
            <a:r>
              <a:rPr lang="en-GB" altLang="fr-FR" sz="2400" dirty="0">
                <a:latin typeface="Arial" panose="020B0604020202020204" pitchFamily="34" charset="0"/>
              </a:rPr>
              <a:t> C: </a:t>
            </a:r>
            <a:r>
              <a:rPr lang="en-GB" altLang="fr-FR" sz="2400" dirty="0" err="1">
                <a:latin typeface="Arial" panose="020B0604020202020204" pitchFamily="34" charset="0"/>
              </a:rPr>
              <a:t>préfixe</a:t>
            </a:r>
            <a:r>
              <a:rPr lang="en-GB" altLang="fr-FR" sz="2400" dirty="0">
                <a:latin typeface="Arial" panose="020B0604020202020204" pitchFamily="34" charset="0"/>
              </a:rPr>
              <a:t> de longueur 24, netmask 255.255.255.0</a:t>
            </a:r>
          </a:p>
          <a:p>
            <a:pPr lvl="1"/>
            <a:endParaRPr lang="en-GB" altLang="fr-FR" sz="2400" dirty="0">
              <a:latin typeface="Arial" panose="020B0604020202020204" pitchFamily="34" charset="0"/>
            </a:endParaRPr>
          </a:p>
          <a:p>
            <a:r>
              <a:rPr lang="en-GB" altLang="fr-FR" sz="2800" dirty="0">
                <a:latin typeface="Arial" panose="020B0604020202020204" pitchFamily="34" charset="0"/>
              </a:rPr>
              <a:t>Les </a:t>
            </a:r>
            <a:r>
              <a:rPr lang="en-GB" altLang="fr-FR" sz="2800" dirty="0" err="1">
                <a:latin typeface="Arial" panose="020B0604020202020204" pitchFamily="34" charset="0"/>
              </a:rPr>
              <a:t>équipements</a:t>
            </a:r>
            <a:r>
              <a:rPr lang="en-GB" altLang="fr-FR" sz="2800" dirty="0">
                <a:latin typeface="Arial" panose="020B0604020202020204" pitchFamily="34" charset="0"/>
              </a:rPr>
              <a:t> de </a:t>
            </a:r>
            <a:r>
              <a:rPr lang="en-GB" altLang="fr-FR" sz="2800" dirty="0" err="1">
                <a:latin typeface="Arial" panose="020B0604020202020204" pitchFamily="34" charset="0"/>
              </a:rPr>
              <a:t>routage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anciens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suivent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souvent</a:t>
            </a:r>
            <a:r>
              <a:rPr lang="en-GB" altLang="fr-FR" sz="2800" dirty="0">
                <a:latin typeface="Arial" panose="020B0604020202020204" pitchFamily="34" charset="0"/>
              </a:rPr>
              <a:t> le netmask </a:t>
            </a:r>
            <a:r>
              <a:rPr lang="en-GB" altLang="fr-FR" sz="2800" dirty="0" err="1">
                <a:latin typeface="Arial" panose="020B0604020202020204" pitchFamily="34" charset="0"/>
              </a:rPr>
              <a:t>implicite</a:t>
            </a:r>
            <a:endParaRPr lang="en-GB" altLang="fr-FR" sz="2800" dirty="0">
              <a:latin typeface="Arial" panose="020B0604020202020204" pitchFamily="34" charset="0"/>
            </a:endParaRPr>
          </a:p>
          <a:p>
            <a:endParaRPr lang="en-GB" altLang="fr-FR" sz="2800" dirty="0">
              <a:latin typeface="Arial" panose="020B0604020202020204" pitchFamily="34" charset="0"/>
            </a:endParaRPr>
          </a:p>
          <a:p>
            <a:r>
              <a:rPr lang="en-GB" altLang="fr-FR" sz="2800" dirty="0">
                <a:latin typeface="Arial" panose="020B0604020202020204" pitchFamily="34" charset="0"/>
              </a:rPr>
              <a:t>Les </a:t>
            </a:r>
            <a:r>
              <a:rPr lang="en-GB" altLang="fr-FR" sz="2800" dirty="0" err="1">
                <a:latin typeface="Arial" panose="020B0604020202020204" pitchFamily="34" charset="0"/>
              </a:rPr>
              <a:t>équipements</a:t>
            </a:r>
            <a:r>
              <a:rPr lang="en-GB" altLang="fr-FR" sz="2800" dirty="0">
                <a:latin typeface="Arial" panose="020B0604020202020204" pitchFamily="34" charset="0"/>
              </a:rPr>
              <a:t> de </a:t>
            </a:r>
            <a:r>
              <a:rPr lang="en-GB" altLang="fr-FR" sz="2800" dirty="0" err="1">
                <a:latin typeface="Arial" panose="020B0604020202020204" pitchFamily="34" charset="0"/>
              </a:rPr>
              <a:t>routage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modernes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utilisent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toujours</a:t>
            </a:r>
            <a:r>
              <a:rPr lang="en-GB" altLang="fr-FR" sz="2800" dirty="0">
                <a:latin typeface="Arial" panose="020B0604020202020204" pitchFamily="34" charset="0"/>
              </a:rPr>
              <a:t> un netmask /longueur de </a:t>
            </a:r>
            <a:r>
              <a:rPr lang="en-GB" altLang="fr-FR" sz="2800" dirty="0" err="1">
                <a:latin typeface="Arial" panose="020B0604020202020204" pitchFamily="34" charset="0"/>
              </a:rPr>
              <a:t>préfixe</a:t>
            </a:r>
            <a:r>
              <a:rPr lang="en-GB" altLang="fr-FR" sz="2800" dirty="0">
                <a:latin typeface="Arial" panose="020B0604020202020204" pitchFamily="34" charset="0"/>
              </a:rPr>
              <a:t> </a:t>
            </a:r>
            <a:r>
              <a:rPr lang="en-GB" altLang="fr-FR" sz="2800" dirty="0" err="1">
                <a:latin typeface="Arial" panose="020B0604020202020204" pitchFamily="34" charset="0"/>
              </a:rPr>
              <a:t>explicite</a:t>
            </a:r>
            <a:endParaRPr lang="en-GB" altLang="fr-FR" sz="2800" dirty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330A63-6BE7-47AE-B389-EC1A09CDC330}"/>
              </a:ext>
            </a:extLst>
          </p:cNvPr>
          <p:cNvSpPr/>
          <p:nvPr/>
        </p:nvSpPr>
        <p:spPr>
          <a:xfrm>
            <a:off x="346869" y="546100"/>
            <a:ext cx="12649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u="sng" dirty="0">
                <a:solidFill>
                  <a:srgbClr val="0070C0"/>
                </a:solidFill>
              </a:rPr>
              <a:t>I.2. </a:t>
            </a:r>
            <a:r>
              <a:rPr lang="fr-FR" sz="4800" b="1" u="sng" dirty="0" err="1">
                <a:solidFill>
                  <a:srgbClr val="0070C0"/>
                </a:solidFill>
              </a:rPr>
              <a:t>Netmasks</a:t>
            </a:r>
            <a:r>
              <a:rPr lang="fr-FR" sz="4800" b="1" u="sng" dirty="0">
                <a:solidFill>
                  <a:srgbClr val="0070C0"/>
                </a:solidFill>
              </a:rPr>
              <a:t> implicites et classes d’adresse 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611625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673B8D-2197-4A26-ACC9-C93D1EDADAFC}"/>
              </a:ext>
            </a:extLst>
          </p:cNvPr>
          <p:cNvSpPr/>
          <p:nvPr/>
        </p:nvSpPr>
        <p:spPr>
          <a:xfrm>
            <a:off x="689769" y="1155700"/>
            <a:ext cx="12877799" cy="707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Différentes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classes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utilisées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pour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représenter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différentes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tailles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réseaux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(petit,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moyen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, grand)</a:t>
            </a: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A (grand) : </a:t>
            </a: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altLang="fr-FR" sz="3600" kern="0" dirty="0">
                <a:solidFill>
                  <a:srgbClr val="FF0000"/>
                </a:solidFill>
                <a:latin typeface="Arial" panose="020B0604020202020204" pitchFamily="34" charset="0"/>
              </a:rPr>
              <a:t>Le bit de </a:t>
            </a:r>
            <a:r>
              <a:rPr lang="en-GB" altLang="fr-FR" sz="3600" kern="0" dirty="0" err="1">
                <a:solidFill>
                  <a:srgbClr val="FF0000"/>
                </a:solidFill>
                <a:latin typeface="Arial" panose="020B0604020202020204" pitchFamily="34" charset="0"/>
              </a:rPr>
              <a:t>poids</a:t>
            </a:r>
            <a:r>
              <a:rPr lang="en-GB" altLang="fr-FR" sz="3600" kern="0" dirty="0">
                <a:solidFill>
                  <a:srgbClr val="FF0000"/>
                </a:solidFill>
                <a:latin typeface="Arial" panose="020B0604020202020204" pitchFamily="34" charset="0"/>
              </a:rPr>
              <a:t> fort du premier octet </a:t>
            </a:r>
            <a:r>
              <a:rPr lang="en-GB" altLang="fr-FR" sz="3600" kern="0" dirty="0" err="1">
                <a:solidFill>
                  <a:srgbClr val="FF0000"/>
                </a:solidFill>
                <a:latin typeface="Arial" panose="020B0604020202020204" pitchFamily="34" charset="0"/>
              </a:rPr>
              <a:t>est</a:t>
            </a:r>
            <a:r>
              <a:rPr lang="en-GB" altLang="fr-FR" sz="3600" kern="0" dirty="0">
                <a:solidFill>
                  <a:srgbClr val="FF0000"/>
                </a:solidFill>
                <a:latin typeface="Arial" panose="020B0604020202020204" pitchFamily="34" charset="0"/>
              </a:rPr>
              <a:t> à 0</a:t>
            </a: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8 bits de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réseau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, 24 bits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hôtes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(/8 =&gt; 255.0.0.0)</a:t>
            </a: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Premier octet dans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l’intervalle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……</a:t>
            </a: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de 1 à 126</a:t>
            </a:r>
          </a:p>
        </p:txBody>
      </p:sp>
    </p:spTree>
    <p:extLst>
      <p:ext uri="{BB962C8B-B14F-4D97-AF65-F5344CB8AC3E}">
        <p14:creationId xmlns:p14="http://schemas.microsoft.com/office/powerpoint/2010/main" val="191228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871384-791B-4434-898D-A4BD8D3A36E9}"/>
              </a:ext>
            </a:extLst>
          </p:cNvPr>
          <p:cNvSpPr/>
          <p:nvPr/>
        </p:nvSpPr>
        <p:spPr>
          <a:xfrm>
            <a:off x="727869" y="745440"/>
            <a:ext cx="12801600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</a:pPr>
            <a:r>
              <a:rPr lang="fr-FR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Détermination de l’adresse basse</a:t>
            </a:r>
            <a:r>
              <a:rPr lang="fr-FR" sz="3200" b="1" u="sng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fr-FR" sz="32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fr-FR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</a:t>
            </a:r>
            <a:r>
              <a:rPr lang="fr-FR" sz="3200" spc="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N°0 </a:t>
            </a:r>
            <a:r>
              <a:rPr lang="fr-FR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 peut être donné comme identifiant réseau car il adresse le réseau en </a:t>
            </a:r>
            <a:r>
              <a:rPr lang="fr-FR" sz="3200" u="sng" spc="8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cours</a:t>
            </a:r>
          </a:p>
          <a:p>
            <a:endParaRPr lang="fr-FR" sz="3200" u="sng" spc="80" dirty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fr-FR" sz="3200" u="sng" spc="80" dirty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fr-FR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Détermination de l’adresse haute :</a:t>
            </a:r>
          </a:p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Le  N° 127  ne  peut  être  donné  comme  identifiant  ré seau  car  il s’agit  de  l’adresse  de l </a:t>
            </a:r>
            <a:r>
              <a:rPr lang="fr-FR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oopback</a:t>
            </a:r>
            <a:r>
              <a:rPr lang="fr-FR" sz="3200" u="sng" dirty="0">
                <a:latin typeface="Arial" panose="020B0604020202020204" pitchFamily="34" charset="0"/>
                <a:cs typeface="Arial" panose="020B0604020202020204" pitchFamily="34" charset="0"/>
              </a:rPr>
              <a:t>…… .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L’identifiant hôte ne peut pas être exclusivement composé de « 255 » car, dans ce cas, il correspondrait à l’adresse de </a:t>
            </a:r>
            <a:r>
              <a:rPr lang="fr-FR" sz="3200" u="sng" dirty="0">
                <a:latin typeface="Arial" panose="020B0604020202020204" pitchFamily="34" charset="0"/>
                <a:cs typeface="Arial" panose="020B0604020202020204" pitchFamily="34" charset="0"/>
              </a:rPr>
              <a:t>diffusion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solidFill>
                  <a:srgbClr val="FF0000"/>
                </a:solidFill>
              </a:rPr>
              <a:t>Il y a donc en tout ………….. adresses utilisables</a:t>
            </a: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u="sng" spc="8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933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B720BB-1BA1-4D07-880C-7A3CD7C01697}"/>
              </a:ext>
            </a:extLst>
          </p:cNvPr>
          <p:cNvSpPr/>
          <p:nvPr/>
        </p:nvSpPr>
        <p:spPr>
          <a:xfrm>
            <a:off x="499269" y="850900"/>
            <a:ext cx="13258800" cy="731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B (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moyen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16 bits de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réseau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, 16 bits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hôtes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(/16 =&gt;255.255.0.0)</a:t>
            </a: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fr-FR" sz="3600" dirty="0">
                <a:solidFill>
                  <a:srgbClr val="FF0000"/>
                </a:solidFill>
              </a:rPr>
              <a:t>En </a:t>
            </a:r>
            <a:r>
              <a:rPr lang="fr-FR" sz="3600" b="1" dirty="0">
                <a:solidFill>
                  <a:srgbClr val="FF0000"/>
                </a:solidFill>
              </a:rPr>
              <a:t>classe B</a:t>
            </a:r>
            <a:r>
              <a:rPr lang="fr-FR" sz="3600" dirty="0">
                <a:solidFill>
                  <a:srgbClr val="FF0000"/>
                </a:solidFill>
              </a:rPr>
              <a:t>, les 2 premiers bits doivent </a:t>
            </a:r>
            <a:r>
              <a:rPr lang="fr-FR" sz="3600" b="1" dirty="0">
                <a:solidFill>
                  <a:srgbClr val="FF0000"/>
                </a:solidFill>
              </a:rPr>
              <a:t>toujours être 10</a:t>
            </a:r>
            <a:r>
              <a:rPr lang="fr-FR" sz="3600" dirty="0">
                <a:solidFill>
                  <a:srgbClr val="FF0000"/>
                </a:solidFill>
              </a:rPr>
              <a:t>.</a:t>
            </a:r>
          </a:p>
          <a:p>
            <a:pPr lvl="1">
              <a:lnSpc>
                <a:spcPct val="90000"/>
              </a:lnSpc>
            </a:pPr>
            <a:endParaRPr lang="fr-FR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Premier octet dans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l’intervalle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…………;</a:t>
            </a: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r>
              <a:rPr lang="fr-FR" sz="4800" dirty="0"/>
              <a:t>Il y a donc en tout ………….. adresses utilisables</a:t>
            </a: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552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26C22-4ECF-4752-83D1-3F067D77EA94}"/>
              </a:ext>
            </a:extLst>
          </p:cNvPr>
          <p:cNvSpPr/>
          <p:nvPr/>
        </p:nvSpPr>
        <p:spPr>
          <a:xfrm>
            <a:off x="727869" y="4054039"/>
            <a:ext cx="13030199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C (petit)</a:t>
            </a: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24 bits de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réseau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, 8 bits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hôtes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(/24 = 255.255.255.0)</a:t>
            </a: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Premier octet dans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l’intervalle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192-223</a:t>
            </a:r>
          </a:p>
        </p:txBody>
      </p:sp>
    </p:spTree>
    <p:extLst>
      <p:ext uri="{BB962C8B-B14F-4D97-AF65-F5344CB8AC3E}">
        <p14:creationId xmlns:p14="http://schemas.microsoft.com/office/powerpoint/2010/main" val="2761425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28267C4-E209-4496-8B34-3865DA6C51A8}"/>
              </a:ext>
            </a:extLst>
          </p:cNvPr>
          <p:cNvSpPr txBox="1">
            <a:spLocks noChangeArrowheads="1"/>
          </p:cNvSpPr>
          <p:nvPr/>
        </p:nvSpPr>
        <p:spPr>
          <a:xfrm>
            <a:off x="3969" y="0"/>
            <a:ext cx="13456444" cy="98425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fr-FR" sz="44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Il </a:t>
            </a:r>
            <a:r>
              <a:rPr lang="en-GB" altLang="fr-FR" sz="44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suffit</a:t>
            </a:r>
            <a:r>
              <a:rPr lang="en-GB" altLang="fr-FR" sz="44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 </a:t>
            </a:r>
            <a:r>
              <a:rPr lang="en-GB" altLang="fr-FR" sz="44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regarder</a:t>
            </a:r>
            <a:r>
              <a:rPr lang="en-GB" altLang="fr-FR" sz="44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4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l’adresse</a:t>
            </a:r>
            <a:r>
              <a:rPr lang="en-GB" altLang="fr-FR" sz="44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pour </a:t>
            </a:r>
            <a:r>
              <a:rPr lang="en-GB" altLang="fr-FR" sz="44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connaître</a:t>
            </a:r>
            <a:r>
              <a:rPr lang="en-GB" altLang="fr-FR" sz="44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la </a:t>
            </a:r>
            <a:r>
              <a:rPr lang="en-GB" altLang="fr-FR" sz="44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endParaRPr lang="en-GB" altLang="fr-FR" sz="44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A: 0.0.0.0 à 127.255.255.255</a:t>
            </a:r>
          </a:p>
          <a:p>
            <a:pPr lvl="2"/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binaire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0xxxxxxx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B: 128.0.0.0 à 191.255.255.255</a:t>
            </a:r>
          </a:p>
          <a:p>
            <a:pPr lvl="2"/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binaire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10xxxxxx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C: 192.0.0.0 à 223.255.255.255</a:t>
            </a:r>
          </a:p>
          <a:p>
            <a:pPr lvl="2"/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binaire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110xxxxx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 (multicast): 224.0.0.0 à 239.255.255.255</a:t>
            </a:r>
          </a:p>
          <a:p>
            <a:pPr lvl="2"/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binaire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1110xxxx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r>
              <a:rPr lang="en-GB" altLang="fr-FR" sz="36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xxxxxxxx</a:t>
            </a:r>
            <a:endParaRPr lang="en-GB" altLang="fr-FR" sz="36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Classe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E (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reservé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): 240.0.0.0 à 254.255.255.255</a:t>
            </a:r>
          </a:p>
        </p:txBody>
      </p:sp>
    </p:spTree>
    <p:extLst>
      <p:ext uri="{BB962C8B-B14F-4D97-AF65-F5344CB8AC3E}">
        <p14:creationId xmlns:p14="http://schemas.microsoft.com/office/powerpoint/2010/main" val="2385848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869" y="546100"/>
            <a:ext cx="12649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u="sng" dirty="0">
                <a:solidFill>
                  <a:srgbClr val="0070C0"/>
                </a:solidFill>
              </a:rPr>
              <a:t>II. Masques réseau ( </a:t>
            </a:r>
            <a:r>
              <a:rPr lang="fr-FR" sz="4800" b="1" u="sng" dirty="0" err="1">
                <a:solidFill>
                  <a:srgbClr val="0070C0"/>
                </a:solidFill>
              </a:rPr>
              <a:t>netmask</a:t>
            </a:r>
            <a:r>
              <a:rPr lang="fr-FR" sz="4800" b="1" u="sng" dirty="0">
                <a:solidFill>
                  <a:srgbClr val="0070C0"/>
                </a:solidFill>
              </a:rPr>
              <a:t> )</a:t>
            </a:r>
          </a:p>
          <a:p>
            <a:endParaRPr lang="fr-FR" sz="240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23B571B-DF19-47DE-826D-7DFFF6482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4" y="1676400"/>
            <a:ext cx="13879513" cy="626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Char char="z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Char char="y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Char char="x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fr-FR" sz="3600" dirty="0" err="1">
                <a:latin typeface="Arial" panose="020B0604020202020204" pitchFamily="34" charset="0"/>
              </a:rPr>
              <a:t>Indique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quels</a:t>
            </a:r>
            <a:r>
              <a:rPr lang="en-GB" altLang="fr-FR" sz="3600" dirty="0">
                <a:latin typeface="Arial" panose="020B0604020202020204" pitchFamily="34" charset="0"/>
              </a:rPr>
              <a:t> bits </a:t>
            </a:r>
            <a:r>
              <a:rPr lang="en-GB" altLang="fr-FR" sz="3600" dirty="0" err="1">
                <a:latin typeface="Arial" panose="020B0604020202020204" pitchFamily="34" charset="0"/>
              </a:rPr>
              <a:t>sont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utilisés</a:t>
            </a:r>
            <a:r>
              <a:rPr lang="en-GB" altLang="fr-FR" sz="3600" dirty="0">
                <a:latin typeface="Arial" panose="020B0604020202020204" pitchFamily="34" charset="0"/>
              </a:rPr>
              <a:t> pour </a:t>
            </a:r>
            <a:r>
              <a:rPr lang="en-GB" altLang="fr-FR" sz="3600" dirty="0" err="1">
                <a:latin typeface="Arial" panose="020B0604020202020204" pitchFamily="34" charset="0"/>
              </a:rPr>
              <a:t>décrire</a:t>
            </a:r>
            <a:r>
              <a:rPr lang="en-GB" altLang="fr-FR" sz="3600" dirty="0">
                <a:latin typeface="Arial" panose="020B0604020202020204" pitchFamily="34" charset="0"/>
              </a:rPr>
              <a:t> la </a:t>
            </a:r>
            <a:r>
              <a:rPr lang="en-GB" altLang="fr-FR" sz="3600" dirty="0" err="1">
                <a:latin typeface="Arial" panose="020B0604020202020204" pitchFamily="34" charset="0"/>
              </a:rPr>
              <a:t>partie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réseau</a:t>
            </a:r>
            <a:endParaRPr lang="en-GB" altLang="fr-FR" sz="3600" dirty="0">
              <a:latin typeface="Arial" panose="020B0604020202020204" pitchFamily="34" charset="0"/>
            </a:endParaRPr>
          </a:p>
          <a:p>
            <a:r>
              <a:rPr lang="en-GB" altLang="fr-FR" sz="3600" dirty="0" err="1">
                <a:latin typeface="Arial" panose="020B0604020202020204" pitchFamily="34" charset="0"/>
              </a:rPr>
              <a:t>Plusieurs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représentations</a:t>
            </a:r>
            <a:r>
              <a:rPr lang="en-GB" altLang="fr-FR" sz="3600" dirty="0">
                <a:latin typeface="Arial" panose="020B0604020202020204" pitchFamily="34" charset="0"/>
              </a:rPr>
              <a:t>:</a:t>
            </a:r>
          </a:p>
          <a:p>
            <a:pPr lvl="1"/>
            <a:r>
              <a:rPr lang="en-GB" altLang="fr-FR" sz="3600" dirty="0">
                <a:latin typeface="Arial" panose="020B0604020202020204" pitchFamily="34" charset="0"/>
              </a:rPr>
              <a:t>notation </a:t>
            </a:r>
            <a:r>
              <a:rPr lang="en-GB" altLang="fr-FR" sz="3600" dirty="0" err="1">
                <a:latin typeface="Arial" panose="020B0604020202020204" pitchFamily="34" charset="0"/>
              </a:rPr>
              <a:t>décimale</a:t>
            </a:r>
            <a:r>
              <a:rPr lang="en-GB" altLang="fr-FR" sz="3600" dirty="0">
                <a:latin typeface="Arial" panose="020B0604020202020204" pitchFamily="34" charset="0"/>
              </a:rPr>
              <a:t> à point: 255.255.248.0</a:t>
            </a:r>
          </a:p>
          <a:p>
            <a:pPr lvl="1"/>
            <a:r>
              <a:rPr lang="en-GB" altLang="fr-FR" sz="3600" dirty="0" err="1">
                <a:latin typeface="Arial" panose="020B0604020202020204" pitchFamily="34" charset="0"/>
              </a:rPr>
              <a:t>binaire</a:t>
            </a:r>
            <a:r>
              <a:rPr lang="en-GB" altLang="fr-FR" sz="3600" dirty="0">
                <a:latin typeface="Arial" panose="020B0604020202020204" pitchFamily="34" charset="0"/>
              </a:rPr>
              <a:t>: 11111111 11111111 11111000 00000000</a:t>
            </a:r>
          </a:p>
          <a:p>
            <a:pPr lvl="1"/>
            <a:r>
              <a:rPr lang="en-GB" altLang="fr-FR" sz="3600" dirty="0" err="1">
                <a:latin typeface="Arial" panose="020B0604020202020204" pitchFamily="34" charset="0"/>
              </a:rPr>
              <a:t>nombre</a:t>
            </a:r>
            <a:r>
              <a:rPr lang="en-GB" altLang="fr-FR" sz="3600" dirty="0">
                <a:latin typeface="Arial" panose="020B0604020202020204" pitchFamily="34" charset="0"/>
              </a:rPr>
              <a:t> de bits: / 19</a:t>
            </a:r>
          </a:p>
          <a:p>
            <a:pPr marL="457200" lvl="1" indent="0">
              <a:buNone/>
            </a:pPr>
            <a:endParaRPr lang="en-GB" altLang="fr-FR" sz="3600" dirty="0">
              <a:latin typeface="Arial" panose="020B0604020202020204" pitchFamily="34" charset="0"/>
            </a:endParaRPr>
          </a:p>
          <a:p>
            <a:r>
              <a:rPr lang="en-GB" altLang="fr-FR" sz="3600" dirty="0" err="1">
                <a:latin typeface="Arial" panose="020B0604020202020204" pitchFamily="34" charset="0"/>
              </a:rPr>
              <a:t>L’opération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binaire</a:t>
            </a:r>
            <a:r>
              <a:rPr lang="en-GB" altLang="fr-FR" sz="3600" dirty="0">
                <a:latin typeface="Arial" panose="020B0604020202020204" pitchFamily="34" charset="0"/>
              </a:rPr>
              <a:t> AND de </a:t>
            </a:r>
            <a:r>
              <a:rPr lang="en-GB" altLang="fr-FR" sz="3600" dirty="0" err="1">
                <a:latin typeface="Arial" panose="020B0604020202020204" pitchFamily="34" charset="0"/>
              </a:rPr>
              <a:t>l’adresse</a:t>
            </a:r>
            <a:r>
              <a:rPr lang="en-GB" altLang="fr-FR" sz="3600" dirty="0">
                <a:latin typeface="Arial" panose="020B0604020202020204" pitchFamily="34" charset="0"/>
              </a:rPr>
              <a:t> IP 32 bits avec le netmask </a:t>
            </a:r>
            <a:r>
              <a:rPr lang="en-GB" altLang="fr-FR" sz="3600" dirty="0" err="1">
                <a:latin typeface="Arial" panose="020B0604020202020204" pitchFamily="34" charset="0"/>
              </a:rPr>
              <a:t>donne</a:t>
            </a:r>
            <a:r>
              <a:rPr lang="en-GB" altLang="fr-FR" sz="3600" dirty="0">
                <a:latin typeface="Arial" panose="020B0604020202020204" pitchFamily="34" charset="0"/>
              </a:rPr>
              <a:t> la </a:t>
            </a:r>
            <a:r>
              <a:rPr lang="en-GB" altLang="fr-FR" sz="3600" dirty="0" err="1">
                <a:latin typeface="Arial" panose="020B0604020202020204" pitchFamily="34" charset="0"/>
              </a:rPr>
              <a:t>partie</a:t>
            </a:r>
            <a:r>
              <a:rPr lang="en-GB" altLang="fr-FR" sz="3600" dirty="0">
                <a:latin typeface="Arial" panose="020B0604020202020204" pitchFamily="34" charset="0"/>
              </a:rPr>
              <a:t> </a:t>
            </a:r>
            <a:r>
              <a:rPr lang="en-GB" altLang="fr-FR" sz="3600" dirty="0" err="1">
                <a:latin typeface="Arial" panose="020B0604020202020204" pitchFamily="34" charset="0"/>
              </a:rPr>
              <a:t>réseau</a:t>
            </a:r>
            <a:r>
              <a:rPr lang="en-GB" altLang="fr-FR" sz="3600" dirty="0">
                <a:latin typeface="Arial" panose="020B0604020202020204" pitchFamily="34" charset="0"/>
              </a:rPr>
              <a:t> de </a:t>
            </a:r>
            <a:r>
              <a:rPr lang="en-GB" altLang="fr-FR" sz="3600" dirty="0" err="1">
                <a:latin typeface="Arial" panose="020B0604020202020204" pitchFamily="34" charset="0"/>
              </a:rPr>
              <a:t>l’adresse</a:t>
            </a:r>
            <a:endParaRPr lang="en-GB" altLang="fr-FR" sz="3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697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FF42101B-8E48-4EB5-A2B1-5EDD6B06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F8C4E-5DFF-4E42-A126-E296E47900FA}" type="slidenum">
              <a:rPr lang="en-US" altLang="fr-FR"/>
              <a:pPr/>
              <a:t>18</a:t>
            </a:fld>
            <a:endParaRPr lang="en-US" altLang="fr-FR"/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473698B9-2DBE-4546-A662-189E10B76B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7869" y="1071453"/>
            <a:ext cx="12118737" cy="677108"/>
          </a:xfrm>
        </p:spPr>
        <p:txBody>
          <a:bodyPr/>
          <a:lstStyle/>
          <a:p>
            <a:r>
              <a:rPr lang="en-GB" altLang="fr-FR" sz="4400" b="1" dirty="0" err="1">
                <a:latin typeface="Arial" panose="020B0604020202020204" pitchFamily="34" charset="0"/>
              </a:rPr>
              <a:t>Exemple</a:t>
            </a:r>
            <a:r>
              <a:rPr lang="en-GB" altLang="fr-FR" sz="4400" b="1" dirty="0">
                <a:latin typeface="Arial" panose="020B0604020202020204" pitchFamily="34" charset="0"/>
              </a:rPr>
              <a:t> de prefixes :</a:t>
            </a:r>
            <a:endParaRPr lang="en-US" altLang="fr-FR" sz="4400" b="1" dirty="0">
              <a:latin typeface="Arial" panose="020B0604020202020204" pitchFamily="34" charset="0"/>
            </a:endParaRPr>
          </a:p>
        </p:txBody>
      </p:sp>
      <p:sp>
        <p:nvSpPr>
          <p:cNvPr id="306180" name="Rectangle 4">
            <a:extLst>
              <a:ext uri="{FF2B5EF4-FFF2-40B4-BE49-F238E27FC236}">
                <a16:creationId xmlns:a16="http://schemas.microsoft.com/office/drawing/2014/main" id="{584ACFA5-8CAE-411A-8E93-1B7D6A3A9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1883" y="2522152"/>
            <a:ext cx="13049424" cy="4266867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1089" tIns="69307" rIns="141089" bIns="69307">
            <a:spAutoFit/>
          </a:bodyPr>
          <a:lstStyle/>
          <a:p>
            <a:r>
              <a:rPr lang="en-GB" altLang="fr-FR" sz="4366" dirty="0"/>
              <a:t>137.158.128.0/</a:t>
            </a:r>
            <a:r>
              <a:rPr lang="en-GB" altLang="fr-FR" sz="4366" b="1" dirty="0"/>
              <a:t>17 (reseau</a:t>
            </a:r>
            <a:r>
              <a:rPr lang="en-GB" altLang="fr-FR" sz="4366" dirty="0"/>
              <a:t> </a:t>
            </a:r>
            <a:r>
              <a:rPr lang="en-GB" altLang="fr-FR" sz="4366" b="1" dirty="0"/>
              <a:t>255.255.128.0</a:t>
            </a:r>
            <a:r>
              <a:rPr lang="en-GB" altLang="fr-FR" sz="4366" dirty="0"/>
              <a:t>)</a:t>
            </a:r>
            <a:br>
              <a:rPr lang="en-GB" altLang="fr-FR" sz="4366" dirty="0"/>
            </a:br>
            <a:br>
              <a:rPr lang="en-GB" altLang="fr-FR" sz="5613" dirty="0"/>
            </a:br>
            <a:endParaRPr lang="en-GB" altLang="fr-FR" sz="5613" dirty="0"/>
          </a:p>
          <a:p>
            <a:br>
              <a:rPr lang="en-GB" altLang="fr-FR" sz="5613" dirty="0"/>
            </a:br>
            <a:endParaRPr lang="en-GB" altLang="fr-FR" sz="5613" dirty="0"/>
          </a:p>
        </p:txBody>
      </p:sp>
      <p:sp>
        <p:nvSpPr>
          <p:cNvPr id="306181" name="Text Box 5">
            <a:extLst>
              <a:ext uri="{FF2B5EF4-FFF2-40B4-BE49-F238E27FC236}">
                <a16:creationId xmlns:a16="http://schemas.microsoft.com/office/drawing/2014/main" id="{C2ED53E2-6449-4C13-9573-CFB6EBDA7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167" y="4136312"/>
            <a:ext cx="2586617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1000 1001 </a:t>
            </a:r>
          </a:p>
        </p:txBody>
      </p:sp>
      <p:sp>
        <p:nvSpPr>
          <p:cNvPr id="306182" name="Text Box 6">
            <a:extLst>
              <a:ext uri="{FF2B5EF4-FFF2-40B4-BE49-F238E27FC236}">
                <a16:creationId xmlns:a16="http://schemas.microsoft.com/office/drawing/2014/main" id="{2F19DC6E-E122-4563-88DB-DAA9144B6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784" y="4136312"/>
            <a:ext cx="2586618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1001 1110 </a:t>
            </a:r>
          </a:p>
        </p:txBody>
      </p:sp>
      <p:sp>
        <p:nvSpPr>
          <p:cNvPr id="306183" name="Text Box 7">
            <a:extLst>
              <a:ext uri="{FF2B5EF4-FFF2-40B4-BE49-F238E27FC236}">
                <a16:creationId xmlns:a16="http://schemas.microsoft.com/office/drawing/2014/main" id="{947B7E4F-FD70-4E74-8889-221C3395F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403" y="4136312"/>
            <a:ext cx="2586617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1  000 0000 </a:t>
            </a:r>
          </a:p>
        </p:txBody>
      </p:sp>
      <p:sp>
        <p:nvSpPr>
          <p:cNvPr id="306184" name="Text Box 8">
            <a:extLst>
              <a:ext uri="{FF2B5EF4-FFF2-40B4-BE49-F238E27FC236}">
                <a16:creationId xmlns:a16="http://schemas.microsoft.com/office/drawing/2014/main" id="{CE5BB4F7-A16E-4E57-9952-B5E4C64C5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2019" y="4136312"/>
            <a:ext cx="2586618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0000 0000 </a:t>
            </a:r>
          </a:p>
        </p:txBody>
      </p:sp>
      <p:sp>
        <p:nvSpPr>
          <p:cNvPr id="306185" name="Text Box 9">
            <a:extLst>
              <a:ext uri="{FF2B5EF4-FFF2-40B4-BE49-F238E27FC236}">
                <a16:creationId xmlns:a16="http://schemas.microsoft.com/office/drawing/2014/main" id="{AB201500-2E12-4179-B448-0B1813786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167" y="3423445"/>
            <a:ext cx="2586617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 dirty="0"/>
              <a:t>1111 1111</a:t>
            </a:r>
          </a:p>
        </p:txBody>
      </p:sp>
      <p:sp>
        <p:nvSpPr>
          <p:cNvPr id="306186" name="Text Box 10">
            <a:extLst>
              <a:ext uri="{FF2B5EF4-FFF2-40B4-BE49-F238E27FC236}">
                <a16:creationId xmlns:a16="http://schemas.microsoft.com/office/drawing/2014/main" id="{93D41993-E800-4900-8A4E-A3F51B6E5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784" y="3423445"/>
            <a:ext cx="2586618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1111 1111 </a:t>
            </a:r>
          </a:p>
        </p:txBody>
      </p:sp>
      <p:sp>
        <p:nvSpPr>
          <p:cNvPr id="306187" name="Text Box 11">
            <a:extLst>
              <a:ext uri="{FF2B5EF4-FFF2-40B4-BE49-F238E27FC236}">
                <a16:creationId xmlns:a16="http://schemas.microsoft.com/office/drawing/2014/main" id="{B1B577B3-889B-448C-9456-0683634A9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403" y="3423445"/>
            <a:ext cx="2586617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1  000 0000 </a:t>
            </a:r>
          </a:p>
        </p:txBody>
      </p:sp>
      <p:sp>
        <p:nvSpPr>
          <p:cNvPr id="306188" name="Text Box 12">
            <a:extLst>
              <a:ext uri="{FF2B5EF4-FFF2-40B4-BE49-F238E27FC236}">
                <a16:creationId xmlns:a16="http://schemas.microsoft.com/office/drawing/2014/main" id="{5212051D-FC34-4472-AEAF-9F8766170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2019" y="3423445"/>
            <a:ext cx="2586618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0000 0000 </a:t>
            </a:r>
          </a:p>
        </p:txBody>
      </p:sp>
      <p:sp>
        <p:nvSpPr>
          <p:cNvPr id="306189" name="Line 13">
            <a:extLst>
              <a:ext uri="{FF2B5EF4-FFF2-40B4-BE49-F238E27FC236}">
                <a16:creationId xmlns:a16="http://schemas.microsoft.com/office/drawing/2014/main" id="{91E4EE1E-01FD-4222-9D53-61C3E545A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0349" y="3423445"/>
            <a:ext cx="0" cy="1425734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2807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9F2AA8-EE06-416C-AF41-960B9FACFBEB}"/>
              </a:ext>
            </a:extLst>
          </p:cNvPr>
          <p:cNvSpPr/>
          <p:nvPr/>
        </p:nvSpPr>
        <p:spPr>
          <a:xfrm>
            <a:off x="1947069" y="2070100"/>
            <a:ext cx="712787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fr-FR" sz="3600" dirty="0"/>
              <a:t>198.134.0.0/</a:t>
            </a:r>
            <a:r>
              <a:rPr lang="en-GB" altLang="fr-FR" sz="3600" b="1" dirty="0"/>
              <a:t>16 </a:t>
            </a:r>
            <a:r>
              <a:rPr lang="en-GB" altLang="fr-FR" sz="3600" dirty="0"/>
              <a:t>(reseau </a:t>
            </a:r>
            <a:r>
              <a:rPr lang="en-GB" altLang="fr-FR" sz="3600" b="1" dirty="0"/>
              <a:t>255.255.0.0</a:t>
            </a:r>
            <a:r>
              <a:rPr lang="en-GB" altLang="fr-FR" sz="3600" dirty="0"/>
              <a:t>)</a:t>
            </a:r>
            <a:br>
              <a:rPr lang="en-GB" altLang="fr-FR" sz="3600" dirty="0"/>
            </a:br>
            <a:endParaRPr lang="fr-FR" sz="3600" dirty="0"/>
          </a:p>
        </p:txBody>
      </p:sp>
      <p:sp>
        <p:nvSpPr>
          <p:cNvPr id="3" name="Text Box 14">
            <a:extLst>
              <a:ext uri="{FF2B5EF4-FFF2-40B4-BE49-F238E27FC236}">
                <a16:creationId xmlns:a16="http://schemas.microsoft.com/office/drawing/2014/main" id="{6BDAC47D-0648-4FC0-B161-5AB64C731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167" y="4862433"/>
            <a:ext cx="2586617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1100 0110 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72F5CA6B-E203-4BD2-9352-695AE34F1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784" y="4862433"/>
            <a:ext cx="2586618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1000 0110 </a:t>
            </a:r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1F9C167D-1D7B-45DA-9F5C-3A6978CBA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403" y="4862433"/>
            <a:ext cx="2586617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0000 0000 </a:t>
            </a: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CC52EDC1-A6B5-4206-98CC-AC1D0EBC1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2019" y="4862433"/>
            <a:ext cx="2586618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0000 0000 </a:t>
            </a:r>
          </a:p>
        </p:txBody>
      </p:sp>
      <p:sp>
        <p:nvSpPr>
          <p:cNvPr id="7" name="Text Box 18">
            <a:extLst>
              <a:ext uri="{FF2B5EF4-FFF2-40B4-BE49-F238E27FC236}">
                <a16:creationId xmlns:a16="http://schemas.microsoft.com/office/drawing/2014/main" id="{723CB0F0-A7A8-4F64-A44B-646E677BB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167" y="4149566"/>
            <a:ext cx="2586617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1111 1111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7EE2F7E7-07D5-45B8-AAFC-A36DA33A2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784" y="4149566"/>
            <a:ext cx="2586618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1111 1111 </a:t>
            </a:r>
          </a:p>
        </p:txBody>
      </p:sp>
      <p:sp>
        <p:nvSpPr>
          <p:cNvPr id="9" name="Text Box 20">
            <a:extLst>
              <a:ext uri="{FF2B5EF4-FFF2-40B4-BE49-F238E27FC236}">
                <a16:creationId xmlns:a16="http://schemas.microsoft.com/office/drawing/2014/main" id="{A8C660D4-F2FB-47FB-9DFB-E23B6E805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403" y="4149566"/>
            <a:ext cx="2586617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0000 0000 </a:t>
            </a:r>
          </a:p>
        </p:txBody>
      </p:sp>
      <p:sp>
        <p:nvSpPr>
          <p:cNvPr id="10" name="Text Box 21">
            <a:extLst>
              <a:ext uri="{FF2B5EF4-FFF2-40B4-BE49-F238E27FC236}">
                <a16:creationId xmlns:a16="http://schemas.microsoft.com/office/drawing/2014/main" id="{0C5EF051-A9DC-4633-BADD-50A9FC396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2019" y="4149566"/>
            <a:ext cx="2586618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0000 0000 </a:t>
            </a:r>
          </a:p>
        </p:txBody>
      </p:sp>
      <p:sp>
        <p:nvSpPr>
          <p:cNvPr id="11" name="Line 22">
            <a:extLst>
              <a:ext uri="{FF2B5EF4-FFF2-40B4-BE49-F238E27FC236}">
                <a16:creationId xmlns:a16="http://schemas.microsoft.com/office/drawing/2014/main" id="{DF4D1A82-7022-4363-BBD6-174BB19CB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5402" y="4149566"/>
            <a:ext cx="0" cy="1425734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2807"/>
          </a:p>
        </p:txBody>
      </p:sp>
    </p:spTree>
    <p:extLst>
      <p:ext uri="{BB962C8B-B14F-4D97-AF65-F5344CB8AC3E}">
        <p14:creationId xmlns:p14="http://schemas.microsoft.com/office/powerpoint/2010/main" val="3518950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64D1A2-101B-40C6-9A91-4502A2F98A8C}"/>
              </a:ext>
            </a:extLst>
          </p:cNvPr>
          <p:cNvSpPr/>
          <p:nvPr/>
        </p:nvSpPr>
        <p:spPr>
          <a:xfrm>
            <a:off x="1794669" y="3898900"/>
            <a:ext cx="103057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fr-FR" sz="4000" dirty="0"/>
              <a:t>205.37.193.128/</a:t>
            </a:r>
            <a:r>
              <a:rPr lang="en-GB" altLang="fr-FR" sz="4000" b="1" dirty="0"/>
              <a:t>26       </a:t>
            </a:r>
            <a:r>
              <a:rPr lang="en-GB" altLang="fr-FR" sz="4000" dirty="0"/>
              <a:t>(reseau </a:t>
            </a:r>
            <a:r>
              <a:rPr lang="en-GB" altLang="fr-FR" sz="4000" b="1" dirty="0"/>
              <a:t>255.255.255.192</a:t>
            </a:r>
            <a:r>
              <a:rPr lang="en-GB" altLang="fr-FR" sz="4000" dirty="0"/>
              <a:t>)</a:t>
            </a:r>
          </a:p>
        </p:txBody>
      </p:sp>
      <p:sp>
        <p:nvSpPr>
          <p:cNvPr id="3" name="Text Box 23">
            <a:extLst>
              <a:ext uri="{FF2B5EF4-FFF2-40B4-BE49-F238E27FC236}">
                <a16:creationId xmlns:a16="http://schemas.microsoft.com/office/drawing/2014/main" id="{72253365-D932-42D4-85B3-CA923D83D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167" y="6005433"/>
            <a:ext cx="2586617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1100 1101 </a:t>
            </a: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A1DE7BEC-EEE8-48F9-9B86-D14D06FD7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784" y="6005433"/>
            <a:ext cx="2586618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0010 0101 </a:t>
            </a:r>
          </a:p>
        </p:txBody>
      </p:sp>
      <p:sp>
        <p:nvSpPr>
          <p:cNvPr id="5" name="Text Box 25">
            <a:extLst>
              <a:ext uri="{FF2B5EF4-FFF2-40B4-BE49-F238E27FC236}">
                <a16:creationId xmlns:a16="http://schemas.microsoft.com/office/drawing/2014/main" id="{7F3B8531-3E2C-40CB-915F-350700FC0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403" y="6005433"/>
            <a:ext cx="2586617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1100 0111</a:t>
            </a:r>
          </a:p>
        </p:txBody>
      </p:sp>
      <p:sp>
        <p:nvSpPr>
          <p:cNvPr id="6" name="Text Box 26">
            <a:extLst>
              <a:ext uri="{FF2B5EF4-FFF2-40B4-BE49-F238E27FC236}">
                <a16:creationId xmlns:a16="http://schemas.microsoft.com/office/drawing/2014/main" id="{8DE6F3A1-7C44-4916-908A-2AA2DBB0C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2019" y="6005433"/>
            <a:ext cx="2586618" cy="7128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/>
              <a:t>10  00 0000 </a:t>
            </a:r>
          </a:p>
        </p:txBody>
      </p:sp>
      <p:sp>
        <p:nvSpPr>
          <p:cNvPr id="7" name="Text Box 27">
            <a:extLst>
              <a:ext uri="{FF2B5EF4-FFF2-40B4-BE49-F238E27FC236}">
                <a16:creationId xmlns:a16="http://schemas.microsoft.com/office/drawing/2014/main" id="{FDCB2C37-C0A6-4E15-9071-D4239655D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167" y="5292566"/>
            <a:ext cx="2586617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 dirty="0"/>
              <a:t>1111 1111</a:t>
            </a:r>
          </a:p>
        </p:txBody>
      </p:sp>
      <p:sp>
        <p:nvSpPr>
          <p:cNvPr id="8" name="Text Box 28">
            <a:extLst>
              <a:ext uri="{FF2B5EF4-FFF2-40B4-BE49-F238E27FC236}">
                <a16:creationId xmlns:a16="http://schemas.microsoft.com/office/drawing/2014/main" id="{EA8631E4-8354-4C3E-84C5-A80C6A521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784" y="5292566"/>
            <a:ext cx="2586618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1111 1111 </a:t>
            </a:r>
          </a:p>
        </p:txBody>
      </p:sp>
      <p:sp>
        <p:nvSpPr>
          <p:cNvPr id="9" name="Text Box 29">
            <a:extLst>
              <a:ext uri="{FF2B5EF4-FFF2-40B4-BE49-F238E27FC236}">
                <a16:creationId xmlns:a16="http://schemas.microsoft.com/office/drawing/2014/main" id="{F7FC398F-EB94-4522-96A0-4E6BC6C42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403" y="5292566"/>
            <a:ext cx="2586617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1111 1111</a:t>
            </a:r>
          </a:p>
        </p:txBody>
      </p:sp>
      <p:sp>
        <p:nvSpPr>
          <p:cNvPr id="10" name="Text Box 30">
            <a:extLst>
              <a:ext uri="{FF2B5EF4-FFF2-40B4-BE49-F238E27FC236}">
                <a16:creationId xmlns:a16="http://schemas.microsoft.com/office/drawing/2014/main" id="{F5454ED4-05F7-4FD3-9048-398F4DB60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2019" y="5292566"/>
            <a:ext cx="2586618" cy="71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2807" b="1"/>
              <a:t>11  00 0000 </a:t>
            </a:r>
          </a:p>
        </p:txBody>
      </p:sp>
      <p:sp>
        <p:nvSpPr>
          <p:cNvPr id="11" name="Line 31">
            <a:extLst>
              <a:ext uri="{FF2B5EF4-FFF2-40B4-BE49-F238E27FC236}">
                <a16:creationId xmlns:a16="http://schemas.microsoft.com/office/drawing/2014/main" id="{47A860B5-8601-4A39-9AB8-A5BBA1CCE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29069" y="5292566"/>
            <a:ext cx="0" cy="1425734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2807"/>
          </a:p>
        </p:txBody>
      </p:sp>
    </p:spTree>
    <p:extLst>
      <p:ext uri="{BB962C8B-B14F-4D97-AF65-F5344CB8AC3E}">
        <p14:creationId xmlns:p14="http://schemas.microsoft.com/office/powerpoint/2010/main" val="1419790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869" y="546100"/>
            <a:ext cx="12649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u="sng" dirty="0">
                <a:solidFill>
                  <a:srgbClr val="0070C0"/>
                </a:solidFill>
              </a:rPr>
              <a:t>III. Routeur </a:t>
            </a:r>
            <a:r>
              <a:rPr lang="fr-FR" sz="4800" b="1" u="sng" dirty="0" err="1">
                <a:solidFill>
                  <a:srgbClr val="0070C0"/>
                </a:solidFill>
              </a:rPr>
              <a:t>ip</a:t>
            </a:r>
            <a:endParaRPr lang="fr-FR" sz="4800" b="1" u="sng" dirty="0">
              <a:solidFill>
                <a:srgbClr val="0070C0"/>
              </a:solidFill>
            </a:endParaRPr>
          </a:p>
          <a:p>
            <a:endParaRPr lang="fr-FR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CD7F34-87F1-43DC-8B60-A5FFF2E6E786}"/>
              </a:ext>
            </a:extLst>
          </p:cNvPr>
          <p:cNvSpPr txBox="1">
            <a:spLocks noChangeArrowheads="1"/>
          </p:cNvSpPr>
          <p:nvPr/>
        </p:nvSpPr>
        <p:spPr>
          <a:xfrm>
            <a:off x="377825" y="1676400"/>
            <a:ext cx="12618243" cy="69469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Un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équipement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ayant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plus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d’une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interface au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niveau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 la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couche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données</a:t>
            </a:r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Plusieurs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adresses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IP (dans des sous-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réseaux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différents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) sur des interfaces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différentes</a:t>
            </a:r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Reçoit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des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paquets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sur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une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interface, et le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retransmet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(forwarding),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souvent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sur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une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autre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interface, pour les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rapprocher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leur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destination</a:t>
            </a:r>
          </a:p>
          <a:p>
            <a:endParaRPr lang="en-GB" alt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Maintient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une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table de retransmission (!=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routage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, bien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qu’elles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soient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souvent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40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confondues</a:t>
            </a:r>
            <a:r>
              <a:rPr lang="en-GB" altLang="fr-FR" sz="4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5394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46A08D-352E-4DFC-8EC3-381D65802B80}"/>
              </a:ext>
            </a:extLst>
          </p:cNvPr>
          <p:cNvSpPr txBox="1">
            <a:spLocks noChangeArrowheads="1"/>
          </p:cNvSpPr>
          <p:nvPr/>
        </p:nvSpPr>
        <p:spPr>
          <a:xfrm>
            <a:off x="630634" y="1079500"/>
            <a:ext cx="12996069" cy="16129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fr-FR" sz="4400" b="1" kern="0" dirty="0">
                <a:latin typeface="Arial" panose="020B0604020202020204" pitchFamily="34" charset="0"/>
              </a:rPr>
              <a:t>IP -</a:t>
            </a:r>
            <a:r>
              <a:rPr lang="en-US" altLang="fr-FR" sz="4400" b="1" kern="0" dirty="0" err="1">
                <a:latin typeface="Arial" panose="020B0604020202020204" pitchFamily="34" charset="0"/>
              </a:rPr>
              <a:t>une</a:t>
            </a:r>
            <a:r>
              <a:rPr lang="en-US" altLang="fr-FR" sz="4400" b="1" kern="0" dirty="0">
                <a:latin typeface="Arial" panose="020B0604020202020204" pitchFamily="34" charset="0"/>
              </a:rPr>
              <a:t> </a:t>
            </a:r>
            <a:r>
              <a:rPr lang="en-US" altLang="fr-FR" sz="4400" b="1" kern="0" dirty="0" err="1">
                <a:latin typeface="Arial" panose="020B0604020202020204" pitchFamily="34" charset="0"/>
              </a:rPr>
              <a:t>décision</a:t>
            </a:r>
            <a:r>
              <a:rPr lang="en-US" altLang="fr-FR" sz="4400" b="1" kern="0" dirty="0">
                <a:latin typeface="Arial" panose="020B0604020202020204" pitchFamily="34" charset="0"/>
              </a:rPr>
              <a:t> pour </a:t>
            </a:r>
            <a:r>
              <a:rPr lang="en-US" altLang="fr-FR" sz="4400" b="1" kern="0" dirty="0" err="1">
                <a:latin typeface="Arial" panose="020B0604020202020204" pitchFamily="34" charset="0"/>
              </a:rPr>
              <a:t>chaque</a:t>
            </a:r>
            <a:r>
              <a:rPr lang="en-US" altLang="fr-FR" sz="4400" b="1" kern="0" dirty="0">
                <a:latin typeface="Arial" panose="020B0604020202020204" pitchFamily="34" charset="0"/>
              </a:rPr>
              <a:t> </a:t>
            </a:r>
            <a:r>
              <a:rPr lang="en-US" altLang="fr-FR" sz="4400" b="1" kern="0" dirty="0" err="1">
                <a:latin typeface="Arial" panose="020B0604020202020204" pitchFamily="34" charset="0"/>
              </a:rPr>
              <a:t>paquet</a:t>
            </a:r>
            <a:endParaRPr lang="en-US" altLang="fr-FR" sz="4400" b="1" kern="0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EC1D17-2E4E-4E6A-B76E-08D1D73195AF}"/>
              </a:ext>
            </a:extLst>
          </p:cNvPr>
          <p:cNvSpPr txBox="1">
            <a:spLocks noChangeArrowheads="1"/>
          </p:cNvSpPr>
          <p:nvPr/>
        </p:nvSpPr>
        <p:spPr>
          <a:xfrm>
            <a:off x="2480469" y="3270251"/>
            <a:ext cx="8178800" cy="474345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fr-FR" sz="2800" kern="0">
                <a:solidFill>
                  <a:sysClr val="windowText" lastClr="000000"/>
                </a:solidFill>
                <a:latin typeface="Arial" panose="020B0604020202020204" pitchFamily="34" charset="0"/>
              </a:rPr>
              <a:t>Un paquet est reçu sur une interface</a:t>
            </a:r>
          </a:p>
          <a:p>
            <a:r>
              <a:rPr lang="en-GB" altLang="fr-FR" sz="2800" kern="0">
                <a:solidFill>
                  <a:sysClr val="windowText" lastClr="000000"/>
                </a:solidFill>
                <a:latin typeface="Arial" panose="020B0604020202020204" pitchFamily="34" charset="0"/>
              </a:rPr>
              <a:t>Vérification pour voir si l’adresse de destination est le routeur lui-même</a:t>
            </a:r>
          </a:p>
          <a:p>
            <a:r>
              <a:rPr lang="en-GB" altLang="fr-FR" sz="2800" kern="0">
                <a:solidFill>
                  <a:sysClr val="windowText" lastClr="000000"/>
                </a:solidFill>
                <a:latin typeface="Arial" panose="020B0604020202020204" pitchFamily="34" charset="0"/>
              </a:rPr>
              <a:t>Décrément du TTL (Time to Live), destruction du paquet si le TTL atteint 0</a:t>
            </a:r>
          </a:p>
          <a:p>
            <a:r>
              <a:rPr lang="en-GB" altLang="fr-FR" sz="2800" kern="0">
                <a:solidFill>
                  <a:sysClr val="windowText" lastClr="000000"/>
                </a:solidFill>
                <a:latin typeface="Arial" panose="020B0604020202020204" pitchFamily="34" charset="0"/>
              </a:rPr>
              <a:t>Recherche de la destination dans la table de retransmission</a:t>
            </a:r>
          </a:p>
          <a:p>
            <a:r>
              <a:rPr lang="en-GB" altLang="fr-FR" sz="2800" kern="0">
                <a:solidFill>
                  <a:sysClr val="windowText" lastClr="000000"/>
                </a:solidFill>
                <a:latin typeface="Arial" panose="020B0604020202020204" pitchFamily="34" charset="0"/>
              </a:rPr>
              <a:t>La destination peut être sur un lien directement connecté , ou via un autre routeur</a:t>
            </a:r>
            <a:endParaRPr lang="en-GB" altLang="fr-FR" sz="28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4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600BE50-388D-462A-859D-AAC4B5CC9728}"/>
              </a:ext>
            </a:extLst>
          </p:cNvPr>
          <p:cNvSpPr txBox="1">
            <a:spLocks noChangeArrowheads="1"/>
          </p:cNvSpPr>
          <p:nvPr/>
        </p:nvSpPr>
        <p:spPr>
          <a:xfrm>
            <a:off x="727869" y="3898900"/>
            <a:ext cx="8839200" cy="474345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Chaque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routeur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essaye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transmettre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le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paquet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un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saut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plus loin,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vers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la destination</a:t>
            </a:r>
          </a:p>
          <a:p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Chaque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routeur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prend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une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décision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indépendente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,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basé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sur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sa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table de retransmission</a:t>
            </a:r>
          </a:p>
          <a:p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Des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routeurs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distinct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auront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des tables de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routage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différentes</a:t>
            </a:r>
            <a:endParaRPr lang="en-GB" altLang="fr-FR" sz="28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Les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routeurs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discutent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entre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eux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en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utilisant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des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protocoles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des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routage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, pour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mettre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à jour la table de </a:t>
            </a:r>
            <a:r>
              <a:rPr lang="en-GB" altLang="fr-FR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</a:rPr>
              <a:t>routage</a:t>
            </a:r>
            <a:r>
              <a:rPr lang="en-GB" altLang="fr-FR" sz="28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 et de retransmission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F01725-1CCD-401C-B8A6-3A0FA986DFF1}"/>
              </a:ext>
            </a:extLst>
          </p:cNvPr>
          <p:cNvSpPr txBox="1">
            <a:spLocks noChangeArrowheads="1"/>
          </p:cNvSpPr>
          <p:nvPr/>
        </p:nvSpPr>
        <p:spPr>
          <a:xfrm>
            <a:off x="727869" y="1231900"/>
            <a:ext cx="10760869" cy="228917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fr-FR" sz="4800" b="1" kern="0" dirty="0">
                <a:latin typeface="Arial" panose="020B0604020202020204" pitchFamily="34" charset="0"/>
              </a:rPr>
              <a:t>Le forwarding </a:t>
            </a:r>
            <a:r>
              <a:rPr lang="en-US" altLang="fr-FR" sz="4800" b="1" kern="0" dirty="0" err="1">
                <a:latin typeface="Arial" panose="020B0604020202020204" pitchFamily="34" charset="0"/>
              </a:rPr>
              <a:t>saut</a:t>
            </a:r>
            <a:r>
              <a:rPr lang="en-US" altLang="fr-FR" sz="4800" b="1" kern="0" dirty="0">
                <a:latin typeface="Arial" panose="020B0604020202020204" pitchFamily="34" charset="0"/>
              </a:rPr>
              <a:t> par </a:t>
            </a:r>
            <a:r>
              <a:rPr lang="en-US" altLang="fr-FR" sz="4800" b="1" kern="0" dirty="0" err="1">
                <a:latin typeface="Arial" panose="020B0604020202020204" pitchFamily="34" charset="0"/>
              </a:rPr>
              <a:t>saut</a:t>
            </a:r>
            <a:endParaRPr lang="en-US" altLang="fr-FR" sz="4800" b="1" kern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31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573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B067BD-BA8B-44C8-A57D-038CCD63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fr-FR" dirty="0"/>
          </a:p>
        </p:txBody>
      </p:sp>
      <p:sp>
        <p:nvSpPr>
          <p:cNvPr id="328706" name="Rectangle 2">
            <a:extLst>
              <a:ext uri="{FF2B5EF4-FFF2-40B4-BE49-F238E27FC236}">
                <a16:creationId xmlns:a16="http://schemas.microsoft.com/office/drawing/2014/main" id="{A0FC8982-2BD2-41DF-9183-60F52F2533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9105" y="199"/>
            <a:ext cx="12118737" cy="1535549"/>
          </a:xfrm>
        </p:spPr>
        <p:txBody>
          <a:bodyPr/>
          <a:lstStyle/>
          <a:p>
            <a:r>
              <a:rPr lang="en-US" altLang="fr-FR" sz="4989" b="1" dirty="0">
                <a:latin typeface="Arial" panose="020B0604020202020204" pitchFamily="34" charset="0"/>
              </a:rPr>
              <a:t>Structure de la table de retransmission (forwarding)</a:t>
            </a:r>
          </a:p>
        </p:txBody>
      </p:sp>
      <p:sp>
        <p:nvSpPr>
          <p:cNvPr id="328707" name="Rectangle 3">
            <a:extLst>
              <a:ext uri="{FF2B5EF4-FFF2-40B4-BE49-F238E27FC236}">
                <a16:creationId xmlns:a16="http://schemas.microsoft.com/office/drawing/2014/main" id="{26D580BE-E4B5-4576-8EFF-A0349A7B0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9106" y="2614044"/>
            <a:ext cx="12752396" cy="673767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fr-FR" sz="3742">
                <a:latin typeface="Arial" panose="020B0604020202020204" pitchFamily="34" charset="0"/>
              </a:rPr>
              <a:t>La table ne contient pas toutes les adresses IP de l’Internet</a:t>
            </a:r>
          </a:p>
          <a:p>
            <a:pPr>
              <a:lnSpc>
                <a:spcPct val="90000"/>
              </a:lnSpc>
            </a:pPr>
            <a:r>
              <a:rPr lang="en-GB" altLang="fr-FR" sz="3742">
                <a:latin typeface="Arial" panose="020B0604020202020204" pitchFamily="34" charset="0"/>
              </a:rPr>
              <a:t>A la place, la table de forwarding contient des préfixes (numéros de réseau)</a:t>
            </a:r>
          </a:p>
          <a:p>
            <a:pPr>
              <a:lnSpc>
                <a:spcPct val="90000"/>
              </a:lnSpc>
            </a:pPr>
            <a:endParaRPr lang="en-GB" altLang="fr-FR" sz="3742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altLang="fr-FR" sz="3742">
                <a:latin typeface="Arial" panose="020B0604020202020204" pitchFamily="34" charset="0"/>
              </a:rPr>
              <a:t>"Si les /n premiers bits correspondent à cette entrée, envoyer le datagramme dans cette direction“</a:t>
            </a:r>
          </a:p>
          <a:p>
            <a:pPr>
              <a:lnSpc>
                <a:spcPct val="90000"/>
              </a:lnSpc>
            </a:pPr>
            <a:endParaRPr lang="en-GB" altLang="fr-FR" sz="3742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altLang="fr-FR" sz="3742">
                <a:latin typeface="Arial" panose="020B0604020202020204" pitchFamily="34" charset="0"/>
              </a:rPr>
              <a:t>Si plus d’un préfixe correspond, le préfixe le plus long "gagne" (route la plus spécifique)</a:t>
            </a:r>
          </a:p>
          <a:p>
            <a:pPr>
              <a:lnSpc>
                <a:spcPct val="90000"/>
              </a:lnSpc>
            </a:pPr>
            <a:endParaRPr lang="en-GB" altLang="fr-FR" sz="3742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altLang="fr-FR" sz="3742">
                <a:latin typeface="Arial" panose="020B0604020202020204" pitchFamily="34" charset="0"/>
              </a:rPr>
              <a:t>0.0.0.0/0 est une "route par défaut" -- elle correspond à tout, mais uniquement s’il n’éxiste pas d’autre préfixe correspondant.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8191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701B1A5A-4AA1-4A55-ADCB-6D21EA9EC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fr-FR" dirty="0"/>
          </a:p>
        </p:txBody>
      </p:sp>
      <p:sp>
        <p:nvSpPr>
          <p:cNvPr id="334850" name="Rectangle 2">
            <a:extLst>
              <a:ext uri="{FF2B5EF4-FFF2-40B4-BE49-F238E27FC236}">
                <a16:creationId xmlns:a16="http://schemas.microsoft.com/office/drawing/2014/main" id="{7D045978-097A-4D1F-8953-F603CFBBE3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7187" y="1154633"/>
            <a:ext cx="13386056" cy="369332"/>
          </a:xfrm>
        </p:spPr>
        <p:txBody>
          <a:bodyPr/>
          <a:lstStyle/>
          <a:p>
            <a:r>
              <a:rPr lang="en-US" altLang="fr-FR" b="1" dirty="0">
                <a:latin typeface="Arial" panose="020B0604020202020204" pitchFamily="34" charset="0"/>
              </a:rPr>
              <a:t>Rappels </a:t>
            </a:r>
            <a:r>
              <a:rPr lang="en-US" altLang="fr-FR" b="1" dirty="0" err="1">
                <a:latin typeface="Arial" panose="020B0604020202020204" pitchFamily="34" charset="0"/>
              </a:rPr>
              <a:t>essentiels</a:t>
            </a:r>
            <a:r>
              <a:rPr lang="en-US" altLang="fr-FR" b="1" dirty="0">
                <a:latin typeface="Arial" panose="020B0604020202020204" pitchFamily="34" charset="0"/>
              </a:rPr>
              <a:t> sur </a:t>
            </a:r>
            <a:r>
              <a:rPr lang="en-US" altLang="fr-FR" b="1" dirty="0" err="1">
                <a:latin typeface="Arial" panose="020B0604020202020204" pitchFamily="34" charset="0"/>
              </a:rPr>
              <a:t>l’ethernet</a:t>
            </a:r>
            <a:endParaRPr lang="en-US" altLang="fr-FR" b="1" dirty="0">
              <a:latin typeface="Arial" panose="020B0604020202020204" pitchFamily="34" charset="0"/>
            </a:endParaRPr>
          </a:p>
        </p:txBody>
      </p:sp>
      <p:sp>
        <p:nvSpPr>
          <p:cNvPr id="334851" name="Rectangle 3">
            <a:extLst>
              <a:ext uri="{FF2B5EF4-FFF2-40B4-BE49-F238E27FC236}">
                <a16:creationId xmlns:a16="http://schemas.microsoft.com/office/drawing/2014/main" id="{F6678B22-2A72-42FF-A6D2-26D9B2415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9106" y="2614044"/>
            <a:ext cx="12752396" cy="5950668"/>
          </a:xfrm>
        </p:spPr>
        <p:txBody>
          <a:bodyPr/>
          <a:lstStyle/>
          <a:p>
            <a:r>
              <a:rPr lang="en-GB" altLang="fr-FR" sz="4366">
                <a:latin typeface="Arial" panose="020B0604020202020204" pitchFamily="34" charset="0"/>
              </a:rPr>
              <a:t>Ethernet est un média de diffusion</a:t>
            </a:r>
          </a:p>
          <a:p>
            <a:r>
              <a:rPr lang="en-GB" altLang="fr-FR" sz="4366">
                <a:latin typeface="Arial" panose="020B0604020202020204" pitchFamily="34" charset="0"/>
              </a:rPr>
              <a:t>Structure d’une trame ethernet</a:t>
            </a:r>
          </a:p>
          <a:p>
            <a:endParaRPr lang="en-GB" altLang="fr-FR" sz="4366">
              <a:latin typeface="Arial" panose="020B0604020202020204" pitchFamily="34" charset="0"/>
            </a:endParaRPr>
          </a:p>
          <a:p>
            <a:endParaRPr lang="en-GB" altLang="fr-FR" sz="4366">
              <a:latin typeface="Arial" panose="020B0604020202020204" pitchFamily="34" charset="0"/>
            </a:endParaRPr>
          </a:p>
          <a:p>
            <a:endParaRPr lang="en-GB" altLang="fr-FR" sz="4366">
              <a:latin typeface="Arial" panose="020B0604020202020204" pitchFamily="34" charset="0"/>
            </a:endParaRPr>
          </a:p>
          <a:p>
            <a:r>
              <a:rPr lang="en-GB" altLang="fr-FR" sz="4366">
                <a:latin typeface="Arial" panose="020B0604020202020204" pitchFamily="34" charset="0"/>
              </a:rPr>
              <a:t>Un datagramme IP constitue la totalité de la partie données d’une trame Ethernet</a:t>
            </a:r>
          </a:p>
          <a:p>
            <a:r>
              <a:rPr lang="en-GB" altLang="fr-FR" sz="4366">
                <a:latin typeface="Arial" panose="020B0604020202020204" pitchFamily="34" charset="0"/>
              </a:rPr>
              <a:t>Mécanisme d’acheminement (CSMA/CD)</a:t>
            </a:r>
          </a:p>
          <a:p>
            <a:pPr lvl="1"/>
            <a:r>
              <a:rPr lang="en-GB" altLang="fr-FR" sz="3742">
                <a:latin typeface="Arial" panose="020B0604020202020204" pitchFamily="34" charset="0"/>
              </a:rPr>
              <a:t>On attend et on réessaie plus tard en cas de collision</a:t>
            </a:r>
          </a:p>
        </p:txBody>
      </p:sp>
      <p:sp>
        <p:nvSpPr>
          <p:cNvPr id="334852" name="Text Box 4">
            <a:extLst>
              <a:ext uri="{FF2B5EF4-FFF2-40B4-BE49-F238E27FC236}">
                <a16:creationId xmlns:a16="http://schemas.microsoft.com/office/drawing/2014/main" id="{C23E7F80-C915-4BBD-945B-92820D328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622" y="5163534"/>
            <a:ext cx="1821771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3118"/>
              <a:t>Preamble</a:t>
            </a:r>
          </a:p>
        </p:txBody>
      </p:sp>
      <p:sp>
        <p:nvSpPr>
          <p:cNvPr id="334853" name="Text Box 5">
            <a:extLst>
              <a:ext uri="{FF2B5EF4-FFF2-40B4-BE49-F238E27FC236}">
                <a16:creationId xmlns:a16="http://schemas.microsoft.com/office/drawing/2014/main" id="{C933A1F1-5962-444A-ABA5-E9BE10E41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9394" y="5163534"/>
            <a:ext cx="2056919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3118"/>
              <a:t>Dest</a:t>
            </a:r>
          </a:p>
        </p:txBody>
      </p:sp>
      <p:sp>
        <p:nvSpPr>
          <p:cNvPr id="334854" name="Text Box 6">
            <a:extLst>
              <a:ext uri="{FF2B5EF4-FFF2-40B4-BE49-F238E27FC236}">
                <a16:creationId xmlns:a16="http://schemas.microsoft.com/office/drawing/2014/main" id="{23B3EA8E-12F6-4465-B39C-FFF0B99EF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312" y="5163534"/>
            <a:ext cx="2059393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3118"/>
              <a:t>Source</a:t>
            </a:r>
          </a:p>
        </p:txBody>
      </p:sp>
      <p:sp>
        <p:nvSpPr>
          <p:cNvPr id="334856" name="Text Box 8">
            <a:extLst>
              <a:ext uri="{FF2B5EF4-FFF2-40B4-BE49-F238E27FC236}">
                <a16:creationId xmlns:a16="http://schemas.microsoft.com/office/drawing/2014/main" id="{31F2AFDC-D042-46AD-9FD3-35118CF38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962" y="5163534"/>
            <a:ext cx="2829190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3118"/>
              <a:t>Data</a:t>
            </a:r>
          </a:p>
        </p:txBody>
      </p:sp>
      <p:sp>
        <p:nvSpPr>
          <p:cNvPr id="334857" name="Text Box 9">
            <a:extLst>
              <a:ext uri="{FF2B5EF4-FFF2-40B4-BE49-F238E27FC236}">
                <a16:creationId xmlns:a16="http://schemas.microsoft.com/office/drawing/2014/main" id="{9ED0A88F-675A-4D47-9917-451062D2D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8153" y="5163534"/>
            <a:ext cx="1668307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3118"/>
              <a:t>CRC</a:t>
            </a:r>
          </a:p>
        </p:txBody>
      </p:sp>
      <p:sp>
        <p:nvSpPr>
          <p:cNvPr id="334858" name="Text Box 10">
            <a:extLst>
              <a:ext uri="{FF2B5EF4-FFF2-40B4-BE49-F238E27FC236}">
                <a16:creationId xmlns:a16="http://schemas.microsoft.com/office/drawing/2014/main" id="{B51EA531-E4B9-47AE-B92F-667E613DD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705" y="5163534"/>
            <a:ext cx="1673257" cy="638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fr-FR" sz="3118"/>
              <a:t>Type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64DA1-51EA-4F70-8530-428B33085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9B0B53-F3F2-4D91-85B1-BCB1BBFE2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389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B59B5F-A570-416F-855B-25CB12D73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fr-FR" dirty="0"/>
          </a:p>
        </p:txBody>
      </p:sp>
      <p:sp>
        <p:nvSpPr>
          <p:cNvPr id="335874" name="Rectangle 2">
            <a:extLst>
              <a:ext uri="{FF2B5EF4-FFF2-40B4-BE49-F238E27FC236}">
                <a16:creationId xmlns:a16="http://schemas.microsoft.com/office/drawing/2014/main" id="{9D66CDEF-9B22-40D4-B8D0-A0CEC45920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5935" y="927100"/>
            <a:ext cx="12118737" cy="369332"/>
          </a:xfrm>
        </p:spPr>
        <p:txBody>
          <a:bodyPr/>
          <a:lstStyle/>
          <a:p>
            <a:r>
              <a:rPr lang="en-US" altLang="fr-FR" b="1" dirty="0" err="1">
                <a:latin typeface="Arial" panose="020B0604020202020204" pitchFamily="34" charset="0"/>
              </a:rPr>
              <a:t>Correspondance</a:t>
            </a:r>
            <a:r>
              <a:rPr lang="en-US" altLang="fr-FR" b="1" dirty="0">
                <a:latin typeface="Arial" panose="020B0604020202020204" pitchFamily="34" charset="0"/>
              </a:rPr>
              <a:t> IP/Ethernet</a:t>
            </a:r>
          </a:p>
        </p:txBody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5ABAF634-D777-430A-8937-5E49760157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9106" y="2614044"/>
            <a:ext cx="12752396" cy="6334555"/>
          </a:xfrm>
        </p:spPr>
        <p:txBody>
          <a:bodyPr/>
          <a:lstStyle/>
          <a:p>
            <a:r>
              <a:rPr lang="en-GB" altLang="fr-FR" sz="4366">
                <a:latin typeface="Arial" panose="020B0604020202020204" pitchFamily="34" charset="0"/>
              </a:rPr>
              <a:t>Adresse Internet</a:t>
            </a:r>
          </a:p>
          <a:p>
            <a:pPr lvl="1"/>
            <a:r>
              <a:rPr lang="en-GB" altLang="fr-FR" sz="3742">
                <a:latin typeface="Arial" panose="020B0604020202020204" pitchFamily="34" charset="0"/>
              </a:rPr>
              <a:t>unique au monde (sauf pour les réseaux privés RFC 1918)</a:t>
            </a:r>
          </a:p>
          <a:p>
            <a:pPr lvl="1"/>
            <a:r>
              <a:rPr lang="en-GB" altLang="fr-FR" sz="3742">
                <a:latin typeface="Arial" panose="020B0604020202020204" pitchFamily="34" charset="0"/>
              </a:rPr>
              <a:t>indépendente du réseau physique</a:t>
            </a:r>
          </a:p>
          <a:p>
            <a:r>
              <a:rPr lang="en-GB" altLang="fr-FR" sz="4366">
                <a:latin typeface="Arial" panose="020B0604020202020204" pitchFamily="34" charset="0"/>
              </a:rPr>
              <a:t>Adresse Ethernet</a:t>
            </a:r>
          </a:p>
          <a:p>
            <a:r>
              <a:rPr lang="en-GB" altLang="fr-FR" sz="4366">
                <a:latin typeface="Arial" panose="020B0604020202020204" pitchFamily="34" charset="0"/>
              </a:rPr>
              <a:t>unique au monde (sauf erreurs)</a:t>
            </a:r>
          </a:p>
          <a:p>
            <a:pPr lvl="1"/>
            <a:r>
              <a:rPr lang="en-GB" altLang="fr-FR" sz="3742">
                <a:latin typeface="Arial" panose="020B0604020202020204" pitchFamily="34" charset="0"/>
              </a:rPr>
              <a:t>ethernet seulement</a:t>
            </a:r>
          </a:p>
          <a:p>
            <a:r>
              <a:rPr lang="en-GB" altLang="fr-FR" sz="4366">
                <a:latin typeface="Arial" panose="020B0604020202020204" pitchFamily="34" charset="0"/>
              </a:rPr>
              <a:t>Besoin d’effectuer une correspondence de la couche supérieure vers la couche inférieure (c’est- à -dire IP vers Ethernet), en utilisant ARP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</TotalTime>
  <Words>1178</Words>
  <Application>Microsoft Office PowerPoint</Application>
  <PresentationFormat>Personnalisé</PresentationFormat>
  <Paragraphs>270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4" baseType="lpstr">
      <vt:lpstr>Arial</vt:lpstr>
      <vt:lpstr>Calibri</vt:lpstr>
      <vt:lpstr>Monotype Sorts</vt:lpstr>
      <vt:lpstr>Times New Roman</vt:lpstr>
      <vt:lpstr>Office Theme</vt:lpstr>
      <vt:lpstr>Présentation PowerPoint</vt:lpstr>
      <vt:lpstr>Présentation PowerPoint</vt:lpstr>
      <vt:lpstr>Encapsulation</vt:lpstr>
      <vt:lpstr>Présentation PowerPoint</vt:lpstr>
      <vt:lpstr>Couche: datagramme IP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Exemple de prefixes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Structure de la table de retransmission (forwarding)</vt:lpstr>
      <vt:lpstr>Présentation PowerPoint</vt:lpstr>
      <vt:lpstr>Rappels essentiels sur l’ethernet</vt:lpstr>
      <vt:lpstr>Présentation PowerPoint</vt:lpstr>
      <vt:lpstr>Correspondance IP/Ethernet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CoursSGBD1-dn.doc</dc:title>
  <dc:creator>nlt</dc:creator>
  <cp:lastModifiedBy>FORT JEROME</cp:lastModifiedBy>
  <cp:revision>107</cp:revision>
  <dcterms:created xsi:type="dcterms:W3CDTF">2021-01-05T11:43:33Z</dcterms:created>
  <dcterms:modified xsi:type="dcterms:W3CDTF">2025-01-09T16:21:38Z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2002-11-10T00:00:00Z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2021-01-05T00:00:00Z</vt:filetime>
  </property>
</Properties>
</file>