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84" r:id="rId4"/>
    <p:sldId id="291" r:id="rId5"/>
    <p:sldId id="280" r:id="rId6"/>
    <p:sldId id="281" r:id="rId7"/>
    <p:sldId id="283" r:id="rId8"/>
    <p:sldId id="282" r:id="rId9"/>
    <p:sldId id="285" r:id="rId10"/>
    <p:sldId id="287" r:id="rId11"/>
    <p:sldId id="286" r:id="rId12"/>
    <p:sldId id="288" r:id="rId13"/>
    <p:sldId id="289" r:id="rId14"/>
    <p:sldId id="292" r:id="rId15"/>
    <p:sldId id="293" r:id="rId16"/>
    <p:sldId id="290" r:id="rId17"/>
    <p:sldId id="279" r:id="rId18"/>
    <p:sldId id="271" r:id="rId19"/>
    <p:sldId id="272" r:id="rId20"/>
    <p:sldId id="273" r:id="rId21"/>
    <p:sldId id="274" r:id="rId22"/>
    <p:sldId id="294" r:id="rId23"/>
  </p:sldIdLst>
  <p:sldSz cx="14257338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4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86" y="-158"/>
      </p:cViewPr>
      <p:guideLst>
        <p:guide orient="horz" pos="2880"/>
        <p:guide pos="40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9301" y="3314954"/>
            <a:ext cx="121187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8601" y="5988304"/>
            <a:ext cx="99801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2868" y="2459482"/>
            <a:ext cx="62019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42529" y="2459482"/>
            <a:ext cx="62019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8633" y="868168"/>
            <a:ext cx="398007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3980" y="1672839"/>
            <a:ext cx="109093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73980" y="10085944"/>
            <a:ext cx="30515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2868" y="9944862"/>
            <a:ext cx="3279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21778" y="10085944"/>
            <a:ext cx="49721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0042303" y="9090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9956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3" y="0"/>
                </a:lnTo>
                <a:lnTo>
                  <a:pt x="9143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1448" y="1556767"/>
            <a:ext cx="9525" cy="18415"/>
          </a:xfrm>
          <a:custGeom>
            <a:avLst/>
            <a:gdLst/>
            <a:ahLst/>
            <a:cxnLst/>
            <a:rect l="l" t="t" r="r" b="b"/>
            <a:pathLst>
              <a:path w="9525" h="18415">
                <a:moveTo>
                  <a:pt x="0" y="0"/>
                </a:moveTo>
                <a:lnTo>
                  <a:pt x="9144" y="0"/>
                </a:lnTo>
                <a:lnTo>
                  <a:pt x="9144" y="18288"/>
                </a:lnTo>
                <a:lnTo>
                  <a:pt x="0" y="1828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42303" y="15659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0" y="0"/>
                </a:moveTo>
                <a:lnTo>
                  <a:pt x="18288" y="0"/>
                </a:lnTo>
                <a:lnTo>
                  <a:pt x="18288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42303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42303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4469" y="1841500"/>
            <a:ext cx="12715875" cy="446724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r>
              <a:rPr lang="fr-FR" sz="7200" b="1" i="1" dirty="0" err="1">
                <a:solidFill>
                  <a:srgbClr val="0070C0"/>
                </a:solidFill>
              </a:rPr>
              <a:t>Chap</a:t>
            </a:r>
            <a:r>
              <a:rPr lang="fr-FR" sz="7200" b="1" i="1" dirty="0">
                <a:solidFill>
                  <a:srgbClr val="0070C0"/>
                </a:solidFill>
              </a:rPr>
              <a:t> II :</a:t>
            </a:r>
          </a:p>
          <a:p>
            <a:endParaRPr lang="fr-FR" sz="7200" dirty="0">
              <a:solidFill>
                <a:srgbClr val="0070C0"/>
              </a:solidFill>
            </a:endParaRPr>
          </a:p>
          <a:p>
            <a:r>
              <a:rPr lang="fr-FR" sz="7200" b="1" i="1" dirty="0">
                <a:solidFill>
                  <a:srgbClr val="0070C0"/>
                </a:solidFill>
              </a:rPr>
              <a:t>Caractéristiques d’une base de donnée</a:t>
            </a:r>
            <a:endParaRPr sz="7200" dirty="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61269" y="2832100"/>
            <a:ext cx="11582400" cy="4831451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algn="ctr"/>
            <a:r>
              <a:rPr lang="en-US" sz="4000" i="1" dirty="0" err="1"/>
              <a:t>Ce</a:t>
            </a:r>
            <a:r>
              <a:rPr lang="en-US" sz="4000" i="1" dirty="0"/>
              <a:t> </a:t>
            </a:r>
            <a:r>
              <a:rPr lang="en-US" sz="4000" i="1" dirty="0" err="1"/>
              <a:t>sont</a:t>
            </a:r>
            <a:r>
              <a:rPr lang="en-US" sz="4000" i="1" dirty="0"/>
              <a:t> </a:t>
            </a:r>
            <a:r>
              <a:rPr lang="en-US" sz="4000" i="1" dirty="0" err="1"/>
              <a:t>l’apparition</a:t>
            </a:r>
            <a:r>
              <a:rPr lang="en-US" sz="4000" i="1" dirty="0"/>
              <a:t> des </a:t>
            </a:r>
            <a:r>
              <a:rPr lang="en-US" sz="4000" i="1" dirty="0" err="1"/>
              <a:t>disques</a:t>
            </a:r>
            <a:r>
              <a:rPr lang="en-US" sz="4000" i="1" dirty="0"/>
              <a:t> </a:t>
            </a:r>
            <a:r>
              <a:rPr lang="en-US" sz="4000" i="1" dirty="0" err="1"/>
              <a:t>durs</a:t>
            </a:r>
            <a:r>
              <a:rPr lang="en-US" sz="4000" i="1" dirty="0"/>
              <a:t> qui </a:t>
            </a:r>
            <a:r>
              <a:rPr lang="en-US" sz="4000" i="1" dirty="0" err="1"/>
              <a:t>ont</a:t>
            </a:r>
            <a:r>
              <a:rPr lang="en-US" sz="4000" i="1" dirty="0"/>
              <a:t> </a:t>
            </a:r>
            <a:r>
              <a:rPr lang="en-US" sz="4000" i="1" dirty="0" err="1"/>
              <a:t>permis</a:t>
            </a:r>
            <a:r>
              <a:rPr lang="en-US" sz="4000" i="1" dirty="0"/>
              <a:t> </a:t>
            </a:r>
            <a:r>
              <a:rPr lang="en-US" sz="4000" i="1" dirty="0" err="1"/>
              <a:t>d’envisager</a:t>
            </a:r>
            <a:r>
              <a:rPr lang="en-US" sz="4000" i="1" dirty="0"/>
              <a:t> le </a:t>
            </a:r>
            <a:r>
              <a:rPr lang="en-US" sz="4000" i="1" dirty="0" err="1"/>
              <a:t>stockage</a:t>
            </a:r>
            <a:r>
              <a:rPr lang="en-US" sz="4000" i="1" dirty="0"/>
              <a:t> des </a:t>
            </a:r>
            <a:r>
              <a:rPr lang="en-US" sz="4000" i="1" dirty="0" err="1"/>
              <a:t>données</a:t>
            </a:r>
            <a:r>
              <a:rPr lang="en-US" sz="4000" i="1" dirty="0"/>
              <a:t> dans les </a:t>
            </a:r>
            <a:r>
              <a:rPr lang="en-US" sz="4000" i="1" dirty="0" err="1"/>
              <a:t>années</a:t>
            </a:r>
            <a:r>
              <a:rPr lang="en-US" sz="4000" i="1" dirty="0"/>
              <a:t> 50.</a:t>
            </a:r>
          </a:p>
          <a:p>
            <a:pPr algn="ctr"/>
            <a:endParaRPr lang="en-US" sz="4000" i="1" dirty="0"/>
          </a:p>
          <a:p>
            <a:pPr algn="ctr"/>
            <a:r>
              <a:rPr lang="en-US" sz="4000" i="1" dirty="0"/>
              <a:t> </a:t>
            </a:r>
            <a:r>
              <a:rPr lang="en-US" sz="4000" i="1" dirty="0" err="1"/>
              <a:t>C’est</a:t>
            </a:r>
            <a:r>
              <a:rPr lang="en-US" sz="4000" i="1" dirty="0"/>
              <a:t> </a:t>
            </a:r>
            <a:r>
              <a:rPr lang="en-US" sz="4000" i="1" dirty="0" err="1"/>
              <a:t>lors</a:t>
            </a:r>
            <a:r>
              <a:rPr lang="en-US" sz="4000" i="1" dirty="0"/>
              <a:t> du </a:t>
            </a:r>
            <a:r>
              <a:rPr lang="en-US" sz="4000" i="1" dirty="0" err="1"/>
              <a:t>programme</a:t>
            </a:r>
            <a:r>
              <a:rPr lang="en-US" sz="4000" i="1" dirty="0"/>
              <a:t> Apollo en 1960 que </a:t>
            </a:r>
            <a:r>
              <a:rPr lang="en-US" sz="4000" i="1" dirty="0" err="1"/>
              <a:t>l’idée</a:t>
            </a:r>
            <a:r>
              <a:rPr lang="en-US" sz="4000" i="1" dirty="0"/>
              <a:t> de la base de </a:t>
            </a:r>
            <a:r>
              <a:rPr lang="en-US" sz="4000" i="1" dirty="0" err="1"/>
              <a:t>données</a:t>
            </a:r>
            <a:r>
              <a:rPr lang="en-US" sz="4000" i="1" dirty="0"/>
              <a:t> a </a:t>
            </a:r>
            <a:r>
              <a:rPr lang="en-US" sz="4000" i="1" dirty="0" err="1"/>
              <a:t>été</a:t>
            </a:r>
            <a:r>
              <a:rPr lang="en-US" sz="4000" i="1" dirty="0"/>
              <a:t> </a:t>
            </a:r>
            <a:r>
              <a:rPr lang="en-US" sz="4000" i="1" dirty="0" err="1"/>
              <a:t>lancée</a:t>
            </a:r>
            <a:r>
              <a:rPr lang="en-US" sz="4000" i="1" dirty="0"/>
              <a:t>. Le but </a:t>
            </a:r>
            <a:r>
              <a:rPr lang="en-US" sz="4000" i="1" dirty="0" err="1"/>
              <a:t>était</a:t>
            </a:r>
            <a:r>
              <a:rPr lang="en-US" sz="4000" i="1" dirty="0"/>
              <a:t> de </a:t>
            </a:r>
            <a:r>
              <a:rPr lang="en-US" sz="4000" i="1" dirty="0" err="1"/>
              <a:t>collecter</a:t>
            </a:r>
            <a:r>
              <a:rPr lang="en-US" sz="4000" i="1" dirty="0"/>
              <a:t> des </a:t>
            </a:r>
            <a:r>
              <a:rPr lang="en-US" sz="4000" i="1" dirty="0" err="1"/>
              <a:t>données</a:t>
            </a:r>
            <a:r>
              <a:rPr lang="en-US" sz="4000" i="1" dirty="0"/>
              <a:t> </a:t>
            </a:r>
            <a:r>
              <a:rPr lang="en-US" sz="4000" i="1" dirty="0" err="1"/>
              <a:t>afin</a:t>
            </a:r>
            <a:r>
              <a:rPr lang="en-US" sz="4000" i="1" dirty="0"/>
              <a:t> de </a:t>
            </a:r>
            <a:r>
              <a:rPr lang="en-US" sz="4000" i="1" dirty="0" err="1"/>
              <a:t>permettre</a:t>
            </a:r>
            <a:r>
              <a:rPr lang="en-US" sz="4000" i="1" dirty="0"/>
              <a:t> </a:t>
            </a:r>
            <a:r>
              <a:rPr lang="en-US" sz="4000" i="1" dirty="0" err="1"/>
              <a:t>d’aller</a:t>
            </a:r>
            <a:r>
              <a:rPr lang="en-US" sz="4000" i="1" dirty="0"/>
              <a:t> sur la lune </a:t>
            </a:r>
            <a:r>
              <a:rPr lang="en-US" sz="4000" i="1" dirty="0" err="1"/>
              <a:t>avant</a:t>
            </a:r>
            <a:r>
              <a:rPr lang="en-US" sz="4000" i="1" dirty="0"/>
              <a:t> la fin de la </a:t>
            </a:r>
            <a:r>
              <a:rPr lang="en-US" sz="4000" i="1" dirty="0" err="1"/>
              <a:t>décennie</a:t>
            </a:r>
            <a:r>
              <a:rPr lang="en-US" sz="4000" i="1" dirty="0"/>
              <a:t>. </a:t>
            </a:r>
            <a:endParaRPr lang="fr-FR" sz="4000" i="1" dirty="0"/>
          </a:p>
          <a:p>
            <a:r>
              <a:rPr lang="en-US" sz="3200" dirty="0"/>
              <a:t> </a:t>
            </a:r>
            <a:endParaRPr lang="fr-F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36700"/>
            <a:ext cx="8382000" cy="754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52669" y="3365500"/>
            <a:ext cx="5410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spc="-5" dirty="0">
                <a:solidFill>
                  <a:srgbClr val="FF0000"/>
                </a:solidFill>
                <a:latin typeface="Arial"/>
                <a:cs typeface="Arial"/>
              </a:rPr>
              <a:t>Modèles sémantiques :</a:t>
            </a:r>
            <a:r>
              <a:rPr lang="fr-FR" sz="2800" b="1" dirty="0">
                <a:solidFill>
                  <a:srgbClr val="FF0000"/>
                </a:solidFill>
                <a:latin typeface="Arial"/>
                <a:cs typeface="Arial"/>
              </a:rPr>
              <a:t>  MCD</a:t>
            </a:r>
          </a:p>
          <a:p>
            <a:r>
              <a:rPr lang="fr-FR" sz="2800" b="1" dirty="0">
                <a:solidFill>
                  <a:srgbClr val="FF0000"/>
                </a:solidFill>
                <a:latin typeface="Arial"/>
                <a:cs typeface="Arial"/>
              </a:rPr>
              <a:t>Modèle conceptuel des données</a:t>
            </a:r>
          </a:p>
          <a:p>
            <a:r>
              <a:rPr lang="fr-FR" sz="2800" b="1" spc="-5" dirty="0">
                <a:latin typeface="Arial"/>
                <a:cs typeface="Arial"/>
              </a:rPr>
              <a:t>Notation Entité-Association</a:t>
            </a:r>
            <a:endParaRPr lang="fr-FR" sz="2800" dirty="0"/>
          </a:p>
        </p:txBody>
      </p:sp>
      <p:sp>
        <p:nvSpPr>
          <p:cNvPr id="4" name="Rectangle 3"/>
          <p:cNvSpPr/>
          <p:nvPr/>
        </p:nvSpPr>
        <p:spPr>
          <a:xfrm>
            <a:off x="8195469" y="6368078"/>
            <a:ext cx="5257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spc="-5" dirty="0">
                <a:solidFill>
                  <a:srgbClr val="FF0000"/>
                </a:solidFill>
                <a:latin typeface="Arial"/>
                <a:cs typeface="Arial"/>
              </a:rPr>
              <a:t>Modèles Hiérarchique: MLD</a:t>
            </a:r>
          </a:p>
          <a:p>
            <a:r>
              <a:rPr lang="fr-FR" sz="2800" b="1" spc="-5" dirty="0">
                <a:solidFill>
                  <a:srgbClr val="FF0000"/>
                </a:solidFill>
                <a:latin typeface="Arial"/>
                <a:cs typeface="Arial"/>
              </a:rPr>
              <a:t>Modèle logique des données</a:t>
            </a:r>
          </a:p>
          <a:p>
            <a:endParaRPr lang="fr-FR" sz="2800" b="1" spc="-5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fr-FR" sz="2800" b="1" spc="-5" dirty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fr-FR" sz="2800" b="1" spc="-5" dirty="0">
                <a:latin typeface="Arial"/>
                <a:cs typeface="Arial"/>
              </a:rPr>
              <a:t>Notation Relationnel</a:t>
            </a:r>
            <a:r>
              <a:rPr lang="fr-FR" sz="2800" b="1" spc="-15" dirty="0">
                <a:latin typeface="Arial"/>
                <a:cs typeface="Arial"/>
              </a:rPr>
              <a:t>le</a:t>
            </a:r>
            <a:endParaRPr lang="fr-FR" sz="2800" dirty="0"/>
          </a:p>
        </p:txBody>
      </p:sp>
      <p:sp>
        <p:nvSpPr>
          <p:cNvPr id="6" name="Rectangle 5"/>
          <p:cNvSpPr/>
          <p:nvPr/>
        </p:nvSpPr>
        <p:spPr>
          <a:xfrm>
            <a:off x="1108869" y="393700"/>
            <a:ext cx="1165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Une</a:t>
            </a:r>
            <a:r>
              <a:rPr lang="en-US" sz="2400" b="1" dirty="0"/>
              <a:t> base de </a:t>
            </a:r>
            <a:r>
              <a:rPr lang="en-US" sz="2400" b="1" dirty="0" err="1"/>
              <a:t>données</a:t>
            </a:r>
            <a:r>
              <a:rPr lang="en-US" sz="2400" b="1" dirty="0"/>
              <a:t> (BDD) </a:t>
            </a:r>
            <a:r>
              <a:rPr lang="en-US" sz="2400" b="1" dirty="0" err="1"/>
              <a:t>représente</a:t>
            </a:r>
            <a:r>
              <a:rPr lang="en-US" sz="2400" b="1" dirty="0"/>
              <a:t> un ensemble </a:t>
            </a:r>
            <a:r>
              <a:rPr lang="en-US" sz="2400" b="1" dirty="0" err="1"/>
              <a:t>ordonné</a:t>
            </a:r>
            <a:r>
              <a:rPr lang="en-US" sz="2400" b="1" dirty="0"/>
              <a:t> de </a:t>
            </a:r>
            <a:r>
              <a:rPr lang="en-US" sz="2400" b="1" dirty="0" err="1"/>
              <a:t>données</a:t>
            </a:r>
            <a:r>
              <a:rPr lang="en-US" sz="2400" b="1" dirty="0"/>
              <a:t> </a:t>
            </a:r>
            <a:r>
              <a:rPr lang="en-US" sz="2400" b="1" dirty="0" err="1"/>
              <a:t>dont</a:t>
            </a:r>
            <a:r>
              <a:rPr lang="en-US" sz="2400" b="1" dirty="0"/>
              <a:t> </a:t>
            </a:r>
            <a:r>
              <a:rPr lang="en-US" sz="2400" b="1" dirty="0" err="1"/>
              <a:t>l’organisation</a:t>
            </a:r>
            <a:r>
              <a:rPr lang="en-US" sz="2400" b="1" dirty="0"/>
              <a:t> </a:t>
            </a:r>
            <a:r>
              <a:rPr lang="en-US" sz="2400" b="1" dirty="0" err="1"/>
              <a:t>est</a:t>
            </a:r>
            <a:r>
              <a:rPr lang="en-US" sz="2400" b="1" dirty="0"/>
              <a:t> </a:t>
            </a:r>
            <a:r>
              <a:rPr lang="en-US" sz="2400" b="1" dirty="0" err="1"/>
              <a:t>régie</a:t>
            </a:r>
            <a:r>
              <a:rPr lang="en-US" sz="2400" b="1" dirty="0"/>
              <a:t> par un </a:t>
            </a:r>
            <a:r>
              <a:rPr lang="en-US" sz="2400" b="1" dirty="0" err="1"/>
              <a:t>modèle</a:t>
            </a:r>
            <a:r>
              <a:rPr lang="en-US" sz="2400" b="1" dirty="0"/>
              <a:t> de </a:t>
            </a:r>
            <a:r>
              <a:rPr lang="en-US" sz="2400" b="1" dirty="0" err="1"/>
              <a:t>données</a:t>
            </a:r>
            <a:r>
              <a:rPr lang="en-US" sz="2400" b="1" dirty="0"/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47069" y="3240038"/>
            <a:ext cx="9906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Remarque: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Century Gothic" pitchFamily="34" charset="0"/>
                <a:cs typeface="Century Gothic" pitchFamily="34" charset="0"/>
              </a:rPr>
              <a:t>		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Le MCD ne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peut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pas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être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implanté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dans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une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base de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données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sans modification.</a:t>
            </a: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Il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est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obligatoire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de transformer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ce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modèle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ea typeface="Century Gothic" pitchFamily="34" charset="0"/>
              <a:cs typeface="Century Gothic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Le MLD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pourra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être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implanté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dans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une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base de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données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relationnelle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entury Gothic" pitchFamily="34" charset="0"/>
                <a:cs typeface="Century Gothic" pitchFamily="34" charset="0"/>
              </a:rPr>
              <a:t>.</a:t>
            </a:r>
            <a:endParaRPr kumimoji="0" lang="en-US" sz="60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869" y="546100"/>
            <a:ext cx="1264919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u="sng" dirty="0">
                <a:solidFill>
                  <a:srgbClr val="0070C0"/>
                </a:solidFill>
              </a:rPr>
              <a:t>I. Relations</a:t>
            </a:r>
          </a:p>
          <a:p>
            <a:endParaRPr lang="fr-FR" sz="2400" dirty="0"/>
          </a:p>
          <a:p>
            <a:r>
              <a:rPr lang="fr-FR" sz="2800" dirty="0"/>
              <a:t>Prenons un exemple, en tant que lecteur votre bibliothèque personnelle est fournie en livres, BD, en tous genres. </a:t>
            </a:r>
          </a:p>
          <a:p>
            <a:r>
              <a:rPr lang="fr-FR" sz="2800" dirty="0"/>
              <a:t>Afin de vous y retrouver un peu, vous souhaitez stocker les informations concernant les livres et les auteurs, afin de pouvoir effectuer des recherches, des ajouts, . . . facilement.</a:t>
            </a:r>
          </a:p>
          <a:p>
            <a:r>
              <a:rPr lang="fr-FR" sz="2800" dirty="0"/>
              <a:t>Votre première idée est de stocker toutes les informations dans un tableur, avec par exemple, les informations suivantes </a:t>
            </a:r>
            <a:r>
              <a:rPr lang="fr-FR" sz="2000" dirty="0"/>
              <a:t>: </a:t>
            </a:r>
          </a:p>
          <a:p>
            <a:endParaRPr lang="fr-FR" sz="2000" dirty="0"/>
          </a:p>
          <a:p>
            <a:r>
              <a:rPr lang="fr-FR" sz="4000" b="1" dirty="0"/>
              <a:t>Bibliothèque: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1566069" y="5956300"/>
          <a:ext cx="11265796" cy="3571486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7737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97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1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80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98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922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584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3857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96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496739"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titre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édition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6515" marR="6540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date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pages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langue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nom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prénom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8420" marR="5969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naiss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5245" marR="5905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nationalité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093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L’homme</a:t>
                      </a:r>
                      <a:r>
                        <a:rPr lang="en-US" sz="2000" spc="-30" dirty="0"/>
                        <a:t> </a:t>
                      </a:r>
                      <a:r>
                        <a:rPr lang="en-US" sz="2000" dirty="0"/>
                        <a:t>à</a:t>
                      </a:r>
                      <a:r>
                        <a:rPr lang="en-US" sz="2000" spc="-30" dirty="0"/>
                        <a:t> </a:t>
                      </a:r>
                      <a:r>
                        <a:rPr lang="en-US" sz="2000" spc="-10" dirty="0" err="1"/>
                        <a:t>l’envers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J’ai</a:t>
                      </a:r>
                      <a:r>
                        <a:rPr lang="en-US" sz="2000" spc="135"/>
                        <a:t> </a:t>
                      </a:r>
                      <a:r>
                        <a:rPr lang="en-US" sz="2000" spc="-25"/>
                        <a:t>lu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6477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 dirty="0"/>
                        <a:t>1999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Vargas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Fred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5969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1957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5245" marR="13335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6739"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Les</a:t>
                      </a:r>
                      <a:r>
                        <a:rPr lang="en-US" sz="2000" spc="-15"/>
                        <a:t> </a:t>
                      </a:r>
                      <a:r>
                        <a:rPr lang="en-US" sz="2000"/>
                        <a:t>roses</a:t>
                      </a:r>
                      <a:r>
                        <a:rPr lang="en-US" sz="2000" spc="-15"/>
                        <a:t> </a:t>
                      </a:r>
                      <a:r>
                        <a:rPr lang="en-US" sz="2000"/>
                        <a:t>de</a:t>
                      </a:r>
                      <a:r>
                        <a:rPr lang="en-US" sz="2000" spc="-10"/>
                        <a:t> </a:t>
                      </a:r>
                      <a:r>
                        <a:rPr lang="en-US" sz="2000"/>
                        <a:t>la</a:t>
                      </a:r>
                      <a:r>
                        <a:rPr lang="en-US" sz="2000" spc="-15"/>
                        <a:t> </a:t>
                      </a:r>
                      <a:r>
                        <a:rPr lang="en-US" sz="2000" spc="-20"/>
                        <a:t>nuit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6477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2020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284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Indridason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Arnaldur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5969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1961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" marR="6731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Islandaise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93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Passages</a:t>
                      </a:r>
                      <a:r>
                        <a:rPr lang="en-US" sz="2000" spc="-20"/>
                        <a:t> </a:t>
                      </a:r>
                      <a:r>
                        <a:rPr lang="en-US" sz="2000" spc="-10"/>
                        <a:t>des</a:t>
                      </a:r>
                      <a:r>
                        <a:rPr lang="en-US" sz="2000" spc="-15"/>
                        <a:t> </a:t>
                      </a:r>
                      <a:r>
                        <a:rPr lang="en-US" sz="2000" spc="-10"/>
                        <a:t>ombres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6477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2018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365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Indridason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Arnaldur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5969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1961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" marR="6731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Islandaise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093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La</a:t>
                      </a:r>
                      <a:r>
                        <a:rPr lang="en-US" sz="2000" spc="-35"/>
                        <a:t> </a:t>
                      </a:r>
                      <a:r>
                        <a:rPr lang="en-US" sz="2000"/>
                        <a:t>femme</a:t>
                      </a:r>
                      <a:r>
                        <a:rPr lang="en-US" sz="2000" spc="-30"/>
                        <a:t> </a:t>
                      </a:r>
                      <a:r>
                        <a:rPr lang="en-US" sz="2000"/>
                        <a:t>de</a:t>
                      </a:r>
                      <a:r>
                        <a:rPr lang="en-US" sz="2000" spc="-35"/>
                        <a:t> </a:t>
                      </a:r>
                      <a:r>
                        <a:rPr lang="en-US" sz="2000" spc="-10"/>
                        <a:t>l’ombre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6477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2018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383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Indridason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Arnaldur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5969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1961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" marR="6731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Islandaise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093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Dans</a:t>
                      </a:r>
                      <a:r>
                        <a:rPr lang="en-US" sz="2000" spc="-30"/>
                        <a:t> </a:t>
                      </a:r>
                      <a:r>
                        <a:rPr lang="en-US" sz="2000" spc="-10"/>
                        <a:t>l’ombre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6477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2018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391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Indridason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Arnaldur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5969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1961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" marR="6731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Islandaise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4288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Les</a:t>
                      </a:r>
                      <a:r>
                        <a:rPr lang="en-US" sz="2000" spc="-20"/>
                        <a:t> </a:t>
                      </a:r>
                      <a:r>
                        <a:rPr lang="en-US" sz="2000" spc="-10"/>
                        <a:t>fantômes</a:t>
                      </a:r>
                      <a:r>
                        <a:rPr lang="en-US" sz="2000" spc="-20"/>
                        <a:t> </a:t>
                      </a:r>
                      <a:r>
                        <a:rPr lang="en-US" sz="2000" spc="-10"/>
                        <a:t>de</a:t>
                      </a:r>
                      <a:r>
                        <a:rPr lang="en-US" sz="2000" spc="-20"/>
                        <a:t> </a:t>
                      </a:r>
                      <a:r>
                        <a:rPr lang="en-US" sz="2000" spc="-10"/>
                        <a:t>Ryjkavik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6477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2021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25" dirty="0"/>
                        <a:t>364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Indridason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Arnaldur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5969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1961</a:t>
                      </a:r>
                      <a:endParaRPr lang="fr-F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" marR="6731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Islandaise</a:t>
                      </a:r>
                      <a:endParaRPr lang="fr-F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99268" y="2209607"/>
            <a:ext cx="13758069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informations concernant les auteurs pour lesquels vous avez plusieurs livres apparaissent un grand nombre de fois. </a:t>
            </a: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Que ce passe-t-il si cet auteur change de nom ? de nationalité ? </a:t>
            </a: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b="1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1" u="none" strike="noStrike" cap="none" normalizeH="0" baseline="0" dirty="0">
                <a:ln>
                  <a:noFill/>
                </a:ln>
                <a:solidFill>
                  <a:srgbClr val="BFBFB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Vous êtes obligés de reprendre toutes les lignes le concernant pour corriger les informations.</a:t>
            </a: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1" u="none" strike="noStrike" cap="none" normalizeH="0" baseline="0" dirty="0">
                <a:ln>
                  <a:noFill/>
                </a:ln>
                <a:solidFill>
                  <a:srgbClr val="BFBFB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plus cela prendre de la place en mémoire inutilement.</a:t>
            </a: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14257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53" name="docshape21"/>
          <p:cNvSpPr txBox="1">
            <a:spLocks noChangeArrowheads="1"/>
          </p:cNvSpPr>
          <p:nvPr/>
        </p:nvSpPr>
        <p:spPr bwMode="auto">
          <a:xfrm>
            <a:off x="141288" y="898525"/>
            <a:ext cx="4035425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50057" y="317500"/>
            <a:ext cx="13807281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solution possible est de séparer les informations concernant les livres de celles concernant les auteurs dans deux tableaux:</a:t>
            </a: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Livres:</a:t>
            </a: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				Auteurs :</a:t>
            </a: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56469" y="2603500"/>
          <a:ext cx="11506201" cy="335280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114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14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81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42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42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724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40694"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Id_livre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titre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édition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7785" marR="6350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20" dirty="0"/>
                        <a:t>date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/>
                        <a:t>pages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Id_auteur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/>
                        <a:t>langue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L’homme</a:t>
                      </a:r>
                      <a:r>
                        <a:rPr lang="en-US" sz="2000" spc="-30" dirty="0"/>
                        <a:t> </a:t>
                      </a:r>
                      <a:r>
                        <a:rPr lang="en-US" sz="2000" dirty="0"/>
                        <a:t>à</a:t>
                      </a:r>
                      <a:r>
                        <a:rPr lang="en-US" sz="2000" spc="-30" dirty="0"/>
                        <a:t> </a:t>
                      </a:r>
                      <a:r>
                        <a:rPr lang="en-US" sz="2000" spc="-10" dirty="0" err="1"/>
                        <a:t>l’envers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J’ai</a:t>
                      </a:r>
                      <a:r>
                        <a:rPr lang="en-US" sz="2000" spc="135" dirty="0"/>
                        <a:t> </a:t>
                      </a:r>
                      <a:r>
                        <a:rPr lang="en-US" sz="2000" spc="-25" dirty="0" err="1"/>
                        <a:t>lu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 dirty="0"/>
                        <a:t>1999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Français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Pars</a:t>
                      </a:r>
                      <a:r>
                        <a:rPr lang="en-US" sz="2000" spc="15" dirty="0"/>
                        <a:t> </a:t>
                      </a:r>
                      <a:r>
                        <a:rPr lang="en-US" sz="2000" dirty="0" err="1"/>
                        <a:t>vite</a:t>
                      </a:r>
                      <a:r>
                        <a:rPr lang="en-US" sz="2000" spc="20" dirty="0"/>
                        <a:t> </a:t>
                      </a:r>
                      <a:r>
                        <a:rPr lang="en-US" sz="2000" dirty="0"/>
                        <a:t>et</a:t>
                      </a:r>
                      <a:r>
                        <a:rPr lang="en-US" sz="2000" spc="20" dirty="0"/>
                        <a:t> </a:t>
                      </a:r>
                      <a:r>
                        <a:rPr lang="en-US" sz="2000" dirty="0" err="1"/>
                        <a:t>reviens</a:t>
                      </a:r>
                      <a:r>
                        <a:rPr lang="en-US" sz="2000" spc="20" dirty="0"/>
                        <a:t> </a:t>
                      </a:r>
                      <a:r>
                        <a:rPr lang="en-US" sz="2000" spc="-20" dirty="0" err="1"/>
                        <a:t>tard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J’ai</a:t>
                      </a:r>
                      <a:r>
                        <a:rPr lang="en-US" sz="2000" spc="135"/>
                        <a:t> </a:t>
                      </a:r>
                      <a:r>
                        <a:rPr lang="en-US" sz="2000" spc="-25"/>
                        <a:t>lu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2001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Sous</a:t>
                      </a:r>
                      <a:r>
                        <a:rPr lang="en-US" sz="2000" spc="-5" dirty="0"/>
                        <a:t> </a:t>
                      </a:r>
                      <a:r>
                        <a:rPr lang="en-US" sz="2000" spc="-10" dirty="0"/>
                        <a:t>les</a:t>
                      </a:r>
                      <a:r>
                        <a:rPr lang="en-US" sz="2000" dirty="0"/>
                        <a:t> </a:t>
                      </a:r>
                      <a:r>
                        <a:rPr lang="en-US" sz="2000" spc="-10" dirty="0"/>
                        <a:t>vents</a:t>
                      </a:r>
                      <a:r>
                        <a:rPr lang="en-US" sz="2000" dirty="0"/>
                        <a:t> </a:t>
                      </a:r>
                      <a:r>
                        <a:rPr lang="en-US" sz="2000" spc="-10" dirty="0"/>
                        <a:t>de</a:t>
                      </a:r>
                      <a:r>
                        <a:rPr lang="en-US" sz="2000" spc="-5" dirty="0"/>
                        <a:t> </a:t>
                      </a:r>
                      <a:r>
                        <a:rPr lang="en-US" sz="2000" spc="-10" dirty="0"/>
                        <a:t>Neptune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J’ai</a:t>
                      </a:r>
                      <a:r>
                        <a:rPr lang="en-US" sz="2000" spc="135"/>
                        <a:t> </a:t>
                      </a:r>
                      <a:r>
                        <a:rPr lang="en-US" sz="2000" spc="-25"/>
                        <a:t>lu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2004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Un</a:t>
                      </a:r>
                      <a:r>
                        <a:rPr lang="en-US" sz="2000" spc="-20" dirty="0"/>
                        <a:t> </a:t>
                      </a:r>
                      <a:r>
                        <a:rPr lang="en-US" sz="2000" dirty="0"/>
                        <a:t>lieu</a:t>
                      </a:r>
                      <a:r>
                        <a:rPr lang="en-US" sz="2000" spc="-20" dirty="0"/>
                        <a:t> </a:t>
                      </a:r>
                      <a:r>
                        <a:rPr lang="en-US" sz="2000" spc="-10" dirty="0" err="1"/>
                        <a:t>incertain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J’ai</a:t>
                      </a:r>
                      <a:r>
                        <a:rPr lang="en-US" sz="2000" spc="135"/>
                        <a:t> </a:t>
                      </a:r>
                      <a:r>
                        <a:rPr lang="en-US" sz="2000" spc="-25"/>
                        <a:t>lu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2008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Français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L’armée</a:t>
                      </a:r>
                      <a:r>
                        <a:rPr lang="en-US" sz="2000" spc="5" dirty="0"/>
                        <a:t> </a:t>
                      </a:r>
                      <a:r>
                        <a:rPr lang="en-US" sz="2000" spc="-10" dirty="0" err="1"/>
                        <a:t>furieuse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J’ai</a:t>
                      </a:r>
                      <a:r>
                        <a:rPr lang="en-US" sz="2000" spc="135"/>
                        <a:t> </a:t>
                      </a:r>
                      <a:r>
                        <a:rPr lang="en-US" sz="2000" spc="-25"/>
                        <a:t>lu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2011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La</a:t>
                      </a:r>
                      <a:r>
                        <a:rPr lang="en-US" sz="2000" spc="-35" dirty="0"/>
                        <a:t> </a:t>
                      </a:r>
                      <a:r>
                        <a:rPr lang="en-US" sz="2000" dirty="0"/>
                        <a:t>femme</a:t>
                      </a:r>
                      <a:r>
                        <a:rPr lang="en-US" sz="2000" spc="-30" dirty="0"/>
                        <a:t> </a:t>
                      </a:r>
                      <a:r>
                        <a:rPr lang="en-US" sz="2000" dirty="0"/>
                        <a:t>de</a:t>
                      </a:r>
                      <a:r>
                        <a:rPr lang="en-US" sz="2000" spc="-35" dirty="0"/>
                        <a:t> </a:t>
                      </a:r>
                      <a:r>
                        <a:rPr lang="en-US" sz="2000" spc="-10" dirty="0" err="1"/>
                        <a:t>l’ombre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2018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383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Dans</a:t>
                      </a:r>
                      <a:r>
                        <a:rPr lang="en-US" sz="2000" spc="-30" dirty="0"/>
                        <a:t> </a:t>
                      </a:r>
                      <a:r>
                        <a:rPr lang="en-US" sz="2000" spc="-10" dirty="0" err="1"/>
                        <a:t>l’ombre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2018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391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Français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819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/>
                        <a:t>Les</a:t>
                      </a:r>
                      <a:r>
                        <a:rPr lang="en-US" sz="2000" spc="-20" dirty="0"/>
                        <a:t> </a:t>
                      </a:r>
                      <a:r>
                        <a:rPr lang="en-US" sz="2000" spc="-10" dirty="0" err="1"/>
                        <a:t>fantômes</a:t>
                      </a:r>
                      <a:r>
                        <a:rPr lang="en-US" sz="2000" spc="-20" dirty="0"/>
                        <a:t> </a:t>
                      </a:r>
                      <a:r>
                        <a:rPr lang="en-US" sz="2000" spc="-10" dirty="0"/>
                        <a:t>de</a:t>
                      </a:r>
                      <a:r>
                        <a:rPr lang="en-US" sz="2000" spc="-20" dirty="0"/>
                        <a:t> </a:t>
                      </a:r>
                      <a:r>
                        <a:rPr lang="en-US" sz="2000" spc="-10" dirty="0"/>
                        <a:t>Reykjavik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/>
                        <a:t>Points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215" marR="62865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20"/>
                        <a:t>2021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25"/>
                        <a:t>364</a:t>
                      </a:r>
                      <a:endParaRPr lang="fr-F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 err="1"/>
                        <a:t>Français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156869" y="7251700"/>
          <a:ext cx="6857999" cy="289559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37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72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29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80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24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20858"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1800" spc="-25" dirty="0"/>
                        <a:t>nom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Calibri"/>
                          <a:ea typeface="Calibri"/>
                          <a:cs typeface="Times New Roman"/>
                        </a:rPr>
                        <a:t>Id_auteur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prénom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naiss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9690" marR="55880"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nationalité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4403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Aft>
                          <a:spcPts val="0"/>
                        </a:spcAft>
                      </a:pPr>
                      <a:r>
                        <a:rPr lang="en-US" sz="1800" spc="-10"/>
                        <a:t>Vargas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Aft>
                          <a:spcPts val="0"/>
                        </a:spcAft>
                      </a:pPr>
                      <a:r>
                        <a:rPr lang="en-US" sz="1800" spc="-20"/>
                        <a:t>Fred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86995" algn="ctr">
                        <a:lnSpc>
                          <a:spcPts val="915"/>
                        </a:lnSpc>
                        <a:spcAft>
                          <a:spcPts val="0"/>
                        </a:spcAft>
                      </a:pPr>
                      <a:r>
                        <a:rPr lang="en-US" sz="1800" spc="-20" dirty="0"/>
                        <a:t>1957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9690" marR="128270" algn="ctr">
                        <a:lnSpc>
                          <a:spcPts val="91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Française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6941"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Norek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1800" spc="-10"/>
                        <a:t>Olivier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86995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1800" spc="-20"/>
                        <a:t>1975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9690" marR="128270" algn="ctr">
                        <a:lnSpc>
                          <a:spcPts val="109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Française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33397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1800" spc="-10"/>
                        <a:t>Indridason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1800" spc="-10"/>
                        <a:t>Arnaldur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86995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1800" spc="-20"/>
                        <a:t>1961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8415" marR="63500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n-US" sz="1800" spc="-10" dirty="0" err="1"/>
                        <a:t>Islandaise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690662"/>
            <a:ext cx="14257338" cy="1000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Définitions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relation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(ou table) : 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 ce qu’on appelle tableau.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base de données est composée d’autant de relations qu’il y a de tableaux.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Exemple</a:t>
            </a: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Dans la base de donnée Bibliothèque, il y a deux relations: Livres et Auteurs</a:t>
            </a: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enregistrement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 lignes ou instance ou n-uplet ou vecteur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c’est une ligne d’un tableau. Chaque ligne est unique.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Exemple: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8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fontAlgn="ctr"/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1 ,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L’homme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à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l’envers</a:t>
            </a: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J’ai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lu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1999,   ,1,Français</a:t>
            </a:r>
            <a:endParaRPr lang="fr-FR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23069" y="165100"/>
            <a:ext cx="14257338" cy="1034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Attribut </a:t>
            </a:r>
            <a:r>
              <a:rPr lang="fr-FR" sz="3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:  </a:t>
            </a: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le nom d’une colonne d’une table.</a:t>
            </a:r>
            <a:endParaRPr lang="fr-FR" sz="36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Exemples :</a:t>
            </a: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Les attributs de la table Livres sont:</a:t>
            </a: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ctr"/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fr-FR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Id_livre</a:t>
            </a: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titre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édition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date, pages, </a:t>
            </a:r>
            <a:r>
              <a:rPr lang="fr-FR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Id_auteur</a:t>
            </a: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Langue</a:t>
            </a:r>
          </a:p>
          <a:p>
            <a:pPr fontAlgn="ctr"/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Les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attributs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de la table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auteurs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sont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fontAlgn="ctr"/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	Nom, </a:t>
            </a:r>
            <a:r>
              <a:rPr lang="fr-FR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Id_auteur</a:t>
            </a: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prénom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naiss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nationalité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ctr"/>
            <a:endParaRPr lang="en-US" sz="32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lvl="0" fontAlgn="ctr"/>
            <a:r>
              <a:rPr lang="fr-F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Remarques: </a:t>
            </a:r>
          </a:p>
          <a:p>
            <a:pPr lvl="0" fontAlgn="ctr"/>
            <a:r>
              <a:rPr lang="fr-F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 sein d’une même table, il ne peut y avoir deux attributs ayant le même nom.</a:t>
            </a:r>
          </a:p>
          <a:p>
            <a:pPr fontAlgn="ctr"/>
            <a:endParaRPr lang="fr-FR" sz="3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ctr"/>
            <a:r>
              <a:rPr lang="fr-F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Certains attributs peuvent ne pas avoir de valeur (NULL), d’autres sont uniques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2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200" dirty="0"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2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62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669" y="774700"/>
            <a:ext cx="128015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Domaine</a:t>
            </a:r>
            <a:r>
              <a:rPr lang="fr-FR" sz="3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: </a:t>
            </a: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c’est l’ensemble des valeurs que peut prendre un attribut. </a:t>
            </a:r>
          </a:p>
          <a:p>
            <a:pPr indent="22225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2222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C’est le créateur de la base de données qui définit les domaines des différents attributs.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L’obligation d’appartenance d’une valeur à un domaine s’appelle une contrainte d’intégrité.</a:t>
            </a: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Exemples:</a:t>
            </a: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Le domaine de l’attribut pages est l’ensemble des entiers pouvant être coder sur le nombre de bits alloués. </a:t>
            </a: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Le domaine de l’attribut langue est l’ensemble des langues défini au préalable. </a:t>
            </a: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2222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Le domaine de l’attribut </a:t>
            </a:r>
            <a:r>
              <a:rPr lang="fr-FR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idauteur</a:t>
            </a: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de la table des livres est l’ensemble des valeurs prises par l’attribut </a:t>
            </a:r>
            <a:r>
              <a:rPr lang="fr-FR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ida</a:t>
            </a:r>
            <a:r>
              <a:rPr lang="fr-F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de la table des auteurs.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869" y="774700"/>
            <a:ext cx="122682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Le schéma de table Livres est 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Livres (</a:t>
            </a:r>
            <a:r>
              <a:rPr lang="fr-FR" sz="3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idl</a:t>
            </a: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titre, édition, date, pages, langue, </a:t>
            </a:r>
            <a:r>
              <a:rPr lang="fr-FR" sz="3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idauteur</a:t>
            </a: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que l’on peut représenter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docshapegroup35"/>
          <p:cNvGrpSpPr>
            <a:grpSpLocks/>
          </p:cNvGrpSpPr>
          <p:nvPr/>
        </p:nvGrpSpPr>
        <p:grpSpPr bwMode="auto">
          <a:xfrm>
            <a:off x="6214269" y="3670300"/>
            <a:ext cx="2438400" cy="2168525"/>
            <a:chOff x="3536" y="300"/>
            <a:chExt cx="1240" cy="2336"/>
          </a:xfrm>
        </p:grpSpPr>
        <p:sp>
          <p:nvSpPr>
            <p:cNvPr id="4" name="docshape36"/>
            <p:cNvSpPr txBox="1">
              <a:spLocks noChangeArrowheads="1"/>
            </p:cNvSpPr>
            <p:nvPr/>
          </p:nvSpPr>
          <p:spPr bwMode="auto">
            <a:xfrm>
              <a:off x="3540" y="601"/>
              <a:ext cx="1232" cy="2031"/>
            </a:xfrm>
            <a:prstGeom prst="rect">
              <a:avLst/>
            </a:prstGeom>
            <a:noFill/>
            <a:ln w="505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idLivre</a:t>
              </a:r>
              <a:endPara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titre édition année pages langue </a:t>
              </a:r>
              <a:r>
                <a:rPr kumimoji="0" lang="fr-FR" sz="2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idAuteur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docshape37"/>
            <p:cNvSpPr txBox="1">
              <a:spLocks noChangeArrowheads="1"/>
            </p:cNvSpPr>
            <p:nvPr/>
          </p:nvSpPr>
          <p:spPr bwMode="auto">
            <a:xfrm>
              <a:off x="3540" y="304"/>
              <a:ext cx="1232" cy="2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505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Livres</a:t>
              </a:r>
              <a:endParaRPr kumimoji="0" 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0269" y="1155700"/>
            <a:ext cx="1242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Le schéma de table Auteurs est 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Auteurs (</a:t>
            </a:r>
            <a:r>
              <a:rPr lang="fr-FR" sz="3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ida</a:t>
            </a:r>
            <a:r>
              <a:rPr lang="fr-FR" sz="3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nom, prénom, naissance, décès, nationalité)</a:t>
            </a:r>
            <a:endParaRPr lang="fr-FR" sz="4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docshapegroup35"/>
          <p:cNvGrpSpPr>
            <a:grpSpLocks/>
          </p:cNvGrpSpPr>
          <p:nvPr/>
        </p:nvGrpSpPr>
        <p:grpSpPr bwMode="auto">
          <a:xfrm>
            <a:off x="6214269" y="3670300"/>
            <a:ext cx="2438400" cy="2168525"/>
            <a:chOff x="3536" y="300"/>
            <a:chExt cx="1240" cy="2336"/>
          </a:xfrm>
        </p:grpSpPr>
        <p:sp>
          <p:nvSpPr>
            <p:cNvPr id="4" name="docshape36"/>
            <p:cNvSpPr txBox="1">
              <a:spLocks noChangeArrowheads="1"/>
            </p:cNvSpPr>
            <p:nvPr/>
          </p:nvSpPr>
          <p:spPr bwMode="auto">
            <a:xfrm>
              <a:off x="3540" y="601"/>
              <a:ext cx="1232" cy="2031"/>
            </a:xfrm>
            <a:prstGeom prst="rect">
              <a:avLst/>
            </a:prstGeom>
            <a:noFill/>
            <a:ln w="505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Id_auteur</a:t>
              </a:r>
              <a:endPara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titre édition année pages langue </a:t>
              </a:r>
              <a:r>
                <a:rPr kumimoji="0" lang="fr-FR" sz="2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idAuteur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docshape37"/>
            <p:cNvSpPr txBox="1">
              <a:spLocks noChangeArrowheads="1"/>
            </p:cNvSpPr>
            <p:nvPr/>
          </p:nvSpPr>
          <p:spPr bwMode="auto">
            <a:xfrm>
              <a:off x="3540" y="304"/>
              <a:ext cx="1232" cy="2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505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000" b="1" dirty="0">
                  <a:latin typeface="Arial" pitchFamily="34" charset="0"/>
                  <a:cs typeface="Arial" pitchFamily="34" charset="0"/>
                </a:rPr>
                <a:t>Auteurs</a:t>
              </a:r>
              <a:endParaRPr kumimoji="0" 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xmlns="" id="{FD6A1C34-86FC-4142-9632-3DEEED8FF1AC}"/>
              </a:ext>
            </a:extLst>
          </p:cNvPr>
          <p:cNvSpPr txBox="1"/>
          <p:nvPr/>
        </p:nvSpPr>
        <p:spPr>
          <a:xfrm>
            <a:off x="1139364" y="908342"/>
            <a:ext cx="6858000" cy="984885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0" rIns="0" bIns="0" rtlCol="0">
            <a:spAutoFit/>
          </a:bodyPr>
          <a:lstStyle/>
          <a:p>
            <a:pPr marL="19050">
              <a:buSzPct val="40000"/>
              <a:tabLst>
                <a:tab pos="247015" algn="l"/>
                <a:tab pos="247650" algn="l"/>
              </a:tabLst>
            </a:pPr>
            <a:r>
              <a:rPr lang="fr-FR" sz="32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Clé </a:t>
            </a:r>
            <a:r>
              <a:rPr lang="fr-FR" sz="32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primaire</a:t>
            </a:r>
          </a:p>
          <a:p>
            <a:pPr marL="19050">
              <a:buSzPct val="40000"/>
              <a:tabLst>
                <a:tab pos="247015" algn="l"/>
                <a:tab pos="247650" algn="l"/>
              </a:tabLst>
            </a:pPr>
            <a:endParaRPr sz="32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xmlns="" id="{9DD9AB2F-A7EE-45A2-9C3B-C06D16335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16" y="2761377"/>
            <a:ext cx="10896355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Une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identifiant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primaire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ne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peut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pas prendre deux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fois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la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même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valeur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dans deux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enregistrements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différents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fr-FR" sz="2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Plusieurs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« types » de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primaires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existent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fr-F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fr-FR" sz="2400" dirty="0">
                <a:latin typeface="Arial" panose="020B0604020202020204" pitchFamily="34" charset="0"/>
              </a:rPr>
              <a:t>Simple (naturel) : un </a:t>
            </a:r>
            <a:r>
              <a:rPr lang="en-US" altLang="fr-FR" sz="2400" dirty="0" err="1">
                <a:latin typeface="Arial" panose="020B0604020202020204" pitchFamily="34" charset="0"/>
              </a:rPr>
              <a:t>seul</a:t>
            </a:r>
            <a:r>
              <a:rPr lang="en-US" altLang="fr-FR" sz="2400" dirty="0">
                <a:latin typeface="Arial" panose="020B0604020202020204" pitchFamily="34" charset="0"/>
              </a:rPr>
              <a:t> champ </a:t>
            </a:r>
            <a:r>
              <a:rPr lang="en-US" altLang="fr-FR" sz="2400" dirty="0" err="1">
                <a:latin typeface="Arial" panose="020B0604020202020204" pitchFamily="34" charset="0"/>
              </a:rPr>
              <a:t>Composée</a:t>
            </a:r>
            <a:r>
              <a:rPr lang="en-US" altLang="fr-FR" sz="2400" dirty="0">
                <a:latin typeface="Arial" panose="020B0604020202020204" pitchFamily="34" charset="0"/>
              </a:rPr>
              <a:t> : </a:t>
            </a:r>
            <a:r>
              <a:rPr lang="en-US" altLang="fr-FR" sz="2400" dirty="0" err="1">
                <a:latin typeface="Arial" panose="020B0604020202020204" pitchFamily="34" charset="0"/>
              </a:rPr>
              <a:t>plusieurs</a:t>
            </a:r>
            <a:r>
              <a:rPr lang="en-US" altLang="fr-FR" sz="2400" dirty="0">
                <a:latin typeface="Arial" panose="020B0604020202020204" pitchFamily="34" charset="0"/>
              </a:rPr>
              <a:t> champs.</a:t>
            </a:r>
            <a:endParaRPr lang="fr-FR" altLang="fr-F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La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doit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être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discriminante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, stable,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minimale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et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doit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être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unique.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fr-FR" sz="2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Dans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une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table, on la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surligne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et on la met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en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gras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ou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peut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simplement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rajouter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une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fr-FR" sz="2400" b="1" dirty="0" err="1">
                <a:latin typeface="Arial" panose="020B0604020202020204" pitchFamily="34" charset="0"/>
                <a:ea typeface="Arial" panose="020B0604020202020204" pitchFamily="34" charset="0"/>
              </a:rPr>
              <a:t>devant</a:t>
            </a:r>
            <a:r>
              <a:rPr lang="en-US" altLang="fr-FR" sz="2400" b="1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r-FR" altLang="fr-FR" sz="2400" b="1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         </a:t>
            </a:r>
            <a:endParaRPr lang="en-US" altLang="fr-FR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1902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>
            <a:extLst>
              <a:ext uri="{FF2B5EF4-FFF2-40B4-BE49-F238E27FC236}">
                <a16:creationId xmlns:a16="http://schemas.microsoft.com/office/drawing/2014/main" xmlns="" id="{41C5665D-54AC-41E4-AE8D-F3B16EF40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5576" y="4433455"/>
            <a:ext cx="895391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xmlns="" id="{76B0BEA0-7044-4280-8A97-1AE5BB0C2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9" y="777283"/>
            <a:ext cx="10896355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Règles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de </a:t>
            </a:r>
            <a:r>
              <a:rPr lang="en-US" altLang="fr-FR" sz="2400" dirty="0" err="1">
                <a:latin typeface="Arial" panose="020B0604020202020204" pitchFamily="34" charset="0"/>
                <a:ea typeface="Arial" panose="020B0604020202020204" pitchFamily="34" charset="0"/>
              </a:rPr>
              <a:t>vérification</a:t>
            </a:r>
            <a:r>
              <a:rPr lang="en-US" altLang="fr-FR" sz="2400" dirty="0">
                <a:latin typeface="Arial" panose="020B0604020202020204" pitchFamily="34" charset="0"/>
                <a:ea typeface="Arial" panose="020B0604020202020204" pitchFamily="34" charset="0"/>
              </a:rPr>
              <a:t> :</a:t>
            </a:r>
            <a:endParaRPr lang="fr-FR" altLang="fr-FR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Une table a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seule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primaire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kumimoji="0" lang="fr-FR" altLang="fr-F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Une table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possède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au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moins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un champ (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primaire</a:t>
            </a:r>
            <a:r>
              <a:rPr kumimoji="0" lang="en-US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).</a:t>
            </a:r>
            <a:endParaRPr kumimoji="0" lang="fr-FR" altLang="fr-F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Pour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chaque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enregistrement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d’une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table,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ne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peut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y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avoir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au plus,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qu’une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valeur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dans un champ.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xmlns="" id="{CB07FA3B-3A08-460F-B927-91928D9B5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114" y="7443103"/>
            <a:ext cx="1089635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Tous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les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enregistrements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d’une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table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sont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homogènes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 champ ne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peut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appartenir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qu’à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seule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table. Pour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être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dans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cette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table,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doit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dépendre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 la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clé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primaire</a:t>
            </a:r>
            <a:r>
              <a:rPr kumimoji="0" lang="en-US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kumimoji="0" lang="en-US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xmlns="" id="{CCD30C7E-493A-494A-BD6E-5E4DBCAEB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087597"/>
              </p:ext>
            </p:extLst>
          </p:nvPr>
        </p:nvGraphicFramePr>
        <p:xfrm>
          <a:off x="11267546" y="4837240"/>
          <a:ext cx="2542646" cy="194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646">
                  <a:extLst>
                    <a:ext uri="{9D8B030D-6E8A-4147-A177-3AD203B41FA5}">
                      <a16:colId xmlns:a16="http://schemas.microsoft.com/office/drawing/2014/main" xmlns="" val="2567058418"/>
                    </a:ext>
                  </a:extLst>
                </a:gridCol>
              </a:tblGrid>
              <a:tr h="38982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PRODUIT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3076717"/>
                  </a:ext>
                </a:extLst>
              </a:tr>
              <a:tr h="389820">
                <a:tc>
                  <a:txBody>
                    <a:bodyPr/>
                    <a:lstStyle/>
                    <a:p>
                      <a:r>
                        <a:rPr lang="fr-FR" b="1" u="sng" dirty="0"/>
                        <a:t>     Référence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0280795"/>
                  </a:ext>
                </a:extLst>
              </a:tr>
              <a:tr h="389820">
                <a:tc>
                  <a:txBody>
                    <a:bodyPr/>
                    <a:lstStyle/>
                    <a:p>
                      <a:r>
                        <a:rPr lang="fr-FR" dirty="0"/>
                        <a:t>Nom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8619030"/>
                  </a:ext>
                </a:extLst>
              </a:tr>
              <a:tr h="389820">
                <a:tc>
                  <a:txBody>
                    <a:bodyPr/>
                    <a:lstStyle/>
                    <a:p>
                      <a:r>
                        <a:rPr lang="fr-FR" dirty="0"/>
                        <a:t>Stock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7824371"/>
                  </a:ext>
                </a:extLst>
              </a:tr>
              <a:tr h="389820">
                <a:tc>
                  <a:txBody>
                    <a:bodyPr/>
                    <a:lstStyle/>
                    <a:p>
                      <a:r>
                        <a:rPr lang="fr-FR" dirty="0"/>
                        <a:t>Prix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85993586"/>
                  </a:ext>
                </a:extLst>
              </a:tr>
            </a:tbl>
          </a:graphicData>
        </a:graphic>
      </p:graphicFrame>
      <p:pic>
        <p:nvPicPr>
          <p:cNvPr id="4104" name="image4.png">
            <a:extLst>
              <a:ext uri="{FF2B5EF4-FFF2-40B4-BE49-F238E27FC236}">
                <a16:creationId xmlns:a16="http://schemas.microsoft.com/office/drawing/2014/main" xmlns="" id="{E9C4D364-A4BE-42FC-A7B0-2897EB254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7545" y="5262692"/>
            <a:ext cx="204523" cy="39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198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xmlns="" id="{50627764-A954-4CA9-BA5D-D080B8E65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364" y="2738040"/>
            <a:ext cx="1197861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03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03350" algn="l"/>
              </a:tabLst>
            </a:pP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L’association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entre tables,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reflète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l’interdépendance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entre les tables.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03350" algn="l"/>
              </a:tabLst>
            </a:pPr>
            <a:endParaRPr lang="en-US" altLang="fr-FR" sz="2400" dirty="0"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03350" algn="l"/>
              </a:tabLst>
            </a:pP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Elle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peut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être</a:t>
            </a: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 </a:t>
            </a:r>
            <a:r>
              <a:rPr kumimoji="0" lang="en-US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différents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03350" algn="l"/>
              </a:tabLst>
            </a:pPr>
            <a:r>
              <a:rPr kumimoji="0" lang="en-US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« types » :</a:t>
            </a:r>
          </a:p>
          <a:p>
            <a:pPr marL="2171700" lvl="4" indent="-342900">
              <a:buFont typeface="Arial" panose="020B0604020202020204" pitchFamily="34" charset="0"/>
              <a:buChar char="•"/>
              <a:tabLst/>
            </a:pPr>
            <a:r>
              <a:rPr lang="en-US" altLang="fr-FR" sz="2400" dirty="0">
                <a:ea typeface="Arial" panose="020B0604020202020204" pitchFamily="34" charset="0"/>
              </a:rPr>
              <a:t>Un à </a:t>
            </a:r>
            <a:r>
              <a:rPr lang="en-US" altLang="fr-FR" sz="2400" dirty="0" err="1">
                <a:ea typeface="Arial" panose="020B0604020202020204" pitchFamily="34" charset="0"/>
              </a:rPr>
              <a:t>plusieurs</a:t>
            </a:r>
            <a:r>
              <a:rPr lang="en-US" altLang="fr-FR" sz="2400" dirty="0">
                <a:ea typeface="Arial" panose="020B0604020202020204" pitchFamily="34" charset="0"/>
              </a:rPr>
              <a:t> </a:t>
            </a:r>
          </a:p>
          <a:p>
            <a:pPr marL="2171700" lvl="4" indent="-342900">
              <a:buFont typeface="Arial" panose="020B0604020202020204" pitchFamily="34" charset="0"/>
              <a:buChar char="•"/>
              <a:tabLst/>
            </a:pPr>
            <a:r>
              <a:rPr lang="en-US" altLang="fr-FR" sz="2400" dirty="0">
                <a:ea typeface="Arial" panose="020B0604020202020204" pitchFamily="34" charset="0"/>
              </a:rPr>
              <a:t>Un à un</a:t>
            </a:r>
            <a:endParaRPr lang="fr-FR" altLang="fr-FR" sz="2400" dirty="0"/>
          </a:p>
          <a:p>
            <a:pPr marL="2171700" lvl="4" indent="-342900">
              <a:buFont typeface="Arial" panose="020B0604020202020204" pitchFamily="34" charset="0"/>
              <a:buChar char="•"/>
              <a:tabLst/>
            </a:pPr>
            <a:r>
              <a:rPr lang="en-US" altLang="fr-FR" sz="2400" dirty="0" err="1">
                <a:ea typeface="Arial" panose="020B0604020202020204" pitchFamily="34" charset="0"/>
              </a:rPr>
              <a:t>Plusieurs</a:t>
            </a:r>
            <a:r>
              <a:rPr lang="en-US" altLang="fr-FR" sz="2400" dirty="0">
                <a:ea typeface="Arial" panose="020B0604020202020204" pitchFamily="34" charset="0"/>
              </a:rPr>
              <a:t> à </a:t>
            </a:r>
            <a:r>
              <a:rPr lang="en-US" altLang="fr-FR" sz="2400" dirty="0" err="1">
                <a:ea typeface="Arial" panose="020B0604020202020204" pitchFamily="34" charset="0"/>
              </a:rPr>
              <a:t>plusieurs</a:t>
            </a:r>
            <a:endParaRPr lang="en-US" altLang="fr-FR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03350" algn="l"/>
              </a:tabLst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03350" algn="l"/>
              </a:tabLst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xmlns="" id="{39341F9A-62AF-4583-9284-E03B98C409BB}"/>
              </a:ext>
            </a:extLst>
          </p:cNvPr>
          <p:cNvSpPr txBox="1"/>
          <p:nvPr/>
        </p:nvSpPr>
        <p:spPr>
          <a:xfrm>
            <a:off x="1127979" y="850900"/>
            <a:ext cx="6858000" cy="984885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0" rIns="0" bIns="0" rtlCol="0">
            <a:spAutoFit/>
          </a:bodyPr>
          <a:lstStyle/>
          <a:p>
            <a:pPr marL="19050">
              <a:buSzPct val="40000"/>
              <a:tabLst>
                <a:tab pos="247015" algn="l"/>
                <a:tab pos="247650" algn="l"/>
              </a:tabLst>
            </a:pPr>
            <a:r>
              <a:rPr lang="fr-FR" sz="3200" b="1" u="sng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II. Associations</a:t>
            </a:r>
          </a:p>
          <a:p>
            <a:pPr marL="19050">
              <a:buSzPct val="40000"/>
              <a:tabLst>
                <a:tab pos="247015" algn="l"/>
                <a:tab pos="247650" algn="l"/>
              </a:tabLst>
            </a:pPr>
            <a:endParaRPr sz="32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115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237641" y="1692652"/>
            <a:ext cx="5717540" cy="1550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000080"/>
                </a:solidFill>
                <a:latin typeface="Arial"/>
                <a:cs typeface="Arial"/>
              </a:rPr>
              <a:t>Représentation </a:t>
            </a:r>
            <a:r>
              <a:rPr dirty="0">
                <a:solidFill>
                  <a:srgbClr val="000080"/>
                </a:solidFill>
                <a:latin typeface="Arial"/>
                <a:cs typeface="Arial"/>
              </a:rPr>
              <a:t>d’un </a:t>
            </a:r>
            <a:r>
              <a:rPr spc="-5" dirty="0">
                <a:solidFill>
                  <a:srgbClr val="000080"/>
                </a:solidFill>
                <a:latin typeface="Arial"/>
                <a:cs typeface="Arial"/>
              </a:rPr>
              <a:t>lien </a:t>
            </a:r>
            <a:r>
              <a:rPr dirty="0">
                <a:solidFill>
                  <a:srgbClr val="000080"/>
                </a:solidFill>
                <a:latin typeface="Arial"/>
                <a:cs typeface="Arial"/>
              </a:rPr>
              <a:t>entre deux entités ou</a:t>
            </a:r>
            <a:r>
              <a:rPr spc="-65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80"/>
                </a:solidFill>
                <a:latin typeface="Arial"/>
                <a:cs typeface="Arial"/>
              </a:rPr>
              <a:t>plus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5080">
              <a:lnSpc>
                <a:spcPct val="192200"/>
              </a:lnSpc>
              <a:buSzPct val="55555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>
                <a:latin typeface="Arial"/>
                <a:cs typeface="Arial"/>
              </a:rPr>
              <a:t>une association peut avoir des propriétés</a:t>
            </a:r>
            <a:r>
              <a:rPr spc="-1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particulières  Par exemple, </a:t>
            </a:r>
            <a:r>
              <a:rPr spc="-5" dirty="0">
                <a:latin typeface="Arial"/>
                <a:cs typeface="Arial"/>
              </a:rPr>
              <a:t>la </a:t>
            </a:r>
            <a:r>
              <a:rPr dirty="0">
                <a:latin typeface="Arial"/>
                <a:cs typeface="Arial"/>
              </a:rPr>
              <a:t>date d’emprunt d’un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livre</a:t>
            </a:r>
          </a:p>
        </p:txBody>
      </p:sp>
      <p:sp>
        <p:nvSpPr>
          <p:cNvPr id="4" name="object 4"/>
          <p:cNvSpPr/>
          <p:nvPr/>
        </p:nvSpPr>
        <p:spPr>
          <a:xfrm>
            <a:off x="5911501" y="4247388"/>
            <a:ext cx="2468880" cy="1371600"/>
          </a:xfrm>
          <a:custGeom>
            <a:avLst/>
            <a:gdLst/>
            <a:ahLst/>
            <a:cxnLst/>
            <a:rect l="l" t="t" r="r" b="b"/>
            <a:pathLst>
              <a:path w="2468879" h="1371600">
                <a:moveTo>
                  <a:pt x="2468880" y="685800"/>
                </a:moveTo>
                <a:lnTo>
                  <a:pt x="2462878" y="617784"/>
                </a:lnTo>
                <a:lnTo>
                  <a:pt x="2445253" y="551662"/>
                </a:lnTo>
                <a:lnTo>
                  <a:pt x="2416571" y="487747"/>
                </a:lnTo>
                <a:lnTo>
                  <a:pt x="2377401" y="426354"/>
                </a:lnTo>
                <a:lnTo>
                  <a:pt x="2328311" y="367798"/>
                </a:lnTo>
                <a:lnTo>
                  <a:pt x="2300223" y="339682"/>
                </a:lnTo>
                <a:lnTo>
                  <a:pt x="2269869" y="312393"/>
                </a:lnTo>
                <a:lnTo>
                  <a:pt x="2237318" y="285971"/>
                </a:lnTo>
                <a:lnTo>
                  <a:pt x="2202642" y="260454"/>
                </a:lnTo>
                <a:lnTo>
                  <a:pt x="2165912" y="235882"/>
                </a:lnTo>
                <a:lnTo>
                  <a:pt x="2127198" y="212294"/>
                </a:lnTo>
                <a:lnTo>
                  <a:pt x="2086573" y="189730"/>
                </a:lnTo>
                <a:lnTo>
                  <a:pt x="2044106" y="168229"/>
                </a:lnTo>
                <a:lnTo>
                  <a:pt x="1999869" y="147830"/>
                </a:lnTo>
                <a:lnTo>
                  <a:pt x="1953933" y="128573"/>
                </a:lnTo>
                <a:lnTo>
                  <a:pt x="1906369" y="110497"/>
                </a:lnTo>
                <a:lnTo>
                  <a:pt x="1857247" y="93641"/>
                </a:lnTo>
                <a:lnTo>
                  <a:pt x="1806640" y="78044"/>
                </a:lnTo>
                <a:lnTo>
                  <a:pt x="1754617" y="63746"/>
                </a:lnTo>
                <a:lnTo>
                  <a:pt x="1701250" y="50787"/>
                </a:lnTo>
                <a:lnTo>
                  <a:pt x="1646610" y="39205"/>
                </a:lnTo>
                <a:lnTo>
                  <a:pt x="1590767" y="29039"/>
                </a:lnTo>
                <a:lnTo>
                  <a:pt x="1533793" y="20330"/>
                </a:lnTo>
                <a:lnTo>
                  <a:pt x="1475759" y="13116"/>
                </a:lnTo>
                <a:lnTo>
                  <a:pt x="1416736" y="7436"/>
                </a:lnTo>
                <a:lnTo>
                  <a:pt x="1356794" y="3331"/>
                </a:lnTo>
                <a:lnTo>
                  <a:pt x="1296005" y="839"/>
                </a:lnTo>
                <a:lnTo>
                  <a:pt x="1234440" y="0"/>
                </a:lnTo>
                <a:lnTo>
                  <a:pt x="1172809" y="839"/>
                </a:lnTo>
                <a:lnTo>
                  <a:pt x="1111963" y="3331"/>
                </a:lnTo>
                <a:lnTo>
                  <a:pt x="1051972" y="7436"/>
                </a:lnTo>
                <a:lnTo>
                  <a:pt x="992906" y="13116"/>
                </a:lnTo>
                <a:lnTo>
                  <a:pt x="934837" y="20330"/>
                </a:lnTo>
                <a:lnTo>
                  <a:pt x="877834" y="29039"/>
                </a:lnTo>
                <a:lnTo>
                  <a:pt x="821968" y="39205"/>
                </a:lnTo>
                <a:lnTo>
                  <a:pt x="767311" y="50787"/>
                </a:lnTo>
                <a:lnTo>
                  <a:pt x="713932" y="63746"/>
                </a:lnTo>
                <a:lnTo>
                  <a:pt x="661903" y="78044"/>
                </a:lnTo>
                <a:lnTo>
                  <a:pt x="611293" y="93641"/>
                </a:lnTo>
                <a:lnTo>
                  <a:pt x="562173" y="110497"/>
                </a:lnTo>
                <a:lnTo>
                  <a:pt x="514615" y="128573"/>
                </a:lnTo>
                <a:lnTo>
                  <a:pt x="468688" y="147830"/>
                </a:lnTo>
                <a:lnTo>
                  <a:pt x="424464" y="168229"/>
                </a:lnTo>
                <a:lnTo>
                  <a:pt x="382012" y="189730"/>
                </a:lnTo>
                <a:lnTo>
                  <a:pt x="341404" y="212294"/>
                </a:lnTo>
                <a:lnTo>
                  <a:pt x="302710" y="235882"/>
                </a:lnTo>
                <a:lnTo>
                  <a:pt x="266000" y="260454"/>
                </a:lnTo>
                <a:lnTo>
                  <a:pt x="231346" y="285971"/>
                </a:lnTo>
                <a:lnTo>
                  <a:pt x="198818" y="312393"/>
                </a:lnTo>
                <a:lnTo>
                  <a:pt x="168486" y="339682"/>
                </a:lnTo>
                <a:lnTo>
                  <a:pt x="140421" y="367798"/>
                </a:lnTo>
                <a:lnTo>
                  <a:pt x="114695" y="396702"/>
                </a:lnTo>
                <a:lnTo>
                  <a:pt x="70536" y="456716"/>
                </a:lnTo>
                <a:lnTo>
                  <a:pt x="36576" y="519409"/>
                </a:lnTo>
                <a:lnTo>
                  <a:pt x="13379" y="584467"/>
                </a:lnTo>
                <a:lnTo>
                  <a:pt x="1510" y="651575"/>
                </a:lnTo>
                <a:lnTo>
                  <a:pt x="0" y="685800"/>
                </a:lnTo>
                <a:lnTo>
                  <a:pt x="1510" y="720024"/>
                </a:lnTo>
                <a:lnTo>
                  <a:pt x="13379" y="787132"/>
                </a:lnTo>
                <a:lnTo>
                  <a:pt x="36576" y="852190"/>
                </a:lnTo>
                <a:lnTo>
                  <a:pt x="70536" y="914883"/>
                </a:lnTo>
                <a:lnTo>
                  <a:pt x="114695" y="974897"/>
                </a:lnTo>
                <a:lnTo>
                  <a:pt x="140421" y="1003801"/>
                </a:lnTo>
                <a:lnTo>
                  <a:pt x="168486" y="1031917"/>
                </a:lnTo>
                <a:lnTo>
                  <a:pt x="198818" y="1059206"/>
                </a:lnTo>
                <a:lnTo>
                  <a:pt x="231346" y="1085628"/>
                </a:lnTo>
                <a:lnTo>
                  <a:pt x="266000" y="1111145"/>
                </a:lnTo>
                <a:lnTo>
                  <a:pt x="302710" y="1135717"/>
                </a:lnTo>
                <a:lnTo>
                  <a:pt x="341404" y="1159305"/>
                </a:lnTo>
                <a:lnTo>
                  <a:pt x="382012" y="1181869"/>
                </a:lnTo>
                <a:lnTo>
                  <a:pt x="424464" y="1203370"/>
                </a:lnTo>
                <a:lnTo>
                  <a:pt x="468688" y="1223769"/>
                </a:lnTo>
                <a:lnTo>
                  <a:pt x="514615" y="1243026"/>
                </a:lnTo>
                <a:lnTo>
                  <a:pt x="562173" y="1261102"/>
                </a:lnTo>
                <a:lnTo>
                  <a:pt x="611293" y="1277958"/>
                </a:lnTo>
                <a:lnTo>
                  <a:pt x="661903" y="1293555"/>
                </a:lnTo>
                <a:lnTo>
                  <a:pt x="713932" y="1307853"/>
                </a:lnTo>
                <a:lnTo>
                  <a:pt x="767311" y="1320812"/>
                </a:lnTo>
                <a:lnTo>
                  <a:pt x="821968" y="1332394"/>
                </a:lnTo>
                <a:lnTo>
                  <a:pt x="877834" y="1342560"/>
                </a:lnTo>
                <a:lnTo>
                  <a:pt x="934837" y="1351269"/>
                </a:lnTo>
                <a:lnTo>
                  <a:pt x="992906" y="1358483"/>
                </a:lnTo>
                <a:lnTo>
                  <a:pt x="1051972" y="1364163"/>
                </a:lnTo>
                <a:lnTo>
                  <a:pt x="1111963" y="1368268"/>
                </a:lnTo>
                <a:lnTo>
                  <a:pt x="1172809" y="1370760"/>
                </a:lnTo>
                <a:lnTo>
                  <a:pt x="1234440" y="1371600"/>
                </a:lnTo>
                <a:lnTo>
                  <a:pt x="1296005" y="1370760"/>
                </a:lnTo>
                <a:lnTo>
                  <a:pt x="1356794" y="1368268"/>
                </a:lnTo>
                <a:lnTo>
                  <a:pt x="1416736" y="1364163"/>
                </a:lnTo>
                <a:lnTo>
                  <a:pt x="1475759" y="1358483"/>
                </a:lnTo>
                <a:lnTo>
                  <a:pt x="1533793" y="1351269"/>
                </a:lnTo>
                <a:lnTo>
                  <a:pt x="1590767" y="1342560"/>
                </a:lnTo>
                <a:lnTo>
                  <a:pt x="1646610" y="1332394"/>
                </a:lnTo>
                <a:lnTo>
                  <a:pt x="1701250" y="1320812"/>
                </a:lnTo>
                <a:lnTo>
                  <a:pt x="1754617" y="1307853"/>
                </a:lnTo>
                <a:lnTo>
                  <a:pt x="1806640" y="1293555"/>
                </a:lnTo>
                <a:lnTo>
                  <a:pt x="1857247" y="1277958"/>
                </a:lnTo>
                <a:lnTo>
                  <a:pt x="1906369" y="1261102"/>
                </a:lnTo>
                <a:lnTo>
                  <a:pt x="1953933" y="1243026"/>
                </a:lnTo>
                <a:lnTo>
                  <a:pt x="1999869" y="1223769"/>
                </a:lnTo>
                <a:lnTo>
                  <a:pt x="2044106" y="1203370"/>
                </a:lnTo>
                <a:lnTo>
                  <a:pt x="2086573" y="1181869"/>
                </a:lnTo>
                <a:lnTo>
                  <a:pt x="2127198" y="1159305"/>
                </a:lnTo>
                <a:lnTo>
                  <a:pt x="2165912" y="1135717"/>
                </a:lnTo>
                <a:lnTo>
                  <a:pt x="2202642" y="1111145"/>
                </a:lnTo>
                <a:lnTo>
                  <a:pt x="2237318" y="1085628"/>
                </a:lnTo>
                <a:lnTo>
                  <a:pt x="2269869" y="1059206"/>
                </a:lnTo>
                <a:lnTo>
                  <a:pt x="2300223" y="1031917"/>
                </a:lnTo>
                <a:lnTo>
                  <a:pt x="2328311" y="1003801"/>
                </a:lnTo>
                <a:lnTo>
                  <a:pt x="2354061" y="974897"/>
                </a:lnTo>
                <a:lnTo>
                  <a:pt x="2398262" y="914883"/>
                </a:lnTo>
                <a:lnTo>
                  <a:pt x="2432258" y="852190"/>
                </a:lnTo>
                <a:lnTo>
                  <a:pt x="2455483" y="787132"/>
                </a:lnTo>
                <a:lnTo>
                  <a:pt x="2467367" y="720024"/>
                </a:lnTo>
                <a:lnTo>
                  <a:pt x="2468880" y="6858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712370" y="4151377"/>
          <a:ext cx="6857999" cy="1554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0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adhérent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emprunter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exemplaire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6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65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date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d’emprunt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213839" y="10085945"/>
            <a:ext cx="19304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pPr marL="25400">
                <a:spcBef>
                  <a:spcPts val="5"/>
                </a:spcBef>
              </a:pPr>
              <a:t>18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40664" y="698500"/>
            <a:ext cx="6176010" cy="553998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0" rIns="0" bIns="0" rtlCol="0">
            <a:spAutoFit/>
          </a:bodyPr>
          <a:lstStyle/>
          <a:p>
            <a:pPr marL="19050">
              <a:buSzPct val="40000"/>
              <a:tabLst>
                <a:tab pos="247015" algn="l"/>
                <a:tab pos="247650" algn="l"/>
              </a:tabLst>
            </a:pPr>
            <a:r>
              <a:rPr lang="fr-FR" sz="3600" b="1" spc="-5" dirty="0">
                <a:solidFill>
                  <a:srgbClr val="000080"/>
                </a:solidFill>
                <a:latin typeface="Arial"/>
                <a:cs typeface="Arial"/>
              </a:rPr>
              <a:t>I.6. </a:t>
            </a:r>
            <a:r>
              <a:rPr sz="3600" b="1" spc="-5" dirty="0">
                <a:solidFill>
                  <a:srgbClr val="000080"/>
                </a:solidFill>
                <a:latin typeface="Arial"/>
                <a:cs typeface="Arial"/>
              </a:rPr>
              <a:t>Les </a:t>
            </a:r>
            <a:r>
              <a:rPr sz="3600" b="1" spc="-10" dirty="0">
                <a:solidFill>
                  <a:srgbClr val="000080"/>
                </a:solidFill>
                <a:latin typeface="Arial"/>
                <a:cs typeface="Arial"/>
              </a:rPr>
              <a:t>cardinalités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669" y="1692652"/>
            <a:ext cx="9379712" cy="576760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180340">
              <a:spcBef>
                <a:spcPts val="235"/>
              </a:spcBef>
            </a:pP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La cardinalité d’une association pour une entité  constituante est constituée d’une borne minimale</a:t>
            </a:r>
            <a:r>
              <a:rPr sz="3200" spc="-13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et  d’une borne maximale</a:t>
            </a:r>
            <a:r>
              <a:rPr sz="3200" spc="-25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:</a:t>
            </a:r>
            <a:endParaRPr sz="3200" dirty="0">
              <a:latin typeface="Arial"/>
              <a:cs typeface="Arial"/>
            </a:endParaRPr>
          </a:p>
          <a:p>
            <a:endParaRPr sz="3200" dirty="0">
              <a:latin typeface="Times New Roman"/>
              <a:cs typeface="Times New Roman"/>
            </a:endParaRPr>
          </a:p>
          <a:p>
            <a:pPr marL="241300" marR="5080" indent="-228600">
              <a:buFont typeface="Symbol"/>
              <a:buChar char=""/>
              <a:tabLst>
                <a:tab pos="241935" algn="l"/>
              </a:tabLst>
            </a:pP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Minimale : nombre minimum de fois qu’une  occurrence de l’entité participe aux occurrences</a:t>
            </a:r>
            <a:r>
              <a:rPr sz="3200" spc="-13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de  l’association, généralement 0 ou</a:t>
            </a:r>
            <a:r>
              <a:rPr sz="3200" spc="-35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1</a:t>
            </a:r>
            <a:endParaRPr sz="3200" dirty="0">
              <a:latin typeface="Arial"/>
              <a:cs typeface="Arial"/>
            </a:endParaRPr>
          </a:p>
          <a:p>
            <a:pPr>
              <a:spcBef>
                <a:spcPts val="55"/>
              </a:spcBef>
              <a:buClr>
                <a:srgbClr val="000080"/>
              </a:buClr>
              <a:buFont typeface="Symbol"/>
              <a:buChar char=""/>
            </a:pPr>
            <a:endParaRPr sz="3200" dirty="0">
              <a:latin typeface="Times New Roman"/>
              <a:cs typeface="Times New Roman"/>
            </a:endParaRPr>
          </a:p>
          <a:p>
            <a:pPr marL="241300" marR="5715" indent="-228600">
              <a:buFont typeface="Symbol"/>
              <a:buChar char=""/>
              <a:tabLst>
                <a:tab pos="241935" algn="l"/>
              </a:tabLst>
            </a:pP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Maximale : nombre maximum de fois qu’une  occurrence de </a:t>
            </a:r>
            <a:r>
              <a:rPr sz="3200" spc="-5" dirty="0">
                <a:solidFill>
                  <a:srgbClr val="000080"/>
                </a:solidFill>
                <a:latin typeface="Arial"/>
                <a:cs typeface="Arial"/>
              </a:rPr>
              <a:t>l’entité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participe aux occurrences</a:t>
            </a:r>
            <a:r>
              <a:rPr sz="3200" spc="-12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de  </a:t>
            </a:r>
            <a:r>
              <a:rPr sz="3200" spc="-5" dirty="0">
                <a:solidFill>
                  <a:srgbClr val="000080"/>
                </a:solidFill>
                <a:latin typeface="Arial"/>
                <a:cs typeface="Arial"/>
              </a:rPr>
              <a:t>l’association,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généralement 1 ou</a:t>
            </a:r>
            <a:r>
              <a:rPr sz="3200" spc="-3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80"/>
                </a:solidFill>
                <a:latin typeface="Arial"/>
                <a:cs typeface="Arial"/>
              </a:rPr>
              <a:t>n</a:t>
            </a:r>
            <a:endParaRPr sz="3200" dirty="0">
              <a:latin typeface="Arial"/>
              <a:cs typeface="Arial"/>
            </a:endParaRPr>
          </a:p>
          <a:p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13839" y="10085945"/>
            <a:ext cx="19304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pPr marL="25400">
                <a:spcBef>
                  <a:spcPts val="5"/>
                </a:spcBef>
              </a:pPr>
              <a:t>19</a:t>
            </a:fld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213839" y="10085945"/>
            <a:ext cx="19304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pPr marL="25400">
                <a:spcBef>
                  <a:spcPts val="5"/>
                </a:spcBef>
              </a:pPr>
              <a:t>20</a:t>
            </a:fld>
            <a:endParaRPr sz="1000">
              <a:latin typeface="Arial"/>
              <a:cs typeface="Arial"/>
            </a:endParaRPr>
          </a:p>
        </p:txBody>
      </p:sp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xmlns="" id="{5A9AAC7D-8F66-4402-AD25-6A7628889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2562471"/>
              </p:ext>
            </p:extLst>
          </p:nvPr>
        </p:nvGraphicFramePr>
        <p:xfrm>
          <a:off x="3471069" y="2832100"/>
          <a:ext cx="6857999" cy="1554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0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adhérent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emprunter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exemplaire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68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65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810"/>
                        </a:spcBef>
                        <a:tabLst>
                          <a:tab pos="1289050" algn="l"/>
                          <a:tab pos="3474085" algn="l"/>
                        </a:tabLst>
                      </a:pPr>
                      <a:r>
                        <a:rPr sz="2400" spc="-7" baseline="19097" dirty="0">
                          <a:latin typeface="Arial"/>
                          <a:cs typeface="Arial"/>
                        </a:rPr>
                        <a:t>0,3	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date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d’emprunt	</a:t>
                      </a:r>
                      <a:r>
                        <a:rPr sz="2400" spc="-7" baseline="19097" dirty="0">
                          <a:latin typeface="Arial"/>
                          <a:cs typeface="Arial"/>
                        </a:rPr>
                        <a:t>0,1</a:t>
                      </a:r>
                      <a:endParaRPr sz="2400" baseline="19097" dirty="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object 5">
            <a:extLst>
              <a:ext uri="{FF2B5EF4-FFF2-40B4-BE49-F238E27FC236}">
                <a16:creationId xmlns:a16="http://schemas.microsoft.com/office/drawing/2014/main" xmlns="" id="{062E6CDF-46A1-42B9-A5EF-5E7D5D5A2FE9}"/>
              </a:ext>
            </a:extLst>
          </p:cNvPr>
          <p:cNvSpPr/>
          <p:nvPr/>
        </p:nvSpPr>
        <p:spPr>
          <a:xfrm>
            <a:off x="5665628" y="2923539"/>
            <a:ext cx="2468880" cy="1371600"/>
          </a:xfrm>
          <a:custGeom>
            <a:avLst/>
            <a:gdLst/>
            <a:ahLst/>
            <a:cxnLst/>
            <a:rect l="l" t="t" r="r" b="b"/>
            <a:pathLst>
              <a:path w="2468879" h="1371600">
                <a:moveTo>
                  <a:pt x="2468880" y="685800"/>
                </a:moveTo>
                <a:lnTo>
                  <a:pt x="2462878" y="617784"/>
                </a:lnTo>
                <a:lnTo>
                  <a:pt x="2445253" y="551662"/>
                </a:lnTo>
                <a:lnTo>
                  <a:pt x="2416571" y="487747"/>
                </a:lnTo>
                <a:lnTo>
                  <a:pt x="2377401" y="426354"/>
                </a:lnTo>
                <a:lnTo>
                  <a:pt x="2328311" y="367798"/>
                </a:lnTo>
                <a:lnTo>
                  <a:pt x="2300224" y="339682"/>
                </a:lnTo>
                <a:lnTo>
                  <a:pt x="2269869" y="312393"/>
                </a:lnTo>
                <a:lnTo>
                  <a:pt x="2237318" y="285971"/>
                </a:lnTo>
                <a:lnTo>
                  <a:pt x="2202642" y="260454"/>
                </a:lnTo>
                <a:lnTo>
                  <a:pt x="2165912" y="235882"/>
                </a:lnTo>
                <a:lnTo>
                  <a:pt x="2127198" y="212294"/>
                </a:lnTo>
                <a:lnTo>
                  <a:pt x="2086573" y="189730"/>
                </a:lnTo>
                <a:lnTo>
                  <a:pt x="2044106" y="168229"/>
                </a:lnTo>
                <a:lnTo>
                  <a:pt x="1999869" y="147830"/>
                </a:lnTo>
                <a:lnTo>
                  <a:pt x="1953933" y="128573"/>
                </a:lnTo>
                <a:lnTo>
                  <a:pt x="1906369" y="110497"/>
                </a:lnTo>
                <a:lnTo>
                  <a:pt x="1857247" y="93641"/>
                </a:lnTo>
                <a:lnTo>
                  <a:pt x="1806640" y="78044"/>
                </a:lnTo>
                <a:lnTo>
                  <a:pt x="1754617" y="63746"/>
                </a:lnTo>
                <a:lnTo>
                  <a:pt x="1701250" y="50787"/>
                </a:lnTo>
                <a:lnTo>
                  <a:pt x="1646610" y="39205"/>
                </a:lnTo>
                <a:lnTo>
                  <a:pt x="1590767" y="29039"/>
                </a:lnTo>
                <a:lnTo>
                  <a:pt x="1533793" y="20330"/>
                </a:lnTo>
                <a:lnTo>
                  <a:pt x="1475759" y="13116"/>
                </a:lnTo>
                <a:lnTo>
                  <a:pt x="1416736" y="7436"/>
                </a:lnTo>
                <a:lnTo>
                  <a:pt x="1356794" y="3331"/>
                </a:lnTo>
                <a:lnTo>
                  <a:pt x="1296005" y="839"/>
                </a:lnTo>
                <a:lnTo>
                  <a:pt x="1234439" y="0"/>
                </a:lnTo>
                <a:lnTo>
                  <a:pt x="1172809" y="839"/>
                </a:lnTo>
                <a:lnTo>
                  <a:pt x="1111963" y="3331"/>
                </a:lnTo>
                <a:lnTo>
                  <a:pt x="1051972" y="7436"/>
                </a:lnTo>
                <a:lnTo>
                  <a:pt x="992906" y="13116"/>
                </a:lnTo>
                <a:lnTo>
                  <a:pt x="934837" y="20330"/>
                </a:lnTo>
                <a:lnTo>
                  <a:pt x="877834" y="29039"/>
                </a:lnTo>
                <a:lnTo>
                  <a:pt x="821968" y="39205"/>
                </a:lnTo>
                <a:lnTo>
                  <a:pt x="767311" y="50787"/>
                </a:lnTo>
                <a:lnTo>
                  <a:pt x="713932" y="63746"/>
                </a:lnTo>
                <a:lnTo>
                  <a:pt x="661903" y="78044"/>
                </a:lnTo>
                <a:lnTo>
                  <a:pt x="611293" y="93641"/>
                </a:lnTo>
                <a:lnTo>
                  <a:pt x="562173" y="110497"/>
                </a:lnTo>
                <a:lnTo>
                  <a:pt x="514615" y="128573"/>
                </a:lnTo>
                <a:lnTo>
                  <a:pt x="468688" y="147830"/>
                </a:lnTo>
                <a:lnTo>
                  <a:pt x="424464" y="168229"/>
                </a:lnTo>
                <a:lnTo>
                  <a:pt x="382012" y="189730"/>
                </a:lnTo>
                <a:lnTo>
                  <a:pt x="341404" y="212294"/>
                </a:lnTo>
                <a:lnTo>
                  <a:pt x="302710" y="235882"/>
                </a:lnTo>
                <a:lnTo>
                  <a:pt x="266000" y="260454"/>
                </a:lnTo>
                <a:lnTo>
                  <a:pt x="231346" y="285971"/>
                </a:lnTo>
                <a:lnTo>
                  <a:pt x="198818" y="312393"/>
                </a:lnTo>
                <a:lnTo>
                  <a:pt x="168486" y="339682"/>
                </a:lnTo>
                <a:lnTo>
                  <a:pt x="140421" y="367798"/>
                </a:lnTo>
                <a:lnTo>
                  <a:pt x="114695" y="396702"/>
                </a:lnTo>
                <a:lnTo>
                  <a:pt x="70536" y="456716"/>
                </a:lnTo>
                <a:lnTo>
                  <a:pt x="36576" y="519409"/>
                </a:lnTo>
                <a:lnTo>
                  <a:pt x="13379" y="584467"/>
                </a:lnTo>
                <a:lnTo>
                  <a:pt x="1510" y="651575"/>
                </a:lnTo>
                <a:lnTo>
                  <a:pt x="0" y="685800"/>
                </a:lnTo>
                <a:lnTo>
                  <a:pt x="1510" y="720024"/>
                </a:lnTo>
                <a:lnTo>
                  <a:pt x="13379" y="787132"/>
                </a:lnTo>
                <a:lnTo>
                  <a:pt x="36576" y="852190"/>
                </a:lnTo>
                <a:lnTo>
                  <a:pt x="70536" y="914883"/>
                </a:lnTo>
                <a:lnTo>
                  <a:pt x="114695" y="974897"/>
                </a:lnTo>
                <a:lnTo>
                  <a:pt x="140421" y="1003801"/>
                </a:lnTo>
                <a:lnTo>
                  <a:pt x="168486" y="1031917"/>
                </a:lnTo>
                <a:lnTo>
                  <a:pt x="198818" y="1059206"/>
                </a:lnTo>
                <a:lnTo>
                  <a:pt x="231346" y="1085628"/>
                </a:lnTo>
                <a:lnTo>
                  <a:pt x="266000" y="1111145"/>
                </a:lnTo>
                <a:lnTo>
                  <a:pt x="302710" y="1135717"/>
                </a:lnTo>
                <a:lnTo>
                  <a:pt x="341404" y="1159305"/>
                </a:lnTo>
                <a:lnTo>
                  <a:pt x="382012" y="1181869"/>
                </a:lnTo>
                <a:lnTo>
                  <a:pt x="424464" y="1203370"/>
                </a:lnTo>
                <a:lnTo>
                  <a:pt x="468688" y="1223769"/>
                </a:lnTo>
                <a:lnTo>
                  <a:pt x="514615" y="1243026"/>
                </a:lnTo>
                <a:lnTo>
                  <a:pt x="562173" y="1261102"/>
                </a:lnTo>
                <a:lnTo>
                  <a:pt x="611293" y="1277958"/>
                </a:lnTo>
                <a:lnTo>
                  <a:pt x="661903" y="1293555"/>
                </a:lnTo>
                <a:lnTo>
                  <a:pt x="713932" y="1307853"/>
                </a:lnTo>
                <a:lnTo>
                  <a:pt x="767311" y="1320812"/>
                </a:lnTo>
                <a:lnTo>
                  <a:pt x="821968" y="1332394"/>
                </a:lnTo>
                <a:lnTo>
                  <a:pt x="877834" y="1342560"/>
                </a:lnTo>
                <a:lnTo>
                  <a:pt x="934837" y="1351269"/>
                </a:lnTo>
                <a:lnTo>
                  <a:pt x="992906" y="1358483"/>
                </a:lnTo>
                <a:lnTo>
                  <a:pt x="1051972" y="1364163"/>
                </a:lnTo>
                <a:lnTo>
                  <a:pt x="1111963" y="1368268"/>
                </a:lnTo>
                <a:lnTo>
                  <a:pt x="1172809" y="1370760"/>
                </a:lnTo>
                <a:lnTo>
                  <a:pt x="1234439" y="1371600"/>
                </a:lnTo>
                <a:lnTo>
                  <a:pt x="1296005" y="1370760"/>
                </a:lnTo>
                <a:lnTo>
                  <a:pt x="1356794" y="1368268"/>
                </a:lnTo>
                <a:lnTo>
                  <a:pt x="1416736" y="1364163"/>
                </a:lnTo>
                <a:lnTo>
                  <a:pt x="1475759" y="1358483"/>
                </a:lnTo>
                <a:lnTo>
                  <a:pt x="1533793" y="1351269"/>
                </a:lnTo>
                <a:lnTo>
                  <a:pt x="1590767" y="1342560"/>
                </a:lnTo>
                <a:lnTo>
                  <a:pt x="1646610" y="1332394"/>
                </a:lnTo>
                <a:lnTo>
                  <a:pt x="1701250" y="1320812"/>
                </a:lnTo>
                <a:lnTo>
                  <a:pt x="1754617" y="1307853"/>
                </a:lnTo>
                <a:lnTo>
                  <a:pt x="1806640" y="1293555"/>
                </a:lnTo>
                <a:lnTo>
                  <a:pt x="1857248" y="1277958"/>
                </a:lnTo>
                <a:lnTo>
                  <a:pt x="1906369" y="1261102"/>
                </a:lnTo>
                <a:lnTo>
                  <a:pt x="1953933" y="1243026"/>
                </a:lnTo>
                <a:lnTo>
                  <a:pt x="1999869" y="1223769"/>
                </a:lnTo>
                <a:lnTo>
                  <a:pt x="2044106" y="1203370"/>
                </a:lnTo>
                <a:lnTo>
                  <a:pt x="2086573" y="1181869"/>
                </a:lnTo>
                <a:lnTo>
                  <a:pt x="2127198" y="1159305"/>
                </a:lnTo>
                <a:lnTo>
                  <a:pt x="2165912" y="1135717"/>
                </a:lnTo>
                <a:lnTo>
                  <a:pt x="2202642" y="1111145"/>
                </a:lnTo>
                <a:lnTo>
                  <a:pt x="2237318" y="1085628"/>
                </a:lnTo>
                <a:lnTo>
                  <a:pt x="2269869" y="1059206"/>
                </a:lnTo>
                <a:lnTo>
                  <a:pt x="2300224" y="1031917"/>
                </a:lnTo>
                <a:lnTo>
                  <a:pt x="2328311" y="1003801"/>
                </a:lnTo>
                <a:lnTo>
                  <a:pt x="2354061" y="974897"/>
                </a:lnTo>
                <a:lnTo>
                  <a:pt x="2398262" y="914883"/>
                </a:lnTo>
                <a:lnTo>
                  <a:pt x="2432258" y="852190"/>
                </a:lnTo>
                <a:lnTo>
                  <a:pt x="2455483" y="787132"/>
                </a:lnTo>
                <a:lnTo>
                  <a:pt x="2467367" y="720024"/>
                </a:lnTo>
                <a:lnTo>
                  <a:pt x="2468880" y="6858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2CAA66DE-6B31-46F4-9C23-0B5F339DBAD7}"/>
              </a:ext>
            </a:extLst>
          </p:cNvPr>
          <p:cNvSpPr txBox="1"/>
          <p:nvPr/>
        </p:nvSpPr>
        <p:spPr>
          <a:xfrm>
            <a:off x="1149509" y="6108700"/>
            <a:ext cx="10932160" cy="2184572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080" indent="-228600">
              <a:spcBef>
                <a:spcPts val="235"/>
              </a:spcBef>
              <a:buFont typeface="Symbol"/>
              <a:buChar char=""/>
              <a:tabLst>
                <a:tab pos="241935" algn="l"/>
              </a:tabLst>
            </a:pPr>
            <a:r>
              <a:rPr sz="2800" dirty="0">
                <a:latin typeface="Arial"/>
                <a:cs typeface="Arial"/>
              </a:rPr>
              <a:t>La cardinalité 0,3 </a:t>
            </a:r>
            <a:r>
              <a:rPr sz="2800" spc="-5" dirty="0">
                <a:latin typeface="Arial"/>
                <a:cs typeface="Arial"/>
              </a:rPr>
              <a:t>indique </a:t>
            </a:r>
            <a:r>
              <a:rPr sz="2800" dirty="0">
                <a:latin typeface="Arial"/>
                <a:cs typeface="Arial"/>
              </a:rPr>
              <a:t>qu’un adhérent peut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être  associé à 0, 1, 2 ou 3 </a:t>
            </a:r>
            <a:r>
              <a:rPr sz="2800" spc="-5" dirty="0">
                <a:latin typeface="Arial"/>
                <a:cs typeface="Arial"/>
              </a:rPr>
              <a:t>livres, </a:t>
            </a:r>
            <a:r>
              <a:rPr sz="2800" dirty="0">
                <a:latin typeface="Arial"/>
                <a:cs typeface="Arial"/>
              </a:rPr>
              <a:t>c’est à dire qu’il peut  emprunter au maximun 3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livres.</a:t>
            </a:r>
          </a:p>
          <a:p>
            <a:pPr>
              <a:buFont typeface="Symbol"/>
              <a:buChar char=""/>
            </a:pPr>
            <a:endParaRPr sz="2800" dirty="0">
              <a:latin typeface="Times New Roman"/>
              <a:cs typeface="Times New Roman"/>
            </a:endParaRPr>
          </a:p>
          <a:p>
            <a:pPr marL="241300" marR="58419" indent="-228600">
              <a:buFont typeface="Symbol"/>
              <a:buChar char=""/>
              <a:tabLst>
                <a:tab pos="241935" algn="l"/>
              </a:tabLst>
            </a:pP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l’inverse un livre peut être emprunté par un </a:t>
            </a:r>
            <a:r>
              <a:rPr sz="2800" dirty="0">
                <a:latin typeface="Arial"/>
                <a:cs typeface="Arial"/>
              </a:rPr>
              <a:t>seul  </a:t>
            </a:r>
            <a:r>
              <a:rPr sz="2800" spc="-5" dirty="0">
                <a:latin typeface="Arial"/>
                <a:cs typeface="Arial"/>
              </a:rPr>
              <a:t>adhérent, ou peut ne pas être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emprunté.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054D00-044B-48E3-8F35-9CEF9177B442}"/>
              </a:ext>
            </a:extLst>
          </p:cNvPr>
          <p:cNvSpPr/>
          <p:nvPr/>
        </p:nvSpPr>
        <p:spPr>
          <a:xfrm>
            <a:off x="1158921" y="927100"/>
            <a:ext cx="161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705"/>
              </a:spcBef>
            </a:pPr>
            <a:r>
              <a:rPr lang="fr-FR" dirty="0">
                <a:latin typeface="Arial"/>
                <a:cs typeface="Arial"/>
              </a:rPr>
              <a:t>Par exemple</a:t>
            </a:r>
            <a:r>
              <a:rPr lang="fr-FR" spc="-15" dirty="0">
                <a:latin typeface="Arial"/>
                <a:cs typeface="Arial"/>
              </a:rPr>
              <a:t> </a:t>
            </a:r>
            <a:r>
              <a:rPr lang="fr-FR" dirty="0">
                <a:latin typeface="Arial"/>
                <a:cs typeface="Arial"/>
              </a:rPr>
              <a:t>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18950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</TotalTime>
  <Words>1047</Words>
  <Application>Microsoft Office PowerPoint</Application>
  <PresentationFormat>Personnalisé</PresentationFormat>
  <Paragraphs>311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CoursSGBD1-dn.doc</dc:title>
  <dc:creator>nlt</dc:creator>
  <cp:lastModifiedBy>physalp</cp:lastModifiedBy>
  <cp:revision>66</cp:revision>
  <dcterms:created xsi:type="dcterms:W3CDTF">2021-01-05T11:43:33Z</dcterms:created>
  <dcterms:modified xsi:type="dcterms:W3CDTF">2024-11-18T15:22:09Z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2002-11-10T00:00:00Z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2021-01-05T00:00:00Z</vt:filetime>
  </property>
</Properties>
</file>