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handoutMasterIdLst>
    <p:handoutMasterId r:id="rId92"/>
  </p:handoutMasterIdLst>
  <p:sldIdLst>
    <p:sldId id="1594" r:id="rId2"/>
    <p:sldId id="1593" r:id="rId3"/>
    <p:sldId id="816" r:id="rId4"/>
    <p:sldId id="1502" r:id="rId5"/>
    <p:sldId id="782" r:id="rId6"/>
    <p:sldId id="1042" r:id="rId7"/>
    <p:sldId id="1354" r:id="rId8"/>
    <p:sldId id="821" r:id="rId9"/>
    <p:sldId id="1267" r:id="rId10"/>
    <p:sldId id="1503" r:id="rId11"/>
    <p:sldId id="1407" r:id="rId12"/>
    <p:sldId id="1271" r:id="rId13"/>
    <p:sldId id="1277" r:id="rId14"/>
    <p:sldId id="1278" r:id="rId15"/>
    <p:sldId id="1279" r:id="rId16"/>
    <p:sldId id="1280" r:id="rId17"/>
    <p:sldId id="1281" r:id="rId18"/>
    <p:sldId id="1520" r:id="rId19"/>
    <p:sldId id="1283" r:id="rId20"/>
    <p:sldId id="1341" r:id="rId21"/>
    <p:sldId id="1343" r:id="rId22"/>
    <p:sldId id="1521" r:id="rId23"/>
    <p:sldId id="1522" r:id="rId24"/>
    <p:sldId id="1523" r:id="rId25"/>
    <p:sldId id="1524" r:id="rId26"/>
    <p:sldId id="1525" r:id="rId27"/>
    <p:sldId id="1526" r:id="rId28"/>
    <p:sldId id="1527" r:id="rId29"/>
    <p:sldId id="1528" r:id="rId30"/>
    <p:sldId id="1529" r:id="rId31"/>
    <p:sldId id="1530" r:id="rId32"/>
    <p:sldId id="1531" r:id="rId33"/>
    <p:sldId id="1532" r:id="rId34"/>
    <p:sldId id="1534" r:id="rId35"/>
    <p:sldId id="1535" r:id="rId36"/>
    <p:sldId id="1536" r:id="rId37"/>
    <p:sldId id="1537" r:id="rId38"/>
    <p:sldId id="1538" r:id="rId39"/>
    <p:sldId id="1539" r:id="rId40"/>
    <p:sldId id="1540" r:id="rId41"/>
    <p:sldId id="1541" r:id="rId42"/>
    <p:sldId id="1542" r:id="rId43"/>
    <p:sldId id="1543" r:id="rId44"/>
    <p:sldId id="1596" r:id="rId45"/>
    <p:sldId id="1597" r:id="rId46"/>
    <p:sldId id="1600" r:id="rId47"/>
    <p:sldId id="1598" r:id="rId48"/>
    <p:sldId id="1601" r:id="rId49"/>
    <p:sldId id="1599" r:id="rId50"/>
    <p:sldId id="1595" r:id="rId51"/>
    <p:sldId id="1545" r:id="rId52"/>
    <p:sldId id="1549" r:id="rId53"/>
    <p:sldId id="1550" r:id="rId54"/>
    <p:sldId id="1551" r:id="rId55"/>
    <p:sldId id="1554" r:id="rId56"/>
    <p:sldId id="1555" r:id="rId57"/>
    <p:sldId id="1556" r:id="rId58"/>
    <p:sldId id="1558" r:id="rId59"/>
    <p:sldId id="1559" r:id="rId60"/>
    <p:sldId id="1560" r:id="rId61"/>
    <p:sldId id="1561" r:id="rId62"/>
    <p:sldId id="1562" r:id="rId63"/>
    <p:sldId id="1563" r:id="rId64"/>
    <p:sldId id="1564" r:id="rId65"/>
    <p:sldId id="1565" r:id="rId66"/>
    <p:sldId id="1566" r:id="rId67"/>
    <p:sldId id="1567" r:id="rId68"/>
    <p:sldId id="1568" r:id="rId69"/>
    <p:sldId id="1569" r:id="rId70"/>
    <p:sldId id="1570" r:id="rId71"/>
    <p:sldId id="1571" r:id="rId72"/>
    <p:sldId id="1572" r:id="rId73"/>
    <p:sldId id="1573" r:id="rId74"/>
    <p:sldId id="1574" r:id="rId75"/>
    <p:sldId id="1575" r:id="rId76"/>
    <p:sldId id="1576" r:id="rId77"/>
    <p:sldId id="1577" r:id="rId78"/>
    <p:sldId id="1578" r:id="rId79"/>
    <p:sldId id="1592" r:id="rId80"/>
    <p:sldId id="1580" r:id="rId81"/>
    <p:sldId id="1581" r:id="rId82"/>
    <p:sldId id="1582" r:id="rId83"/>
    <p:sldId id="1583" r:id="rId84"/>
    <p:sldId id="1584" r:id="rId85"/>
    <p:sldId id="1585" r:id="rId86"/>
    <p:sldId id="1586" r:id="rId87"/>
    <p:sldId id="1587" r:id="rId88"/>
    <p:sldId id="1588" r:id="rId89"/>
    <p:sldId id="1589" r:id="rId90"/>
  </p:sldIdLst>
  <p:sldSz cx="9144000" cy="6858000" type="screen4x3"/>
  <p:notesSz cx="6797675" cy="9926638"/>
  <p:defaultTextStyle>
    <a:defPPr>
      <a:defRPr lang="fr-FR"/>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a:srgbClr val="C0C0C0"/>
    <a:srgbClr val="EAEAE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66" d="100"/>
          <a:sy n="66" d="100"/>
        </p:scale>
        <p:origin x="-1704" y="-342"/>
      </p:cViewPr>
      <p:guideLst>
        <p:guide orient="horz" pos="355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209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675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397" tIns="45696" rIns="91397" bIns="45696" numCol="1" anchor="t" anchorCtr="0" compatLnSpc="1">
            <a:prstTxWarp prst="textNoShape">
              <a:avLst/>
            </a:prstTxWarp>
          </a:bodyPr>
          <a:lstStyle>
            <a:lvl1pPr>
              <a:defRPr sz="1200"/>
            </a:lvl1pPr>
          </a:lstStyle>
          <a:p>
            <a:pPr>
              <a:defRPr/>
            </a:pPr>
            <a:endParaRPr lang="fr-FR"/>
          </a:p>
        </p:txBody>
      </p:sp>
      <p:sp>
        <p:nvSpPr>
          <p:cNvPr id="586755" name="Rectangle 3"/>
          <p:cNvSpPr>
            <a:spLocks noGrp="1" noChangeArrowheads="1"/>
          </p:cNvSpPr>
          <p:nvPr>
            <p:ph type="dt" sz="quarter" idx="1"/>
          </p:nvPr>
        </p:nvSpPr>
        <p:spPr bwMode="auto">
          <a:xfrm>
            <a:off x="3851275" y="0"/>
            <a:ext cx="2946400" cy="496888"/>
          </a:xfrm>
          <a:prstGeom prst="rect">
            <a:avLst/>
          </a:prstGeom>
          <a:noFill/>
          <a:ln w="9525">
            <a:noFill/>
            <a:miter lim="800000"/>
            <a:headEnd/>
            <a:tailEnd/>
          </a:ln>
          <a:effectLst/>
        </p:spPr>
        <p:txBody>
          <a:bodyPr vert="horz" wrap="square" lIns="91397" tIns="45696" rIns="91397" bIns="45696" numCol="1" anchor="t" anchorCtr="0" compatLnSpc="1">
            <a:prstTxWarp prst="textNoShape">
              <a:avLst/>
            </a:prstTxWarp>
          </a:bodyPr>
          <a:lstStyle>
            <a:lvl1pPr algn="r">
              <a:defRPr sz="1200"/>
            </a:lvl1pPr>
          </a:lstStyle>
          <a:p>
            <a:pPr>
              <a:defRPr/>
            </a:pPr>
            <a:endParaRPr lang="fr-FR"/>
          </a:p>
        </p:txBody>
      </p:sp>
      <p:sp>
        <p:nvSpPr>
          <p:cNvPr id="586756" name="Rectangle 4"/>
          <p:cNvSpPr>
            <a:spLocks noGrp="1" noChangeArrowheads="1"/>
          </p:cNvSpPr>
          <p:nvPr>
            <p:ph type="ftr" sz="quarter" idx="2"/>
          </p:nvPr>
        </p:nvSpPr>
        <p:spPr bwMode="auto">
          <a:xfrm>
            <a:off x="0" y="9429750"/>
            <a:ext cx="2946400" cy="496888"/>
          </a:xfrm>
          <a:prstGeom prst="rect">
            <a:avLst/>
          </a:prstGeom>
          <a:noFill/>
          <a:ln w="9525">
            <a:noFill/>
            <a:miter lim="800000"/>
            <a:headEnd/>
            <a:tailEnd/>
          </a:ln>
          <a:effectLst/>
        </p:spPr>
        <p:txBody>
          <a:bodyPr vert="horz" wrap="square" lIns="91397" tIns="45696" rIns="91397" bIns="45696" numCol="1" anchor="b" anchorCtr="0" compatLnSpc="1">
            <a:prstTxWarp prst="textNoShape">
              <a:avLst/>
            </a:prstTxWarp>
          </a:bodyPr>
          <a:lstStyle>
            <a:lvl1pPr>
              <a:defRPr sz="1200"/>
            </a:lvl1pPr>
          </a:lstStyle>
          <a:p>
            <a:pPr>
              <a:defRPr/>
            </a:pPr>
            <a:endParaRPr lang="fr-FR"/>
          </a:p>
        </p:txBody>
      </p:sp>
      <p:sp>
        <p:nvSpPr>
          <p:cNvPr id="586757" name="Rectangle 5"/>
          <p:cNvSpPr>
            <a:spLocks noGrp="1" noChangeArrowheads="1"/>
          </p:cNvSpPr>
          <p:nvPr>
            <p:ph type="sldNum" sz="quarter" idx="3"/>
          </p:nvPr>
        </p:nvSpPr>
        <p:spPr bwMode="auto">
          <a:xfrm>
            <a:off x="3851275" y="9429750"/>
            <a:ext cx="2946400" cy="496888"/>
          </a:xfrm>
          <a:prstGeom prst="rect">
            <a:avLst/>
          </a:prstGeom>
          <a:noFill/>
          <a:ln w="9525">
            <a:noFill/>
            <a:miter lim="800000"/>
            <a:headEnd/>
            <a:tailEnd/>
          </a:ln>
          <a:effectLst/>
        </p:spPr>
        <p:txBody>
          <a:bodyPr vert="horz" wrap="square" lIns="91397" tIns="45696" rIns="91397" bIns="45696" numCol="1" anchor="b" anchorCtr="0" compatLnSpc="1">
            <a:prstTxWarp prst="textNoShape">
              <a:avLst/>
            </a:prstTxWarp>
          </a:bodyPr>
          <a:lstStyle>
            <a:lvl1pPr algn="r">
              <a:defRPr sz="1200"/>
            </a:lvl1pPr>
          </a:lstStyle>
          <a:p>
            <a:pPr>
              <a:defRPr/>
            </a:pPr>
            <a:fld id="{13FFC910-4842-4768-8326-6A47D0334BDB}"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843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397" tIns="45696" rIns="91397" bIns="45696" numCol="1" anchor="t" anchorCtr="0" compatLnSpc="1">
            <a:prstTxWarp prst="textNoShape">
              <a:avLst/>
            </a:prstTxWarp>
          </a:bodyPr>
          <a:lstStyle>
            <a:lvl1pPr>
              <a:defRPr sz="1200"/>
            </a:lvl1pPr>
          </a:lstStyle>
          <a:p>
            <a:pPr>
              <a:defRPr/>
            </a:pPr>
            <a:endParaRPr lang="fr-FR"/>
          </a:p>
        </p:txBody>
      </p:sp>
      <p:sp>
        <p:nvSpPr>
          <p:cNvPr id="1298435"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397" tIns="45696" rIns="91397" bIns="45696" numCol="1" anchor="t" anchorCtr="0" compatLnSpc="1">
            <a:prstTxWarp prst="textNoShape">
              <a:avLst/>
            </a:prstTxWarp>
          </a:bodyPr>
          <a:lstStyle>
            <a:lvl1pPr algn="r">
              <a:defRPr sz="1200"/>
            </a:lvl1pPr>
          </a:lstStyle>
          <a:p>
            <a:pPr>
              <a:defRPr/>
            </a:pPr>
            <a:endParaRPr lang="fr-FR"/>
          </a:p>
        </p:txBody>
      </p:sp>
      <p:sp>
        <p:nvSpPr>
          <p:cNvPr id="91140" name="Rectangle 4"/>
          <p:cNvSpPr>
            <a:spLocks noRot="1" noChangeArrowheads="1" noTextEdit="1"/>
          </p:cNvSpPr>
          <p:nvPr>
            <p:ph type="sldImg" idx="2"/>
          </p:nvPr>
        </p:nvSpPr>
        <p:spPr bwMode="auto">
          <a:xfrm>
            <a:off x="922338" y="744538"/>
            <a:ext cx="4964112" cy="3722687"/>
          </a:xfrm>
          <a:prstGeom prst="rect">
            <a:avLst/>
          </a:prstGeom>
          <a:noFill/>
          <a:ln w="9525">
            <a:solidFill>
              <a:srgbClr val="000000"/>
            </a:solidFill>
            <a:miter lim="800000"/>
            <a:headEnd/>
            <a:tailEnd/>
          </a:ln>
        </p:spPr>
      </p:sp>
      <p:sp>
        <p:nvSpPr>
          <p:cNvPr id="1298437"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397" tIns="45696" rIns="91397" bIns="45696"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298438"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397" tIns="45696" rIns="91397" bIns="45696" numCol="1" anchor="b" anchorCtr="0" compatLnSpc="1">
            <a:prstTxWarp prst="textNoShape">
              <a:avLst/>
            </a:prstTxWarp>
          </a:bodyPr>
          <a:lstStyle>
            <a:lvl1pPr>
              <a:defRPr sz="1200"/>
            </a:lvl1pPr>
          </a:lstStyle>
          <a:p>
            <a:pPr>
              <a:defRPr/>
            </a:pPr>
            <a:endParaRPr lang="fr-FR"/>
          </a:p>
        </p:txBody>
      </p:sp>
      <p:sp>
        <p:nvSpPr>
          <p:cNvPr id="1298439"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397" tIns="45696" rIns="91397" bIns="45696" numCol="1" anchor="b" anchorCtr="0" compatLnSpc="1">
            <a:prstTxWarp prst="textNoShape">
              <a:avLst/>
            </a:prstTxWarp>
          </a:bodyPr>
          <a:lstStyle>
            <a:lvl1pPr algn="r">
              <a:defRPr sz="1200"/>
            </a:lvl1pPr>
          </a:lstStyle>
          <a:p>
            <a:pPr>
              <a:defRPr/>
            </a:pPr>
            <a:fld id="{5AFBAD92-7311-4536-AB49-428A3AB52FEF}"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8CE2E991-199B-49F2-A2A3-7A44E1FCC37F}" type="slidenum">
              <a:rPr lang="fr-FR" smtClean="0"/>
              <a:pPr/>
              <a:t>2</a:t>
            </a:fld>
            <a:endParaRPr lang="fr-FR" smtClean="0"/>
          </a:p>
        </p:txBody>
      </p:sp>
      <p:sp>
        <p:nvSpPr>
          <p:cNvPr id="92163" name="Rectangle 2"/>
          <p:cNvSpPr>
            <a:spLocks noRot="1" noChangeArrowheads="1" noTextEdit="1"/>
          </p:cNvSpPr>
          <p:nvPr>
            <p:ph type="sldImg"/>
          </p:nvPr>
        </p:nvSpPr>
        <p:spPr>
          <a:xfrm>
            <a:off x="917575" y="744538"/>
            <a:ext cx="4962525" cy="3722687"/>
          </a:xfrm>
          <a:ln/>
        </p:spPr>
      </p:sp>
      <p:sp>
        <p:nvSpPr>
          <p:cNvPr id="92164" name="Rectangle 3"/>
          <p:cNvSpPr>
            <a:spLocks noGrp="1" noChangeArrowheads="1"/>
          </p:cNvSpPr>
          <p:nvPr>
            <p:ph type="body" idx="1"/>
          </p:nvPr>
        </p:nvSpPr>
        <p:spPr>
          <a:noFill/>
          <a:ln/>
        </p:spPr>
        <p:txBody>
          <a:bodyPr/>
          <a:lstStyle/>
          <a:p>
            <a:pPr eaLnBrk="1" hangingPunct="1"/>
            <a:r>
              <a:rPr lang="fr-FR" smtClean="0"/>
              <a:t>Il ne s’agit certainement pas d’être exhaustif dans ce domaine mais il convient de sensibiliser les élèves sur le fait que la question de la vitesse de la lumière (valeur, influence de la vitesse de la source ou de l’observateur, nature du milieu « support » de l’onde lumineuse,…) a préoccupé les physiciens ; des expériences ont été ainsi réalisées dès le début du XIXème  et sont encore réalisées actuellement.</a:t>
            </a:r>
          </a:p>
          <a:p>
            <a:pPr eaLnBrk="1" hangingPunct="1"/>
            <a:r>
              <a:rPr lang="fr-FR" smtClean="0"/>
              <a:t>L’expérience d’Arago, relatée par le texte historique, peut constituer un support pédagogique pertinent pour une utilisation en classe mais il est clair que les conclusions formulées par François Arago doivent être comprises dans le cadre du contexte scientifique de l’époque, </a:t>
            </a:r>
          </a:p>
          <a:p>
            <a:pPr eaLnBrk="1" hangingPunct="1"/>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D9587004-F8CD-482F-B1CB-E60AD4050497}" type="slidenum">
              <a:rPr lang="fr-FR" smtClean="0"/>
              <a:pPr/>
              <a:t>3</a:t>
            </a:fld>
            <a:endParaRPr lang="fr-FR" smtClean="0"/>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55820DA4-F61D-4029-BA66-7915B6384D6F}" type="slidenum">
              <a:rPr lang="fr-FR" smtClean="0"/>
              <a:pPr/>
              <a:t>4</a:t>
            </a:fld>
            <a:endParaRPr lang="fr-FR" smtClean="0"/>
          </a:p>
        </p:txBody>
      </p:sp>
      <p:sp>
        <p:nvSpPr>
          <p:cNvPr id="94211" name="Rectangle 2"/>
          <p:cNvSpPr>
            <a:spLocks noChangeArrowheads="1" noTextEdit="1"/>
          </p:cNvSpPr>
          <p:nvPr>
            <p:ph type="sldImg"/>
          </p:nvPr>
        </p:nvSpPr>
        <p:spPr>
          <a:solidFill>
            <a:srgbClr val="FFFFFF"/>
          </a:solidFill>
          <a:ln/>
        </p:spPr>
      </p:sp>
      <p:sp>
        <p:nvSpPr>
          <p:cNvPr id="94212" name="Rectangle 3"/>
          <p:cNvSpPr>
            <a:spLocks noChangeArrowheads="1"/>
          </p:cNvSpPr>
          <p:nvPr>
            <p:ph type="body" idx="1"/>
          </p:nvPr>
        </p:nvSpPr>
        <p:spPr>
          <a:solidFill>
            <a:srgbClr val="FFFFFF"/>
          </a:solidFill>
          <a:ln>
            <a:solidFill>
              <a:srgbClr val="000000"/>
            </a:solidFill>
          </a:ln>
        </p:spPr>
        <p:txBody>
          <a:bodyPr lIns="91408" tIns="45702" rIns="91408" bIns="45702"/>
          <a:lstStyle/>
          <a:p>
            <a:pPr eaLnBrk="1" hangingPunct="1"/>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65F6DF91-4342-4D9C-8C43-20E0F30DCCE4}" type="slidenum">
              <a:rPr lang="fr-FR" smtClean="0"/>
              <a:pPr/>
              <a:t>5</a:t>
            </a:fld>
            <a:endParaRPr lang="fr-FR" smtClean="0"/>
          </a:p>
        </p:txBody>
      </p:sp>
      <p:sp>
        <p:nvSpPr>
          <p:cNvPr id="95235" name="Rectangle 2"/>
          <p:cNvSpPr>
            <a:spLocks noRo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42562E20-D9F9-4C1A-89FC-31EC9DA0CC0D}" type="slidenum">
              <a:rPr lang="fr-FR" smtClean="0"/>
              <a:pPr/>
              <a:t>6</a:t>
            </a:fld>
            <a:endParaRPr lang="fr-FR" smtClean="0"/>
          </a:p>
        </p:txBody>
      </p:sp>
      <p:sp>
        <p:nvSpPr>
          <p:cNvPr id="96259" name="Rectangle 2"/>
          <p:cNvSpPr>
            <a:spLocks noRo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907831D4-F40D-4B38-9E2C-544D62544607}" type="slidenum">
              <a:rPr lang="fr-FR" smtClean="0"/>
              <a:pPr/>
              <a:t>7</a:t>
            </a:fld>
            <a:endParaRPr lang="fr-FR" smtClean="0"/>
          </a:p>
        </p:txBody>
      </p:sp>
      <p:sp>
        <p:nvSpPr>
          <p:cNvPr id="97283" name="Rectangle 2"/>
          <p:cNvSpPr>
            <a:spLocks noChangeArrowheads="1" noTextEdit="1"/>
          </p:cNvSpPr>
          <p:nvPr>
            <p:ph type="sldImg"/>
          </p:nvPr>
        </p:nvSpPr>
        <p:spPr>
          <a:solidFill>
            <a:srgbClr val="FFFFFF"/>
          </a:solidFill>
          <a:ln/>
        </p:spPr>
      </p:sp>
      <p:sp>
        <p:nvSpPr>
          <p:cNvPr id="97284" name="Rectangle 3"/>
          <p:cNvSpPr>
            <a:spLocks noChangeArrowheads="1"/>
          </p:cNvSpPr>
          <p:nvPr>
            <p:ph type="body" idx="1"/>
          </p:nvPr>
        </p:nvSpPr>
        <p:spPr>
          <a:solidFill>
            <a:srgbClr val="FFFFFF"/>
          </a:solidFill>
          <a:ln>
            <a:solidFill>
              <a:srgbClr val="000000"/>
            </a:solidFill>
          </a:ln>
        </p:spPr>
        <p:txBody>
          <a:bodyPr lIns="91408" tIns="45702" rIns="91408" bIns="45702"/>
          <a:lstStyle/>
          <a:p>
            <a:pPr eaLnBrk="1" hangingPunct="1"/>
            <a:endParaRPr lang="fr-F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DA5F6DC-9E78-4FBB-8FD8-FB246A7D2D6B}" type="slidenum">
              <a:rPr lang="fr-FR" smtClean="0"/>
              <a:pPr/>
              <a:t>8</a:t>
            </a:fld>
            <a:endParaRPr lang="fr-FR" smtClean="0"/>
          </a:p>
        </p:txBody>
      </p:sp>
      <p:sp>
        <p:nvSpPr>
          <p:cNvPr id="98307" name="Rectangle 2"/>
          <p:cNvSpPr>
            <a:spLocks noRo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615928F0-A851-4374-9A88-2F82F5AC863C}" type="slidenum">
              <a:rPr lang="fr-FR" smtClean="0"/>
              <a:pPr/>
              <a:t>9</a:t>
            </a:fld>
            <a:endParaRPr lang="fr-FR" smtClean="0"/>
          </a:p>
        </p:txBody>
      </p:sp>
      <p:sp>
        <p:nvSpPr>
          <p:cNvPr id="99331" name="Rectangle 2"/>
          <p:cNvSpPr>
            <a:spLocks noRo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603EA9ED-9E92-4D72-A8A5-1BA081F633FD}" type="slidenum">
              <a:rPr lang="fr-FR" smtClean="0"/>
              <a:pPr/>
              <a:t>10</a:t>
            </a:fld>
            <a:endParaRPr lang="fr-FR" smtClean="0"/>
          </a:p>
        </p:txBody>
      </p:sp>
      <p:sp>
        <p:nvSpPr>
          <p:cNvPr id="100355" name="Rectangle 1026"/>
          <p:cNvSpPr>
            <a:spLocks noChangeArrowheads="1" noTextEdit="1"/>
          </p:cNvSpPr>
          <p:nvPr>
            <p:ph type="sldImg"/>
          </p:nvPr>
        </p:nvSpPr>
        <p:spPr>
          <a:solidFill>
            <a:srgbClr val="FFFFFF"/>
          </a:solidFill>
          <a:ln/>
        </p:spPr>
      </p:sp>
      <p:sp>
        <p:nvSpPr>
          <p:cNvPr id="100356" name="Rectangle 1027"/>
          <p:cNvSpPr>
            <a:spLocks noChangeArrowheads="1"/>
          </p:cNvSpPr>
          <p:nvPr>
            <p:ph type="body" idx="1"/>
          </p:nvPr>
        </p:nvSpPr>
        <p:spPr>
          <a:solidFill>
            <a:srgbClr val="FFFFFF"/>
          </a:solidFill>
          <a:ln>
            <a:solidFill>
              <a:srgbClr val="000000"/>
            </a:solidFill>
          </a:ln>
        </p:spPr>
        <p:txBody>
          <a:bodyPr lIns="91408" tIns="45702" rIns="91408" bIns="45702"/>
          <a:lstStyle/>
          <a:p>
            <a:pPr eaLnBrk="1" hangingPunct="1"/>
            <a:endParaRPr lang="fr-F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2F35F90A-EAC1-47C4-90E5-EFF893E8910C}" type="slidenum">
              <a:rPr lang="fr-FR" smtClean="0"/>
              <a:pPr/>
              <a:t>11</a:t>
            </a:fld>
            <a:endParaRPr lang="fr-FR" smtClean="0"/>
          </a:p>
        </p:txBody>
      </p:sp>
      <p:sp>
        <p:nvSpPr>
          <p:cNvPr id="101379" name="Rectangle 2"/>
          <p:cNvSpPr>
            <a:spLocks noRo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C37B1CAA-B309-4718-9584-84322D37404B}" type="slidenum">
              <a:rPr lang="fr-FR" smtClean="0"/>
              <a:pPr/>
              <a:t>12</a:t>
            </a:fld>
            <a:endParaRPr lang="fr-FR" smtClean="0"/>
          </a:p>
        </p:txBody>
      </p:sp>
      <p:sp>
        <p:nvSpPr>
          <p:cNvPr id="102403" name="Rectangle 2"/>
          <p:cNvSpPr>
            <a:spLocks noRo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5F9B5842-B6BA-4225-80CD-90801AD0B83B}" type="slidenum">
              <a:rPr lang="fr-FR" smtClean="0"/>
              <a:pPr/>
              <a:t>13</a:t>
            </a:fld>
            <a:endParaRPr lang="fr-FR" smtClean="0"/>
          </a:p>
        </p:txBody>
      </p:sp>
      <p:sp>
        <p:nvSpPr>
          <p:cNvPr id="103427" name="Rectangle 2"/>
          <p:cNvSpPr>
            <a:spLocks noRo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D42AB741-769E-4103-8FB6-1789BF09A838}" type="slidenum">
              <a:rPr lang="fr-FR" smtClean="0"/>
              <a:pPr/>
              <a:t>14</a:t>
            </a:fld>
            <a:endParaRPr lang="fr-FR" smtClean="0"/>
          </a:p>
        </p:txBody>
      </p:sp>
      <p:sp>
        <p:nvSpPr>
          <p:cNvPr id="104451" name="Rectangle 2"/>
          <p:cNvSpPr>
            <a:spLocks noRo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B44F87BD-96C0-4A53-A27E-5AE92D9F9E41}" type="slidenum">
              <a:rPr lang="fr-FR" smtClean="0"/>
              <a:pPr/>
              <a:t>15</a:t>
            </a:fld>
            <a:endParaRPr lang="fr-FR" smtClean="0"/>
          </a:p>
        </p:txBody>
      </p:sp>
      <p:sp>
        <p:nvSpPr>
          <p:cNvPr id="105475" name="Rectangle 2"/>
          <p:cNvSpPr>
            <a:spLocks noRo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D831B25B-6CB1-476B-A293-39E7F2CF57D0}" type="slidenum">
              <a:rPr lang="fr-FR" smtClean="0"/>
              <a:pPr/>
              <a:t>16</a:t>
            </a:fld>
            <a:endParaRPr lang="fr-FR" smtClean="0"/>
          </a:p>
        </p:txBody>
      </p:sp>
      <p:sp>
        <p:nvSpPr>
          <p:cNvPr id="106499" name="Rectangle 2"/>
          <p:cNvSpPr>
            <a:spLocks noRo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C738521C-0A9B-4627-AA62-6C90152586BE}" type="slidenum">
              <a:rPr lang="fr-FR" smtClean="0"/>
              <a:pPr/>
              <a:t>17</a:t>
            </a:fld>
            <a:endParaRPr lang="fr-FR" smtClean="0"/>
          </a:p>
        </p:txBody>
      </p:sp>
      <p:sp>
        <p:nvSpPr>
          <p:cNvPr id="107523" name="Rectangle 2"/>
          <p:cNvSpPr>
            <a:spLocks noRo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9B153604-A99D-447B-B769-DF838C2470CE}" type="slidenum">
              <a:rPr lang="fr-FR" smtClean="0"/>
              <a:pPr/>
              <a:t>18</a:t>
            </a:fld>
            <a:endParaRPr lang="fr-FR" smtClean="0"/>
          </a:p>
        </p:txBody>
      </p:sp>
      <p:sp>
        <p:nvSpPr>
          <p:cNvPr id="108547" name="Rectangle 2"/>
          <p:cNvSpPr>
            <a:spLocks noRo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0A4C4794-55DF-4AAB-884F-799369FF6746}" type="slidenum">
              <a:rPr lang="fr-FR" smtClean="0"/>
              <a:pPr/>
              <a:t>19</a:t>
            </a:fld>
            <a:endParaRPr lang="fr-FR" smtClean="0"/>
          </a:p>
        </p:txBody>
      </p:sp>
      <p:sp>
        <p:nvSpPr>
          <p:cNvPr id="109571" name="Rectangle 2"/>
          <p:cNvSpPr>
            <a:spLocks noRo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E5C9B1C3-EB93-47DD-8D03-D9AF264A6A31}" type="slidenum">
              <a:rPr lang="fr-FR" smtClean="0"/>
              <a:pPr/>
              <a:t>20</a:t>
            </a:fld>
            <a:endParaRPr lang="fr-FR" smtClean="0"/>
          </a:p>
        </p:txBody>
      </p:sp>
      <p:sp>
        <p:nvSpPr>
          <p:cNvPr id="110595" name="Rectangle 2"/>
          <p:cNvSpPr>
            <a:spLocks noRo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DACC96D9-654D-4C1D-B062-E7F85CE0DE93}" type="slidenum">
              <a:rPr lang="fr-FR" smtClean="0"/>
              <a:pPr/>
              <a:t>21</a:t>
            </a:fld>
            <a:endParaRPr lang="fr-FR" smtClean="0"/>
          </a:p>
        </p:txBody>
      </p:sp>
      <p:sp>
        <p:nvSpPr>
          <p:cNvPr id="111619" name="Rectangle 2"/>
          <p:cNvSpPr>
            <a:spLocks noRo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68F1D025-C950-46D1-B3BC-F121FE824EE9}" type="slidenum">
              <a:rPr lang="fr-FR" smtClean="0"/>
              <a:pPr/>
              <a:t>22</a:t>
            </a:fld>
            <a:endParaRPr lang="fr-FR" smtClean="0"/>
          </a:p>
        </p:txBody>
      </p:sp>
      <p:sp>
        <p:nvSpPr>
          <p:cNvPr id="112643" name="Rectangle 2"/>
          <p:cNvSpPr>
            <a:spLocks noRo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22C6B6ED-C71E-4C27-84DC-533DBE54ECBF}" type="slidenum">
              <a:rPr lang="fr-FR" smtClean="0"/>
              <a:pPr/>
              <a:t>23</a:t>
            </a:fld>
            <a:endParaRPr lang="fr-FR" smtClean="0"/>
          </a:p>
        </p:txBody>
      </p:sp>
      <p:sp>
        <p:nvSpPr>
          <p:cNvPr id="113667" name="Rectangle 2"/>
          <p:cNvSpPr>
            <a:spLocks noRo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1CA4160C-C550-43B5-A678-4385F7419135}" type="slidenum">
              <a:rPr lang="fr-FR" smtClean="0"/>
              <a:pPr/>
              <a:t>24</a:t>
            </a:fld>
            <a:endParaRPr lang="fr-FR" smtClean="0"/>
          </a:p>
        </p:txBody>
      </p:sp>
      <p:sp>
        <p:nvSpPr>
          <p:cNvPr id="114691" name="Rectangle 2"/>
          <p:cNvSpPr>
            <a:spLocks noRo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F25A8A58-4534-4978-B312-7E0F5F346A25}" type="slidenum">
              <a:rPr lang="fr-FR" smtClean="0"/>
              <a:pPr/>
              <a:t>25</a:t>
            </a:fld>
            <a:endParaRPr lang="fr-FR" smtClean="0"/>
          </a:p>
        </p:txBody>
      </p:sp>
      <p:sp>
        <p:nvSpPr>
          <p:cNvPr id="115715" name="Rectangle 2"/>
          <p:cNvSpPr>
            <a:spLocks noRo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CFB27F02-4EEF-4998-BB28-61AA5B783EB5}" type="slidenum">
              <a:rPr lang="fr-FR" smtClean="0"/>
              <a:pPr/>
              <a:t>26</a:t>
            </a:fld>
            <a:endParaRPr lang="fr-FR" smtClean="0"/>
          </a:p>
        </p:txBody>
      </p:sp>
      <p:sp>
        <p:nvSpPr>
          <p:cNvPr id="116739" name="Rectangle 2"/>
          <p:cNvSpPr>
            <a:spLocks noRo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93D28E33-6E3C-4CCF-8991-B4E5CAE0F596}" type="slidenum">
              <a:rPr lang="fr-FR" smtClean="0"/>
              <a:pPr/>
              <a:t>27</a:t>
            </a:fld>
            <a:endParaRPr lang="fr-FR" smtClean="0"/>
          </a:p>
        </p:txBody>
      </p:sp>
      <p:sp>
        <p:nvSpPr>
          <p:cNvPr id="117763" name="Rectangle 2"/>
          <p:cNvSpPr>
            <a:spLocks noRo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9EC4CE6D-ECE0-4317-9132-C53F620A73D8}" type="slidenum">
              <a:rPr lang="fr-FR" smtClean="0"/>
              <a:pPr/>
              <a:t>28</a:t>
            </a:fld>
            <a:endParaRPr lang="fr-FR" smtClean="0"/>
          </a:p>
        </p:txBody>
      </p:sp>
      <p:sp>
        <p:nvSpPr>
          <p:cNvPr id="118787" name="Rectangle 2"/>
          <p:cNvSpPr>
            <a:spLocks noRo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43CFABDA-E5D9-43DA-B31C-40C087562295}" type="slidenum">
              <a:rPr lang="fr-FR" smtClean="0"/>
              <a:pPr/>
              <a:t>29</a:t>
            </a:fld>
            <a:endParaRPr lang="fr-FR" smtClean="0"/>
          </a:p>
        </p:txBody>
      </p:sp>
      <p:sp>
        <p:nvSpPr>
          <p:cNvPr id="119811" name="Rectangle 2"/>
          <p:cNvSpPr>
            <a:spLocks noRo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C69DDC94-8CF7-46CE-93B6-8305324FE877}" type="slidenum">
              <a:rPr lang="fr-FR" smtClean="0"/>
              <a:pPr/>
              <a:t>30</a:t>
            </a:fld>
            <a:endParaRPr lang="fr-FR" smtClean="0"/>
          </a:p>
        </p:txBody>
      </p:sp>
      <p:sp>
        <p:nvSpPr>
          <p:cNvPr id="120835" name="Rectangle 2"/>
          <p:cNvSpPr>
            <a:spLocks noRo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1123FEF3-0513-472E-B88B-4008D18C21A3}" type="slidenum">
              <a:rPr lang="fr-FR" smtClean="0"/>
              <a:pPr/>
              <a:t>31</a:t>
            </a:fld>
            <a:endParaRPr lang="fr-FR" smtClean="0"/>
          </a:p>
        </p:txBody>
      </p:sp>
      <p:sp>
        <p:nvSpPr>
          <p:cNvPr id="121859" name="Rectangle 2"/>
          <p:cNvSpPr>
            <a:spLocks noRo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2D93CCB3-925C-4025-943F-2B987D9DBC33}" type="slidenum">
              <a:rPr lang="fr-FR" smtClean="0"/>
              <a:pPr/>
              <a:t>32</a:t>
            </a:fld>
            <a:endParaRPr lang="fr-FR" smtClean="0"/>
          </a:p>
        </p:txBody>
      </p:sp>
      <p:sp>
        <p:nvSpPr>
          <p:cNvPr id="122883" name="Rectangle 2"/>
          <p:cNvSpPr>
            <a:spLocks noRot="1" noChangeArrowheads="1" noTextEdit="1"/>
          </p:cNvSpPr>
          <p:nvPr>
            <p:ph type="sldImg"/>
          </p:nvPr>
        </p:nvSpPr>
        <p:spPr>
          <a:ln/>
        </p:spPr>
      </p:sp>
      <p:sp>
        <p:nvSpPr>
          <p:cNvPr id="122884" name="Rectangle 3"/>
          <p:cNvSpPr>
            <a:spLocks noGrp="1" noChangeArrowheads="1"/>
          </p:cNvSpPr>
          <p:nvPr>
            <p:ph type="body" idx="1"/>
          </p:nvPr>
        </p:nvSpPr>
        <p:spPr>
          <a:noFill/>
          <a:ln/>
        </p:spPr>
        <p:txBody>
          <a:bodyPr lIns="91408" tIns="45702" rIns="91408" bIns="45702"/>
          <a:lstStyle/>
          <a:p>
            <a:pPr eaLnBrk="1" hangingPunct="1"/>
            <a:endParaRPr lang="fr-F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6C59818E-04A3-43B5-8798-393B840E112B}" type="slidenum">
              <a:rPr lang="fr-FR" smtClean="0"/>
              <a:pPr/>
              <a:t>33</a:t>
            </a:fld>
            <a:endParaRPr lang="fr-FR" smtClean="0"/>
          </a:p>
        </p:txBody>
      </p:sp>
      <p:sp>
        <p:nvSpPr>
          <p:cNvPr id="123907" name="Rectangle 2"/>
          <p:cNvSpPr>
            <a:spLocks noRot="1" noChangeArrowheads="1" noTextEdit="1"/>
          </p:cNvSpPr>
          <p:nvPr>
            <p:ph type="sldImg"/>
          </p:nvPr>
        </p:nvSpPr>
        <p:spPr>
          <a:ln/>
        </p:spPr>
      </p:sp>
      <p:sp>
        <p:nvSpPr>
          <p:cNvPr id="123908" name="Rectangle 3"/>
          <p:cNvSpPr>
            <a:spLocks noGrp="1" noChangeArrowheads="1"/>
          </p:cNvSpPr>
          <p:nvPr>
            <p:ph type="body" idx="1"/>
          </p:nvPr>
        </p:nvSpPr>
        <p:spPr>
          <a:noFill/>
          <a:ln/>
        </p:spPr>
        <p:txBody>
          <a:bodyPr lIns="91408" tIns="45702" rIns="91408" bIns="45702"/>
          <a:lstStyle/>
          <a:p>
            <a:pPr eaLnBrk="1" hangingPunct="1"/>
            <a:endParaRPr lang="fr-FR"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52F61414-3A55-4519-AD67-25F3B1E4EEE0}" type="slidenum">
              <a:rPr lang="fr-FR" smtClean="0"/>
              <a:pPr/>
              <a:t>34</a:t>
            </a:fld>
            <a:endParaRPr lang="fr-FR" smtClean="0"/>
          </a:p>
        </p:txBody>
      </p:sp>
      <p:sp>
        <p:nvSpPr>
          <p:cNvPr id="124931" name="Rectangle 2"/>
          <p:cNvSpPr>
            <a:spLocks noRo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511A9FB9-3545-4520-8374-7953CEF78FD9}" type="slidenum">
              <a:rPr lang="fr-FR" smtClean="0"/>
              <a:pPr/>
              <a:t>35</a:t>
            </a:fld>
            <a:endParaRPr lang="fr-FR" smtClean="0"/>
          </a:p>
        </p:txBody>
      </p:sp>
      <p:sp>
        <p:nvSpPr>
          <p:cNvPr id="125955" name="Rectangle 2"/>
          <p:cNvSpPr>
            <a:spLocks noRo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4F25D0A3-E722-4B98-BF28-381F3B67A1FB}" type="slidenum">
              <a:rPr lang="fr-FR" smtClean="0"/>
              <a:pPr/>
              <a:t>36</a:t>
            </a:fld>
            <a:endParaRPr lang="fr-FR" smtClean="0"/>
          </a:p>
        </p:txBody>
      </p:sp>
      <p:sp>
        <p:nvSpPr>
          <p:cNvPr id="126979" name="Rectangle 2"/>
          <p:cNvSpPr>
            <a:spLocks noRo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D73D0AAA-7EA8-4841-9D9A-B9475FCF14EF}" type="slidenum">
              <a:rPr lang="fr-FR" smtClean="0"/>
              <a:pPr/>
              <a:t>37</a:t>
            </a:fld>
            <a:endParaRPr lang="fr-FR" smtClean="0"/>
          </a:p>
        </p:txBody>
      </p:sp>
      <p:sp>
        <p:nvSpPr>
          <p:cNvPr id="128003" name="Rectangle 2"/>
          <p:cNvSpPr>
            <a:spLocks noRo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0B8034D5-2DC4-4313-9C3C-34CEE53B9F33}" type="slidenum">
              <a:rPr lang="fr-FR" smtClean="0"/>
              <a:pPr/>
              <a:t>38</a:t>
            </a:fld>
            <a:endParaRPr lang="fr-FR" smtClean="0"/>
          </a:p>
        </p:txBody>
      </p:sp>
      <p:sp>
        <p:nvSpPr>
          <p:cNvPr id="129027" name="Rectangle 2"/>
          <p:cNvSpPr>
            <a:spLocks noRo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B6377CCA-12BE-40AC-83DB-B4C8D40B2D57}" type="slidenum">
              <a:rPr lang="fr-FR" smtClean="0"/>
              <a:pPr/>
              <a:t>39</a:t>
            </a:fld>
            <a:endParaRPr lang="fr-FR" smtClean="0"/>
          </a:p>
        </p:txBody>
      </p:sp>
      <p:sp>
        <p:nvSpPr>
          <p:cNvPr id="130051" name="Rectangle 2"/>
          <p:cNvSpPr>
            <a:spLocks noRo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E48105AA-CEE1-4C30-A791-5E6463E31E5F}" type="slidenum">
              <a:rPr lang="fr-FR" smtClean="0"/>
              <a:pPr/>
              <a:t>40</a:t>
            </a:fld>
            <a:endParaRPr lang="fr-FR" smtClean="0"/>
          </a:p>
        </p:txBody>
      </p:sp>
      <p:sp>
        <p:nvSpPr>
          <p:cNvPr id="131075" name="Rectangle 2"/>
          <p:cNvSpPr>
            <a:spLocks noRo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070C0DBC-F715-4FFD-9048-AF273953DAA7}" type="slidenum">
              <a:rPr lang="fr-FR" smtClean="0"/>
              <a:pPr/>
              <a:t>41</a:t>
            </a:fld>
            <a:endParaRPr lang="fr-FR" smtClean="0"/>
          </a:p>
        </p:txBody>
      </p:sp>
      <p:sp>
        <p:nvSpPr>
          <p:cNvPr id="132099" name="Rectangle 2"/>
          <p:cNvSpPr>
            <a:spLocks noRo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848AE210-4EC4-46A3-9624-6ADE1BF0C1F5}" type="slidenum">
              <a:rPr lang="fr-FR" smtClean="0"/>
              <a:pPr/>
              <a:t>42</a:t>
            </a:fld>
            <a:endParaRPr lang="fr-FR" smtClean="0"/>
          </a:p>
        </p:txBody>
      </p:sp>
      <p:sp>
        <p:nvSpPr>
          <p:cNvPr id="133123" name="Rectangle 2"/>
          <p:cNvSpPr>
            <a:spLocks noRo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1647B744-83EA-4F13-83A2-C0F34F0EE3C7}" type="slidenum">
              <a:rPr lang="fr-FR" smtClean="0"/>
              <a:pPr/>
              <a:t>43</a:t>
            </a:fld>
            <a:endParaRPr lang="fr-FR" smtClean="0"/>
          </a:p>
        </p:txBody>
      </p:sp>
      <p:sp>
        <p:nvSpPr>
          <p:cNvPr id="134147" name="Rectangle 2"/>
          <p:cNvSpPr>
            <a:spLocks noRo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AD57AAE4-E647-4D2B-8FB7-E828C77141A4}" type="slidenum">
              <a:rPr lang="fr-FR" smtClean="0"/>
              <a:pPr/>
              <a:t>45</a:t>
            </a:fld>
            <a:endParaRPr lang="fr-FR" smtClean="0"/>
          </a:p>
        </p:txBody>
      </p:sp>
      <p:sp>
        <p:nvSpPr>
          <p:cNvPr id="135171" name="Rectangle 2"/>
          <p:cNvSpPr>
            <a:spLocks noRot="1" noChangeArrowheads="1" noTextEdit="1"/>
          </p:cNvSpPr>
          <p:nvPr>
            <p:ph type="sldImg"/>
          </p:nvPr>
        </p:nvSpPr>
        <p:spPr>
          <a:xfrm>
            <a:off x="917575" y="744538"/>
            <a:ext cx="4962525" cy="3722687"/>
          </a:xfrm>
          <a:ln/>
        </p:spPr>
      </p:sp>
      <p:sp>
        <p:nvSpPr>
          <p:cNvPr id="135172" name="Rectangle 3"/>
          <p:cNvSpPr>
            <a:spLocks noGrp="1" noChangeArrowheads="1"/>
          </p:cNvSpPr>
          <p:nvPr>
            <p:ph type="body" idx="1"/>
          </p:nvPr>
        </p:nvSpPr>
        <p:spPr>
          <a:noFill/>
          <a:ln/>
        </p:spPr>
        <p:txBody>
          <a:bodyPr/>
          <a:lstStyle/>
          <a:p>
            <a:pPr eaLnBrk="1" hangingPunct="1"/>
            <a:r>
              <a:rPr lang="fr-FR" smtClean="0"/>
              <a:t>Dans cette présentation uniquement basée sur le théorème de Pythagore, la conséquence de l’invariance de </a:t>
            </a:r>
            <a:r>
              <a:rPr lang="fr-FR" i="1" smtClean="0"/>
              <a:t>c</a:t>
            </a:r>
            <a:r>
              <a:rPr lang="fr-FR" smtClean="0"/>
              <a:t> est limpide : dans le référentiel lié à la berge, il faut que la lumière parcourt une distance plus grande, la vitesse étant la même…il lui faut donc plus de temps ! La « dilatation des durées » apparaît comme naturelle.</a:t>
            </a:r>
          </a:p>
          <a:p>
            <a:pPr eaLnBrk="1" hangingPunct="1"/>
            <a:r>
              <a:rPr lang="fr-FR" smtClean="0"/>
              <a:t>Cet exemple s’inscrit dans la logique de l’expérience de la pierre lancée du mât (expérience faite par Pierre Gassendi à Marseille</a:t>
            </a:r>
            <a:r>
              <a:rPr lang="fr-FR" smtClean="0">
                <a:hlinkClick r:id="" action="ppaction://noaction"/>
              </a:rPr>
              <a:t>[1]</a:t>
            </a:r>
            <a:r>
              <a:rPr lang="fr-FR" smtClean="0"/>
              <a:t> en 1662) donc dans la logique de la relativité au sens de Galilée…mais avec de la lumière, c’est conceptuellement très pertinent.</a:t>
            </a:r>
          </a:p>
          <a:p>
            <a:pPr eaLnBrk="1" hangingPunct="1"/>
            <a:r>
              <a:rPr lang="fr-FR" smtClean="0"/>
              <a:t>Soulignons tout de même qu’il ne s’agit pas vraiment ici d’un « temps propre », car dans le référentiel du bateau on a deux lieux différents même si l’horloge est fixe. Ceci peut constituer un obstacle pour les élèves si l’on désire être très vigilant sur la notion de temps propre. </a:t>
            </a:r>
          </a:p>
          <a:p>
            <a:pPr eaLnBrk="1" hangingPunct="1"/>
            <a:r>
              <a:rPr lang="fr-FR" smtClean="0"/>
              <a:t>Notons enfin qu’il y a un biais dans cette présentation simple : le temps y est « spatialisé », c’est le rôle du mât, on suppose qu’il n’y pas de contraction des longueurs dans une direction orthogonale à celle du mouvement du bateau. </a:t>
            </a:r>
          </a:p>
          <a:p>
            <a:pPr eaLnBrk="1" hangingPunct="1"/>
            <a:r>
              <a:rPr lang="fr-FR" smtClean="0"/>
              <a:t/>
            </a:r>
            <a:br>
              <a:rPr lang="fr-FR" smtClean="0"/>
            </a:br>
            <a:r>
              <a:rPr lang="fr-FR" smtClean="0">
                <a:hlinkClick r:id="" action="ppaction://noaction"/>
              </a:rPr>
              <a:t>[1]</a:t>
            </a:r>
            <a:r>
              <a:rPr lang="fr-FR" smtClean="0"/>
              <a:t> J.M. Vigoureux : « L’univers en perspective », », Ellipses, 2006, page 28</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209754A7-D508-483A-85CE-8AA977D5288B}" type="slidenum">
              <a:rPr lang="fr-FR" smtClean="0"/>
              <a:pPr/>
              <a:t>46</a:t>
            </a:fld>
            <a:endParaRPr lang="fr-FR" smtClean="0"/>
          </a:p>
        </p:txBody>
      </p:sp>
      <p:sp>
        <p:nvSpPr>
          <p:cNvPr id="136195" name="Rectangle 2"/>
          <p:cNvSpPr>
            <a:spLocks noRot="1" noChangeArrowheads="1" noTextEdit="1"/>
          </p:cNvSpPr>
          <p:nvPr>
            <p:ph type="sldImg"/>
          </p:nvPr>
        </p:nvSpPr>
        <p:spPr>
          <a:xfrm>
            <a:off x="917575" y="744538"/>
            <a:ext cx="4962525" cy="3722687"/>
          </a:xfrm>
          <a:ln/>
        </p:spPr>
      </p:sp>
      <p:sp>
        <p:nvSpPr>
          <p:cNvPr id="136196" name="Rectangle 3"/>
          <p:cNvSpPr>
            <a:spLocks noGrp="1" noChangeArrowheads="1"/>
          </p:cNvSpPr>
          <p:nvPr>
            <p:ph type="body" idx="1"/>
          </p:nvPr>
        </p:nvSpPr>
        <p:spPr>
          <a:noFill/>
          <a:ln/>
        </p:spPr>
        <p:txBody>
          <a:bodyPr/>
          <a:lstStyle/>
          <a:p>
            <a:pPr eaLnBrk="1" hangingPunct="1"/>
            <a:r>
              <a:rPr lang="fr-FR" smtClean="0"/>
              <a:t>Des questions autour de l’origine de cet effet peuvent émerger comme par exemple autour de l’existence d’un phénomène physique éventuel qui ralentirait les horloges en mouvement, ou bien de savoir si tous les phénomènes biologiques sont concernés…</a:t>
            </a:r>
          </a:p>
          <a:p>
            <a:pPr eaLnBrk="1" hangingPunct="1"/>
            <a:r>
              <a:rPr lang="fr-FR" smtClean="0"/>
              <a:t>On peut souligner que ce type de questionnement a historiquement existé dès la parution de l’article d’Einstein de 1905, les questions sur la nature même du phénomène sont légitimes, elles ont fait et font encore l’objet de débats passionnés qui ont souvent dépassé le cadre de la communauté scientifique.</a:t>
            </a:r>
          </a:p>
          <a:p>
            <a:pPr eaLnBrk="1" hangingPunct="1"/>
            <a:r>
              <a:rPr lang="fr-FR" smtClean="0"/>
              <a:t> Si on imagine un astronaute en mouvement à la vitesse de 0,9 c par exemple, pour lui tous les processus naturels se déroulent de la même manière, le repas de l’astronaute se déroule bien toujours en 1h et sa nuit dure toujours 8h. C’est normal car les lois de la nature s’y formule de la même manière.</a:t>
            </a:r>
          </a:p>
          <a:p>
            <a:pPr eaLnBrk="1" hangingPunct="1"/>
            <a:r>
              <a:rPr lang="fr-FR" smtClean="0"/>
              <a:t>Pour un observateur terrestre, si les mesures sont faites avec l’horloge terrestre la durée du repas sera effectivement de 2,3 h et sa nuit durera plus de 18h. Il y a dilatation des durées et l’effet est réel au sens où l’horloge de l’observateur terrestre a bien avancé de 2,3 heure entre les deux événements « début du repas » et « fin du repas ». </a:t>
            </a:r>
          </a:p>
          <a:p>
            <a:pPr eaLnBrk="1" hangingPunct="1"/>
            <a:r>
              <a:rPr lang="fr-FR" smtClean="0"/>
              <a:t>Si j’observe une horloge de la fusée alors je verrai que celle n’a avancé que d’une heure et donc que pour l’astronaute le repas a toujours durée une heure !</a:t>
            </a:r>
          </a:p>
          <a:p>
            <a:pPr eaLnBrk="1" hangingPunct="1"/>
            <a:r>
              <a:rPr lang="fr-FR" smtClean="0"/>
              <a:t/>
            </a:r>
            <a:br>
              <a:rPr lang="fr-FR" smtClean="0"/>
            </a:br>
            <a:endParaRPr lang="fr-FR"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09EA3DE8-07E0-4D93-BD9F-AA70773D91CD}" type="slidenum">
              <a:rPr lang="fr-FR" smtClean="0"/>
              <a:pPr/>
              <a:t>47</a:t>
            </a:fld>
            <a:endParaRPr lang="fr-FR" smtClean="0"/>
          </a:p>
        </p:txBody>
      </p:sp>
      <p:sp>
        <p:nvSpPr>
          <p:cNvPr id="137219" name="Rectangle 2"/>
          <p:cNvSpPr>
            <a:spLocks noRot="1" noChangeArrowheads="1" noTextEdit="1"/>
          </p:cNvSpPr>
          <p:nvPr>
            <p:ph type="sldImg"/>
          </p:nvPr>
        </p:nvSpPr>
        <p:spPr>
          <a:xfrm>
            <a:off x="917575" y="744538"/>
            <a:ext cx="4962525" cy="3722687"/>
          </a:xfrm>
          <a:ln/>
        </p:spPr>
      </p:sp>
      <p:sp>
        <p:nvSpPr>
          <p:cNvPr id="137220" name="Rectangle 3"/>
          <p:cNvSpPr>
            <a:spLocks noGrp="1" noChangeArrowheads="1"/>
          </p:cNvSpPr>
          <p:nvPr>
            <p:ph type="body" idx="1"/>
          </p:nvPr>
        </p:nvSpPr>
        <p:spPr>
          <a:noFill/>
          <a:ln/>
        </p:spPr>
        <p:txBody>
          <a:bodyPr/>
          <a:lstStyle/>
          <a:p>
            <a:pPr eaLnBrk="1" hangingPunct="1"/>
            <a:r>
              <a:rPr lang="fr-FR" smtClean="0"/>
              <a:t>Il faut être attentif ici au terme « observer », on ne prend pas en compte la durée de propagation des signaux lumineux dans ce type d’approche. On peut, par exemple, utiliser plusieurs observateurs fictifs du référentiel « Terre », le premier qui « coïncide » avec l’astronaute au moment du début du repas note la date dans le repère Terre, puis celui qui coïncide avec ce même astronaute à la fin du repas note la date de la fin du repas, puis on évalue par différence la durée du repas mesurée dans le référentiel Terre. </a:t>
            </a:r>
          </a:p>
          <a:p>
            <a:pPr eaLnBrk="1" hangingPunct="1"/>
            <a:endParaRPr lang="fr-FR"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770D05F4-1B61-4A88-945B-F640396945E1}" type="slidenum">
              <a:rPr lang="fr-FR" smtClean="0"/>
              <a:pPr/>
              <a:t>49</a:t>
            </a:fld>
            <a:endParaRPr lang="fr-FR" smtClean="0"/>
          </a:p>
        </p:txBody>
      </p:sp>
      <p:sp>
        <p:nvSpPr>
          <p:cNvPr id="138243" name="Rectangle 2"/>
          <p:cNvSpPr>
            <a:spLocks noRot="1" noChangeArrowheads="1" noTextEdit="1"/>
          </p:cNvSpPr>
          <p:nvPr>
            <p:ph type="sldImg"/>
          </p:nvPr>
        </p:nvSpPr>
        <p:spPr>
          <a:xfrm>
            <a:off x="917575" y="744538"/>
            <a:ext cx="4962525" cy="3722687"/>
          </a:xfrm>
          <a:ln/>
        </p:spPr>
      </p:sp>
      <p:sp>
        <p:nvSpPr>
          <p:cNvPr id="138244" name="Rectangle 3"/>
          <p:cNvSpPr>
            <a:spLocks noGrp="1" noChangeArrowheads="1"/>
          </p:cNvSpPr>
          <p:nvPr>
            <p:ph type="body" idx="1"/>
          </p:nvPr>
        </p:nvSpPr>
        <p:spPr>
          <a:noFill/>
          <a:ln/>
        </p:spPr>
        <p:txBody>
          <a:bodyPr/>
          <a:lstStyle/>
          <a:p>
            <a:pPr eaLnBrk="1" hangingPunct="1"/>
            <a:r>
              <a:rPr lang="fr-FR" smtClean="0"/>
              <a:t>Pour illustrer l’effet du facteur gamma dans le phénomène de la dilatation des durées, on peut se référer à des exemples simples. Ils ont l’avantage de bien fixer les ordre de grandeur et de mettre ceux-ci  en perspective avec la précision relative des horloges atomiques.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86BB3984-CD99-4F00-9FBA-A8C2DC30CD16}" type="slidenum">
              <a:rPr lang="fr-FR" smtClean="0"/>
              <a:pPr/>
              <a:t>51</a:t>
            </a:fld>
            <a:endParaRPr lang="fr-FR" smtClean="0"/>
          </a:p>
        </p:txBody>
      </p:sp>
      <p:sp>
        <p:nvSpPr>
          <p:cNvPr id="139267" name="Rectangle 2"/>
          <p:cNvSpPr>
            <a:spLocks noRot="1" noChangeArrowheads="1" noTextEdit="1"/>
          </p:cNvSpPr>
          <p:nvPr>
            <p:ph type="sldImg"/>
          </p:nvPr>
        </p:nvSpPr>
        <p:spPr>
          <a:ln/>
        </p:spPr>
      </p:sp>
      <p:sp>
        <p:nvSpPr>
          <p:cNvPr id="139268" name="Rectangle 3"/>
          <p:cNvSpPr>
            <a:spLocks noGrp="1" noChangeArrowheads="1"/>
          </p:cNvSpPr>
          <p:nvPr>
            <p:ph type="body" idx="1"/>
          </p:nvPr>
        </p:nvSpPr>
        <p:spPr>
          <a:noFill/>
          <a:ln/>
        </p:spPr>
        <p:txBody>
          <a:bodyPr lIns="91408" tIns="45702" rIns="91408" bIns="45702"/>
          <a:lstStyle/>
          <a:p>
            <a:pPr eaLnBrk="1" hangingPunct="1"/>
            <a:endParaRPr lang="fr-FR"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F1D2A6D4-7409-42A9-8972-B4E19B0B4381}" type="slidenum">
              <a:rPr lang="fr-FR" smtClean="0"/>
              <a:pPr/>
              <a:t>52</a:t>
            </a:fld>
            <a:endParaRPr lang="fr-FR" smtClean="0"/>
          </a:p>
        </p:txBody>
      </p:sp>
      <p:sp>
        <p:nvSpPr>
          <p:cNvPr id="140291" name="Rectangle 2"/>
          <p:cNvSpPr>
            <a:spLocks noRot="1" noChangeArrowheads="1" noTextEdit="1"/>
          </p:cNvSpPr>
          <p:nvPr>
            <p:ph type="sldImg"/>
          </p:nvPr>
        </p:nvSpPr>
        <p:spPr>
          <a:ln/>
        </p:spPr>
      </p:sp>
      <p:sp>
        <p:nvSpPr>
          <p:cNvPr id="140292" name="Rectangle 3"/>
          <p:cNvSpPr>
            <a:spLocks noGrp="1" noChangeArrowheads="1"/>
          </p:cNvSpPr>
          <p:nvPr>
            <p:ph type="body" idx="1"/>
          </p:nvPr>
        </p:nvSpPr>
        <p:spPr>
          <a:noFill/>
          <a:ln/>
        </p:spPr>
        <p:txBody>
          <a:bodyPr lIns="91408" tIns="45702" rIns="91408" bIns="45702"/>
          <a:lstStyle/>
          <a:p>
            <a:pPr eaLnBrk="1" hangingPunct="1"/>
            <a:endParaRPr lang="fr-FR"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D93835D4-DA9F-453A-B4DF-DB5CEA1D866B}" type="slidenum">
              <a:rPr lang="fr-FR" smtClean="0"/>
              <a:pPr/>
              <a:t>53</a:t>
            </a:fld>
            <a:endParaRPr lang="fr-FR" smtClean="0"/>
          </a:p>
        </p:txBody>
      </p:sp>
      <p:sp>
        <p:nvSpPr>
          <p:cNvPr id="141315" name="Rectangle 2"/>
          <p:cNvSpPr>
            <a:spLocks noRo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A3A5F73E-6FAC-472E-9E3D-AF71FDDF322E}" type="slidenum">
              <a:rPr lang="fr-FR" smtClean="0"/>
              <a:pPr/>
              <a:t>54</a:t>
            </a:fld>
            <a:endParaRPr lang="fr-FR" smtClean="0"/>
          </a:p>
        </p:txBody>
      </p:sp>
      <p:sp>
        <p:nvSpPr>
          <p:cNvPr id="142339" name="Rectangle 2"/>
          <p:cNvSpPr>
            <a:spLocks noRo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499CE299-8DB5-4B93-AD65-482A104DE535}" type="slidenum">
              <a:rPr lang="fr-FR" smtClean="0"/>
              <a:pPr/>
              <a:t>55</a:t>
            </a:fld>
            <a:endParaRPr lang="fr-FR" smtClean="0"/>
          </a:p>
        </p:txBody>
      </p:sp>
      <p:sp>
        <p:nvSpPr>
          <p:cNvPr id="143363" name="Rectangle 2"/>
          <p:cNvSpPr>
            <a:spLocks noRo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3FCF8577-D0B2-48B8-B1CB-39B4F0EEE02B}" type="slidenum">
              <a:rPr lang="fr-FR" smtClean="0"/>
              <a:pPr/>
              <a:t>56</a:t>
            </a:fld>
            <a:endParaRPr lang="fr-FR" smtClean="0"/>
          </a:p>
        </p:txBody>
      </p:sp>
      <p:sp>
        <p:nvSpPr>
          <p:cNvPr id="144387" name="Rectangle 2"/>
          <p:cNvSpPr>
            <a:spLocks noRo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FA431A1B-4A06-4A0A-B719-A72DA644CAA9}" type="slidenum">
              <a:rPr lang="fr-FR" smtClean="0"/>
              <a:pPr/>
              <a:t>57</a:t>
            </a:fld>
            <a:endParaRPr lang="fr-FR" smtClean="0"/>
          </a:p>
        </p:txBody>
      </p:sp>
      <p:sp>
        <p:nvSpPr>
          <p:cNvPr id="145411" name="Rectangle 2"/>
          <p:cNvSpPr>
            <a:spLocks noRo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15EF9B48-7B6B-4D31-8B94-52AB3A85A723}" type="slidenum">
              <a:rPr lang="fr-FR" smtClean="0"/>
              <a:pPr/>
              <a:t>58</a:t>
            </a:fld>
            <a:endParaRPr lang="fr-FR" smtClean="0"/>
          </a:p>
        </p:txBody>
      </p:sp>
      <p:sp>
        <p:nvSpPr>
          <p:cNvPr id="146435" name="Rectangle 2"/>
          <p:cNvSpPr>
            <a:spLocks noRo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41837819-7D35-46F4-BE41-ABAA8F922F4B}" type="slidenum">
              <a:rPr lang="fr-FR" smtClean="0"/>
              <a:pPr/>
              <a:t>59</a:t>
            </a:fld>
            <a:endParaRPr lang="fr-FR" smtClean="0"/>
          </a:p>
        </p:txBody>
      </p:sp>
      <p:sp>
        <p:nvSpPr>
          <p:cNvPr id="147459" name="Rectangle 2"/>
          <p:cNvSpPr>
            <a:spLocks noRo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60BDC2CF-B5AE-4379-9EF1-5AF6A5AB584A}" type="slidenum">
              <a:rPr lang="fr-FR" smtClean="0"/>
              <a:pPr/>
              <a:t>60</a:t>
            </a:fld>
            <a:endParaRPr lang="fr-FR" smtClean="0"/>
          </a:p>
        </p:txBody>
      </p:sp>
      <p:sp>
        <p:nvSpPr>
          <p:cNvPr id="148483" name="Rectangle 2"/>
          <p:cNvSpPr>
            <a:spLocks noRo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C9BDDF4C-C74E-4102-9F07-634070AB08A2}" type="slidenum">
              <a:rPr lang="fr-FR" smtClean="0"/>
              <a:pPr/>
              <a:t>61</a:t>
            </a:fld>
            <a:endParaRPr lang="fr-FR" smtClean="0"/>
          </a:p>
        </p:txBody>
      </p:sp>
      <p:sp>
        <p:nvSpPr>
          <p:cNvPr id="149507" name="Rectangle 2"/>
          <p:cNvSpPr>
            <a:spLocks noRo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0AAA816F-B44D-421B-9DB4-3980FCF60134}" type="slidenum">
              <a:rPr lang="fr-FR" smtClean="0"/>
              <a:pPr/>
              <a:t>62</a:t>
            </a:fld>
            <a:endParaRPr lang="fr-FR" smtClean="0"/>
          </a:p>
        </p:txBody>
      </p:sp>
      <p:sp>
        <p:nvSpPr>
          <p:cNvPr id="150531" name="Rectangle 2"/>
          <p:cNvSpPr>
            <a:spLocks noRo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8EE9C835-A30F-460D-9F22-4780BE435015}" type="slidenum">
              <a:rPr lang="fr-FR" smtClean="0"/>
              <a:pPr/>
              <a:t>63</a:t>
            </a:fld>
            <a:endParaRPr lang="fr-FR" smtClean="0"/>
          </a:p>
        </p:txBody>
      </p:sp>
      <p:sp>
        <p:nvSpPr>
          <p:cNvPr id="151555" name="Rectangle 2"/>
          <p:cNvSpPr>
            <a:spLocks noRo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DA7CB303-D4A8-41F0-8D9F-BB381A809C9D}" type="slidenum">
              <a:rPr lang="fr-FR" smtClean="0"/>
              <a:pPr/>
              <a:t>64</a:t>
            </a:fld>
            <a:endParaRPr lang="fr-FR" smtClean="0"/>
          </a:p>
        </p:txBody>
      </p:sp>
      <p:sp>
        <p:nvSpPr>
          <p:cNvPr id="152579" name="Rectangle 2"/>
          <p:cNvSpPr>
            <a:spLocks noRo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2E009686-FB50-45AF-AF81-F69E91F244FE}" type="slidenum">
              <a:rPr lang="fr-FR" smtClean="0"/>
              <a:pPr/>
              <a:t>65</a:t>
            </a:fld>
            <a:endParaRPr lang="fr-FR" smtClean="0"/>
          </a:p>
        </p:txBody>
      </p:sp>
      <p:sp>
        <p:nvSpPr>
          <p:cNvPr id="153603" name="Rectangle 2"/>
          <p:cNvSpPr>
            <a:spLocks noRo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0F1D8F20-FECF-4FBF-8333-22F0442B84B3}" type="slidenum">
              <a:rPr lang="fr-FR" smtClean="0"/>
              <a:pPr/>
              <a:t>66</a:t>
            </a:fld>
            <a:endParaRPr lang="fr-FR" smtClean="0"/>
          </a:p>
        </p:txBody>
      </p:sp>
      <p:sp>
        <p:nvSpPr>
          <p:cNvPr id="154627" name="Rectangle 2"/>
          <p:cNvSpPr>
            <a:spLocks noRo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65BF730C-C06E-49C7-9337-4BD44D3690A4}" type="slidenum">
              <a:rPr lang="fr-FR" smtClean="0"/>
              <a:pPr/>
              <a:t>67</a:t>
            </a:fld>
            <a:endParaRPr lang="fr-FR" smtClean="0"/>
          </a:p>
        </p:txBody>
      </p:sp>
      <p:sp>
        <p:nvSpPr>
          <p:cNvPr id="155651" name="Rectangle 2"/>
          <p:cNvSpPr>
            <a:spLocks noRot="1" noChangeArrowheads="1" noTextEdit="1"/>
          </p:cNvSpPr>
          <p:nvPr>
            <p:ph type="sldImg"/>
          </p:nvPr>
        </p:nvSpPr>
        <p:spPr>
          <a:ln/>
        </p:spPr>
      </p:sp>
      <p:sp>
        <p:nvSpPr>
          <p:cNvPr id="15565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B1AEB380-AAE1-4739-AE21-1477E77B43E2}" type="slidenum">
              <a:rPr lang="fr-FR" smtClean="0"/>
              <a:pPr/>
              <a:t>68</a:t>
            </a:fld>
            <a:endParaRPr lang="fr-FR" smtClean="0"/>
          </a:p>
        </p:txBody>
      </p:sp>
      <p:sp>
        <p:nvSpPr>
          <p:cNvPr id="156675" name="Rectangle 2"/>
          <p:cNvSpPr>
            <a:spLocks noRot="1"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589B6308-F8F6-4ED7-8BB5-02453004E047}" type="slidenum">
              <a:rPr lang="fr-FR" smtClean="0"/>
              <a:pPr/>
              <a:t>69</a:t>
            </a:fld>
            <a:endParaRPr lang="fr-FR" smtClean="0"/>
          </a:p>
        </p:txBody>
      </p:sp>
      <p:sp>
        <p:nvSpPr>
          <p:cNvPr id="157699" name="Rectangle 2"/>
          <p:cNvSpPr>
            <a:spLocks noRo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EE554070-D390-4A62-A59D-6F507818446C}" type="slidenum">
              <a:rPr lang="fr-FR" smtClean="0"/>
              <a:pPr/>
              <a:t>70</a:t>
            </a:fld>
            <a:endParaRPr lang="fr-FR" smtClean="0"/>
          </a:p>
        </p:txBody>
      </p:sp>
      <p:sp>
        <p:nvSpPr>
          <p:cNvPr id="158723" name="Rectangle 2"/>
          <p:cNvSpPr>
            <a:spLocks noRot="1" noChangeArrowheads="1" noTextEdit="1"/>
          </p:cNvSpPr>
          <p:nvPr>
            <p:ph type="sldImg"/>
          </p:nvPr>
        </p:nvSpPr>
        <p:spPr>
          <a:ln/>
        </p:spPr>
      </p:sp>
      <p:sp>
        <p:nvSpPr>
          <p:cNvPr id="158724" name="Rectangle 3"/>
          <p:cNvSpPr>
            <a:spLocks noGrp="1" noChangeArrowheads="1"/>
          </p:cNvSpPr>
          <p:nvPr>
            <p:ph type="body" idx="1"/>
          </p:nvPr>
        </p:nvSpPr>
        <p:spPr>
          <a:noFill/>
          <a:ln/>
        </p:spPr>
        <p:txBody>
          <a:bodyPr lIns="91408" tIns="45702" rIns="91408" bIns="45702"/>
          <a:lstStyle/>
          <a:p>
            <a:pPr eaLnBrk="1" hangingPunct="1"/>
            <a:endParaRPr lang="fr-FR"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BBFE15A2-3375-47F9-9EFD-D05EAB2FFFFD}" type="slidenum">
              <a:rPr lang="fr-FR" smtClean="0"/>
              <a:pPr/>
              <a:t>71</a:t>
            </a:fld>
            <a:endParaRPr lang="fr-FR" smtClean="0"/>
          </a:p>
        </p:txBody>
      </p:sp>
      <p:sp>
        <p:nvSpPr>
          <p:cNvPr id="159747" name="Rectangle 2"/>
          <p:cNvSpPr>
            <a:spLocks noRo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CE2956B6-511A-4B52-A88C-36DF772C5508}" type="slidenum">
              <a:rPr lang="fr-FR" smtClean="0"/>
              <a:pPr/>
              <a:t>72</a:t>
            </a:fld>
            <a:endParaRPr lang="fr-FR" smtClean="0"/>
          </a:p>
        </p:txBody>
      </p:sp>
      <p:sp>
        <p:nvSpPr>
          <p:cNvPr id="160771" name="Rectangle 2"/>
          <p:cNvSpPr>
            <a:spLocks noRo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4856E919-7E36-4B1F-AF5B-122D89C02BED}" type="slidenum">
              <a:rPr lang="fr-FR" smtClean="0"/>
              <a:pPr/>
              <a:t>73</a:t>
            </a:fld>
            <a:endParaRPr lang="fr-FR" smtClean="0"/>
          </a:p>
        </p:txBody>
      </p:sp>
      <p:sp>
        <p:nvSpPr>
          <p:cNvPr id="161795" name="Rectangle 2"/>
          <p:cNvSpPr>
            <a:spLocks noRo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E5199B92-14B4-46CF-BA44-FC85B947B287}" type="slidenum">
              <a:rPr lang="fr-FR" smtClean="0"/>
              <a:pPr/>
              <a:t>74</a:t>
            </a:fld>
            <a:endParaRPr lang="fr-FR" smtClean="0"/>
          </a:p>
        </p:txBody>
      </p:sp>
      <p:sp>
        <p:nvSpPr>
          <p:cNvPr id="162819" name="Rectangle 2"/>
          <p:cNvSpPr>
            <a:spLocks noRo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311288E8-01FB-420E-BCBA-E871B086288A}" type="slidenum">
              <a:rPr lang="fr-FR" smtClean="0"/>
              <a:pPr/>
              <a:t>75</a:t>
            </a:fld>
            <a:endParaRPr lang="fr-FR" smtClean="0"/>
          </a:p>
        </p:txBody>
      </p:sp>
      <p:sp>
        <p:nvSpPr>
          <p:cNvPr id="163843" name="Rectangle 2"/>
          <p:cNvSpPr>
            <a:spLocks noRo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883D3D01-532C-4070-88E8-428988C190AA}" type="slidenum">
              <a:rPr lang="fr-FR" smtClean="0"/>
              <a:pPr/>
              <a:t>76</a:t>
            </a:fld>
            <a:endParaRPr lang="fr-FR" smtClean="0"/>
          </a:p>
        </p:txBody>
      </p:sp>
      <p:sp>
        <p:nvSpPr>
          <p:cNvPr id="164867" name="Rectangle 2"/>
          <p:cNvSpPr>
            <a:spLocks noRo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F104E9D2-DA7E-4FF0-91B3-395AC63728A5}" type="slidenum">
              <a:rPr lang="fr-FR" smtClean="0"/>
              <a:pPr/>
              <a:t>77</a:t>
            </a:fld>
            <a:endParaRPr lang="fr-FR" smtClean="0"/>
          </a:p>
        </p:txBody>
      </p:sp>
      <p:sp>
        <p:nvSpPr>
          <p:cNvPr id="165891" name="Rectangle 2"/>
          <p:cNvSpPr>
            <a:spLocks noRo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B7BEBAFB-715F-456E-AFAC-9E38553A2008}" type="slidenum">
              <a:rPr lang="fr-FR" smtClean="0"/>
              <a:pPr/>
              <a:t>78</a:t>
            </a:fld>
            <a:endParaRPr lang="fr-FR" smtClean="0"/>
          </a:p>
        </p:txBody>
      </p:sp>
      <p:sp>
        <p:nvSpPr>
          <p:cNvPr id="166915" name="Rectangle 2"/>
          <p:cNvSpPr>
            <a:spLocks noRo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8B1616A3-3C55-4A72-84F4-E34E1B8E9BAD}" type="slidenum">
              <a:rPr lang="fr-FR" smtClean="0"/>
              <a:pPr/>
              <a:t>79</a:t>
            </a:fld>
            <a:endParaRPr lang="fr-FR" smtClean="0"/>
          </a:p>
        </p:txBody>
      </p:sp>
      <p:sp>
        <p:nvSpPr>
          <p:cNvPr id="167939" name="Rectangle 2"/>
          <p:cNvSpPr>
            <a:spLocks noRo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4251957B-C358-40E7-BD99-0A88286B2D29}" type="slidenum">
              <a:rPr lang="fr-FR" smtClean="0"/>
              <a:pPr/>
              <a:t>80</a:t>
            </a:fld>
            <a:endParaRPr lang="fr-FR" smtClean="0"/>
          </a:p>
        </p:txBody>
      </p:sp>
      <p:sp>
        <p:nvSpPr>
          <p:cNvPr id="168963" name="Rectangle 2"/>
          <p:cNvSpPr>
            <a:spLocks noRot="1"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2E999E61-3E20-4C53-BF7B-0AF4C2921085}" type="slidenum">
              <a:rPr lang="fr-FR" smtClean="0"/>
              <a:pPr/>
              <a:t>81</a:t>
            </a:fld>
            <a:endParaRPr lang="fr-FR" smtClean="0"/>
          </a:p>
        </p:txBody>
      </p:sp>
      <p:sp>
        <p:nvSpPr>
          <p:cNvPr id="169987" name="Rectangle 2"/>
          <p:cNvSpPr>
            <a:spLocks noRo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0261D3EF-F1CF-4DE1-97C6-19FD938783AF}" type="slidenum">
              <a:rPr lang="fr-FR" smtClean="0"/>
              <a:pPr/>
              <a:t>82</a:t>
            </a:fld>
            <a:endParaRPr lang="fr-FR" smtClean="0"/>
          </a:p>
        </p:txBody>
      </p:sp>
      <p:sp>
        <p:nvSpPr>
          <p:cNvPr id="171011" name="Rectangle 2"/>
          <p:cNvSpPr>
            <a:spLocks noRo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3B10F91F-12FA-45C9-8D3B-553DBD3E0271}" type="slidenum">
              <a:rPr lang="fr-FR" smtClean="0"/>
              <a:pPr/>
              <a:t>83</a:t>
            </a:fld>
            <a:endParaRPr lang="fr-FR" smtClean="0"/>
          </a:p>
        </p:txBody>
      </p:sp>
      <p:sp>
        <p:nvSpPr>
          <p:cNvPr id="172035" name="Rectangle 2"/>
          <p:cNvSpPr>
            <a:spLocks noRo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008142B1-8DE3-4B99-A858-CC9509949272}" type="slidenum">
              <a:rPr lang="fr-FR" smtClean="0"/>
              <a:pPr/>
              <a:t>84</a:t>
            </a:fld>
            <a:endParaRPr lang="fr-FR" smtClean="0"/>
          </a:p>
        </p:txBody>
      </p:sp>
      <p:sp>
        <p:nvSpPr>
          <p:cNvPr id="173059" name="Rectangle 2"/>
          <p:cNvSpPr>
            <a:spLocks noRo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4F7A7756-6D18-46EA-8E2B-8EDDA0DF7F1B}" type="slidenum">
              <a:rPr lang="fr-FR" smtClean="0"/>
              <a:pPr/>
              <a:t>85</a:t>
            </a:fld>
            <a:endParaRPr lang="fr-FR" smtClean="0"/>
          </a:p>
        </p:txBody>
      </p:sp>
      <p:sp>
        <p:nvSpPr>
          <p:cNvPr id="174083" name="Rectangle 2"/>
          <p:cNvSpPr>
            <a:spLocks noRo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66430AA2-0707-4226-9779-2FEAE7178384}" type="slidenum">
              <a:rPr lang="fr-FR" smtClean="0"/>
              <a:pPr/>
              <a:t>86</a:t>
            </a:fld>
            <a:endParaRPr lang="fr-FR" smtClean="0"/>
          </a:p>
        </p:txBody>
      </p:sp>
      <p:sp>
        <p:nvSpPr>
          <p:cNvPr id="175107" name="Rectangle 2"/>
          <p:cNvSpPr>
            <a:spLocks noRo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8F54E63A-1907-4E63-B047-F68BB2EFF93F}" type="slidenum">
              <a:rPr lang="fr-FR" smtClean="0"/>
              <a:pPr/>
              <a:t>87</a:t>
            </a:fld>
            <a:endParaRPr lang="fr-FR" smtClean="0"/>
          </a:p>
        </p:txBody>
      </p:sp>
      <p:sp>
        <p:nvSpPr>
          <p:cNvPr id="176131" name="Rectangle 2"/>
          <p:cNvSpPr>
            <a:spLocks noRo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821CC64C-36AE-477E-AA8A-D4253DD672F8}" type="slidenum">
              <a:rPr lang="fr-FR" smtClean="0"/>
              <a:pPr/>
              <a:t>88</a:t>
            </a:fld>
            <a:endParaRPr lang="fr-FR" smtClean="0"/>
          </a:p>
        </p:txBody>
      </p:sp>
      <p:sp>
        <p:nvSpPr>
          <p:cNvPr id="177155" name="Rectangle 2"/>
          <p:cNvSpPr>
            <a:spLocks noRo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37730668-07C9-4FCB-97E2-DBA9BDF56356}" type="slidenum">
              <a:rPr lang="fr-FR" smtClean="0"/>
              <a:pPr/>
              <a:t>89</a:t>
            </a:fld>
            <a:endParaRPr lang="fr-FR" smtClean="0"/>
          </a:p>
        </p:txBody>
      </p:sp>
      <p:sp>
        <p:nvSpPr>
          <p:cNvPr id="178179" name="Rectangle 2"/>
          <p:cNvSpPr>
            <a:spLocks noRo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8B0FD9AC-ECB0-4518-9AA0-1F34CF1118CC}"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3FDEEA80-8CC1-4492-A950-C3CDB8F3954D}"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C0C243D9-A8AE-4452-B6B0-8C8933A22999}"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E9EC859F-4E1E-44FD-9B04-D03580C72636}"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BC59557E-0E1F-4C71-B023-BB61762BB9AE}"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7A57AC53-1D2A-4EFB-B5E0-4628EC9C3904}"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A33C4E9D-14D2-4257-869E-C9D28BE9AB05}"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E8085FB0-5251-4EDF-8556-0CACBD397D34}"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70CA6D0C-93C9-4CFC-9D4D-DD8D556BDA82}"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0B67B2AB-8C72-4BB5-9BA5-BB252946E8AF}"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AD07BB12-4F40-48A5-B4C3-38FA4CE6EA78}" type="slidenum">
              <a:rPr lang="fr-FR"/>
              <a:pPr>
                <a:defRPr/>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85800" y="609600"/>
            <a:ext cx="7772400" cy="1143000"/>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685800" y="1981200"/>
            <a:ext cx="7772400" cy="4114800"/>
          </a:xfrm>
        </p:spPr>
        <p:txBody>
          <a:bodyPr/>
          <a:lstStyle/>
          <a:p>
            <a:pPr lvl="0"/>
            <a:endParaRPr lang="fr-F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4AE46A6D-FA85-4E82-8D2B-E47759083C3B}"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et modifiez le titre</a:t>
            </a:r>
          </a:p>
        </p:txBody>
      </p:sp>
      <p:sp>
        <p:nvSpPr>
          <p:cNvPr id="1126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fr-F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fr-F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9204FA9-0745-44B7-A5F9-29003427DA19}"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upload.wikimedia.org/wikipedia/commons/6/69/Fran%C3%A7ois_Arago.jp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http://upload.wikimedia.org/wikipedia/commons/6/69/Fran%C3%A7ois_Arago.jpg" TargetMode="Externa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gog.promovacances.com/C01/theme.htm?estat_svc=s%3D224024140804%26class%3DHomecentre_Sejours%26page%3DHomecentre_Sejours%26type%3D40" TargetMode="External"/><Relationship Id="rId7" Type="http://schemas.openxmlformats.org/officeDocument/2006/relationships/hyperlink" Target="http://gog.promovacances.com/D02/theme.htm?estat_svc=s%3D224024140804%26class%3DHomecentre_DepartsdeProvince%26page%3DHomecentre_DepartsdeProvince%26type%3D40"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gog.promovacances.com/J15/theme.htm?estat_svc=s%3D224024140804%26class%3DHomecentre_DernieresMinutes%26page%3DHomecentre_DernieresMinutes%26type%3D40" TargetMode="External"/><Relationship Id="rId10" Type="http://schemas.openxmlformats.org/officeDocument/2006/relationships/image" Target="../media/image5.png"/><Relationship Id="rId4" Type="http://schemas.openxmlformats.org/officeDocument/2006/relationships/hyperlink" Target="http://gog.promovacances.com/M01/theme.htm?estat_svc=s%3D224024140804%26class%3DHomecentre_MaxiPromos%26page%3DHomecentre_MaxiPromos%26type%3D40" TargetMode="External"/><Relationship Id="rId9" Type="http://schemas.openxmlformats.org/officeDocument/2006/relationships/hyperlink" Target="http://gog.promovacances.com/S04/theme.htm?estat_svc=s%3D224024140804%26class%3DHomecentre_Voy2Miel%26page%3DHomecentre_Voy2Miel%26type%3D4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gog.promovacances.com/C01/theme.htm?estat_svc=s%3D224024140804%26class%3DHomecentre_Sejours%26page%3DHomecentre_Sejours%26type%3D40" TargetMode="External"/><Relationship Id="rId7" Type="http://schemas.openxmlformats.org/officeDocument/2006/relationships/hyperlink" Target="http://gog.promovacances.com/D02/theme.htm?estat_svc=s%3D224024140804%26class%3DHomecentre_DepartsdeProvince%26page%3DHomecentre_DepartsdeProvince%26type%3D40"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gog.promovacances.com/J15/theme.htm?estat_svc=s%3D224024140804%26class%3DHomecentre_DernieresMinutes%26page%3DHomecentre_DernieresMinutes%26type%3D40" TargetMode="External"/><Relationship Id="rId10" Type="http://schemas.openxmlformats.org/officeDocument/2006/relationships/image" Target="../media/image5.png"/><Relationship Id="rId4" Type="http://schemas.openxmlformats.org/officeDocument/2006/relationships/hyperlink" Target="http://gog.promovacances.com/M01/theme.htm?estat_svc=s%3D224024140804%26class%3DHomecentre_MaxiPromos%26page%3DHomecentre_MaxiPromos%26type%3D40" TargetMode="External"/><Relationship Id="rId9" Type="http://schemas.openxmlformats.org/officeDocument/2006/relationships/hyperlink" Target="http://gog.promovacances.com/S04/theme.htm?estat_svc=s%3D224024140804%26class%3DHomecentre_Voy2Miel%26page%3DHomecentre_Voy2Miel%26type%3D4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3.jpeg"/><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4.jpeg"/><Relationship Id="rId4" Type="http://schemas.openxmlformats.org/officeDocument/2006/relationships/image" Target="../media/image23.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24.jpeg"/><Relationship Id="rId4" Type="http://schemas.openxmlformats.org/officeDocument/2006/relationships/image" Target="../media/image23.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24.jpeg"/><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image" Target="../media/image24.jpeg"/><Relationship Id="rId4" Type="http://schemas.openxmlformats.org/officeDocument/2006/relationships/image" Target="../media/image23.jpeg"/></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42.xml"/><Relationship Id="rId7"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oleObject" Target="../embeddings/oleObject11.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46.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31.wmf"/><Relationship Id="rId4" Type="http://schemas.openxmlformats.org/officeDocument/2006/relationships/image" Target="../media/image30.jpeg"/></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29.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notesSlide" Target="../notesSlides/notesSlide46.xml"/><Relationship Id="rId7" Type="http://schemas.openxmlformats.org/officeDocument/2006/relationships/image" Target="../media/image36.wmf"/><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35.wmf"/><Relationship Id="rId5" Type="http://schemas.openxmlformats.org/officeDocument/2006/relationships/image" Target="../media/image34.wmf"/><Relationship Id="rId10" Type="http://schemas.openxmlformats.org/officeDocument/2006/relationships/image" Target="http://upload.wikimedia.org/wikipedia/commons/a/a6/Gerbe.png" TargetMode="External"/><Relationship Id="rId4" Type="http://schemas.openxmlformats.org/officeDocument/2006/relationships/oleObject" Target="../embeddings/oleObject16.bin"/><Relationship Id="rId9" Type="http://schemas.openxmlformats.org/officeDocument/2006/relationships/image" Target="../media/image3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6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57.png"/></Relationships>
</file>

<file path=ppt/slides/_rels/slide6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image" Target="../media/image24.jpeg"/></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62.xml"/><Relationship Id="rId7"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image" Target="../media/image23.jpeg"/><Relationship Id="rId9" Type="http://schemas.openxmlformats.org/officeDocument/2006/relationships/image" Target="../media/image59.png"/></Relationships>
</file>

<file path=ppt/slides/_rels/slide6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62.jpeg"/></Relationships>
</file>

<file path=ppt/slides/_rels/slide7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67.png"/></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7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7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7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jpe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9.xm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5.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77.jpeg"/></Relationships>
</file>

<file path=ppt/slides/_rels/slide8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8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gog.promovacances.com/C01/theme.htm?estat_svc=s%3D224024140804%26class%3DHomecentre_Sejours%26page%3DHomecentre_Sejours%26type%3D40" TargetMode="External"/><Relationship Id="rId7" Type="http://schemas.openxmlformats.org/officeDocument/2006/relationships/hyperlink" Target="http://gog.promovacances.com/D02/theme.htm?estat_svc=s%3D224024140804%26class%3DHomecentre_DepartsdeProvince%26page%3DHomecentre_DepartsdeProvince%26type%3D40"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gog.promovacances.com/J15/theme.htm?estat_svc=s%3D224024140804%26class%3DHomecentre_DernieresMinutes%26page%3DHomecentre_DernieresMinutes%26type%3D40" TargetMode="External"/><Relationship Id="rId10" Type="http://schemas.openxmlformats.org/officeDocument/2006/relationships/image" Target="../media/image5.png"/><Relationship Id="rId4" Type="http://schemas.openxmlformats.org/officeDocument/2006/relationships/hyperlink" Target="http://gog.promovacances.com/M01/theme.htm?estat_svc=s%3D224024140804%26class%3DHomecentre_MaxiPromos%26page%3DHomecentre_MaxiPromos%26type%3D40" TargetMode="External"/><Relationship Id="rId9" Type="http://schemas.openxmlformats.org/officeDocument/2006/relationships/hyperlink" Target="http://gog.promovacances.com/S04/theme.htm?estat_svc=s%3D224024140804%26class%3DHomecentre_Voy2Miel%26page%3DHomecentre_Voy2Miel%26type%3D40"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8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ctrTitle"/>
          </p:nvPr>
        </p:nvSpPr>
        <p:spPr/>
        <p:txBody>
          <a:bodyPr/>
          <a:lstStyle/>
          <a:p>
            <a:pPr eaLnBrk="1" hangingPunct="1"/>
            <a:r>
              <a:rPr lang="fr-FR" b="1" smtClean="0">
                <a:solidFill>
                  <a:srgbClr val="FF0000"/>
                </a:solidFill>
              </a:rPr>
              <a:t>C11:</a:t>
            </a:r>
            <a:br>
              <a:rPr lang="fr-FR" b="1" smtClean="0">
                <a:solidFill>
                  <a:srgbClr val="FF0000"/>
                </a:solidFill>
              </a:rPr>
            </a:br>
            <a:r>
              <a:rPr lang="fr-FR" b="1" smtClean="0">
                <a:solidFill>
                  <a:srgbClr val="FF0000"/>
                </a:solidFill>
              </a:rPr>
              <a:t> </a:t>
            </a:r>
            <a:r>
              <a:rPr lang="fr-FR" b="1" dirty="0" smtClean="0">
                <a:solidFill>
                  <a:srgbClr val="FF0000"/>
                </a:solidFill>
              </a:rPr>
              <a:t>Relativité restreinte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numéro de diapositive 5"/>
          <p:cNvSpPr>
            <a:spLocks noGrp="1"/>
          </p:cNvSpPr>
          <p:nvPr>
            <p:ph type="sldNum" sz="quarter" idx="12"/>
          </p:nvPr>
        </p:nvSpPr>
        <p:spPr>
          <a:noFill/>
        </p:spPr>
        <p:txBody>
          <a:bodyPr/>
          <a:lstStyle/>
          <a:p>
            <a:fld id="{94E15A2A-6F36-4530-9695-8046C4525798}" type="slidenum">
              <a:rPr lang="fr-FR" smtClean="0"/>
              <a:pPr/>
              <a:t>2</a:t>
            </a:fld>
            <a:endParaRPr lang="fr-FR" smtClean="0"/>
          </a:p>
        </p:txBody>
      </p:sp>
      <p:sp>
        <p:nvSpPr>
          <p:cNvPr id="13315" name="Rectangle 2"/>
          <p:cNvSpPr>
            <a:spLocks noGrp="1" noChangeArrowheads="1"/>
          </p:cNvSpPr>
          <p:nvPr>
            <p:ph type="subTitle" idx="1"/>
          </p:nvPr>
        </p:nvSpPr>
        <p:spPr>
          <a:xfrm>
            <a:off x="357188" y="285750"/>
            <a:ext cx="8462962" cy="1055688"/>
          </a:xfrm>
        </p:spPr>
        <p:txBody>
          <a:bodyPr/>
          <a:lstStyle/>
          <a:p>
            <a:pPr algn="l" eaLnBrk="1" hangingPunct="1">
              <a:lnSpc>
                <a:spcPct val="80000"/>
              </a:lnSpc>
              <a:spcBef>
                <a:spcPct val="0"/>
              </a:spcBef>
            </a:pPr>
            <a:r>
              <a:rPr lang="fr-FR" b="1" u="sng" smtClean="0">
                <a:solidFill>
                  <a:srgbClr val="FF0000"/>
                </a:solidFill>
              </a:rPr>
              <a:t> I.  Le postulat de l’invariance de la vitesse de la lumière : tests expérimentaux</a:t>
            </a:r>
          </a:p>
        </p:txBody>
      </p:sp>
      <p:sp>
        <p:nvSpPr>
          <p:cNvPr id="13316" name="Text Box 8"/>
          <p:cNvSpPr txBox="1">
            <a:spLocks noChangeArrowheads="1"/>
          </p:cNvSpPr>
          <p:nvPr/>
        </p:nvSpPr>
        <p:spPr bwMode="auto">
          <a:xfrm>
            <a:off x="428625" y="1357313"/>
            <a:ext cx="8278813" cy="4600575"/>
          </a:xfrm>
          <a:prstGeom prst="rect">
            <a:avLst/>
          </a:prstGeom>
          <a:noFill/>
          <a:ln w="9525">
            <a:noFill/>
            <a:miter lim="800000"/>
            <a:headEnd/>
            <a:tailEnd/>
          </a:ln>
        </p:spPr>
        <p:txBody>
          <a:bodyPr>
            <a:spAutoFit/>
          </a:bodyPr>
          <a:lstStyle/>
          <a:p>
            <a:pPr>
              <a:spcBef>
                <a:spcPct val="50000"/>
              </a:spcBef>
            </a:pPr>
            <a:r>
              <a:rPr lang="fr-FR" sz="2800">
                <a:solidFill>
                  <a:srgbClr val="0000FF"/>
                </a:solidFill>
              </a:rPr>
              <a:t>E</a:t>
            </a:r>
            <a:r>
              <a:rPr lang="fr-FR" sz="2800" b="1">
                <a:solidFill>
                  <a:srgbClr val="0000FF"/>
                </a:solidFill>
              </a:rPr>
              <a:t>xpérience du prisme mobile d’Arago (1810)</a:t>
            </a:r>
          </a:p>
          <a:p>
            <a:pPr>
              <a:spcBef>
                <a:spcPct val="50000"/>
              </a:spcBef>
            </a:pPr>
            <a:endParaRPr lang="fr-FR" sz="2800" b="1">
              <a:solidFill>
                <a:srgbClr val="0000FF"/>
              </a:solidFill>
            </a:endParaRPr>
          </a:p>
          <a:p>
            <a:pPr>
              <a:spcBef>
                <a:spcPct val="50000"/>
              </a:spcBef>
            </a:pPr>
            <a:r>
              <a:rPr lang="fr-FR" sz="1800" b="1"/>
              <a:t>	</a:t>
            </a:r>
          </a:p>
          <a:p>
            <a:pPr>
              <a:spcBef>
                <a:spcPct val="50000"/>
              </a:spcBef>
            </a:pPr>
            <a:r>
              <a:rPr lang="fr-FR" sz="2800"/>
              <a:t>L’expérience consiste à étudier la déviation de la lumière induite par un prisme achromatique en observant la même nuit des étoiles desquelles on s’approche ou on s’éloigne, selon l’heure d’observation, en raison du mouvement de la Terre. </a:t>
            </a:r>
          </a:p>
          <a:p>
            <a:pPr lvl="2">
              <a:spcBef>
                <a:spcPct val="50000"/>
              </a:spcBef>
              <a:buFontTx/>
              <a:buChar char="•"/>
            </a:pPr>
            <a:r>
              <a:rPr lang="fr-FR" sz="2800"/>
              <a:t> François Arago n’observa </a:t>
            </a:r>
            <a:r>
              <a:rPr lang="fr-FR" sz="2800" u="sng"/>
              <a:t>aucune variation.</a:t>
            </a:r>
            <a:endParaRPr lang="fr-FR" sz="2800"/>
          </a:p>
        </p:txBody>
      </p:sp>
      <p:pic>
        <p:nvPicPr>
          <p:cNvPr id="13317" name="Picture 9" descr="Fichier:François Arago.jpg">
            <a:hlinkClick r:id="rId3"/>
          </p:cNvPr>
          <p:cNvPicPr>
            <a:picLocks noChangeAspect="1" noChangeArrowheads="1"/>
          </p:cNvPicPr>
          <p:nvPr/>
        </p:nvPicPr>
        <p:blipFill>
          <a:blip r:embed="rId4" r:link="rId5" cstate="print"/>
          <a:srcRect/>
          <a:stretch>
            <a:fillRect/>
          </a:stretch>
        </p:blipFill>
        <p:spPr bwMode="auto">
          <a:xfrm>
            <a:off x="7358063" y="1143000"/>
            <a:ext cx="1343025" cy="1457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028"/>
          <p:cNvPicPr>
            <a:picLocks noChangeAspect="1" noChangeArrowheads="1"/>
          </p:cNvPicPr>
          <p:nvPr/>
        </p:nvPicPr>
        <p:blipFill>
          <a:blip r:embed="rId3" cstate="print"/>
          <a:srcRect b="18318"/>
          <a:stretch>
            <a:fillRect/>
          </a:stretch>
        </p:blipFill>
        <p:spPr bwMode="auto">
          <a:xfrm>
            <a:off x="0" y="-26988"/>
            <a:ext cx="9180513" cy="6884988"/>
          </a:xfrm>
          <a:prstGeom prst="rect">
            <a:avLst/>
          </a:prstGeom>
          <a:noFill/>
          <a:ln w="9525">
            <a:noFill/>
            <a:miter lim="800000"/>
            <a:headEnd/>
            <a:tailEnd/>
          </a:ln>
        </p:spPr>
      </p:pic>
      <p:sp>
        <p:nvSpPr>
          <p:cNvPr id="14339" name="Rectangle 1029"/>
          <p:cNvSpPr>
            <a:spLocks noChangeArrowheads="1"/>
          </p:cNvSpPr>
          <p:nvPr/>
        </p:nvSpPr>
        <p:spPr bwMode="auto">
          <a:xfrm>
            <a:off x="0" y="188913"/>
            <a:ext cx="5238750" cy="1570037"/>
          </a:xfrm>
          <a:prstGeom prst="rect">
            <a:avLst/>
          </a:prstGeom>
          <a:noFill/>
          <a:ln w="9525">
            <a:noFill/>
            <a:miter lim="800000"/>
            <a:headEnd/>
            <a:tailEnd/>
          </a:ln>
        </p:spPr>
        <p:txBody>
          <a:bodyPr>
            <a:spAutoFit/>
          </a:bodyPr>
          <a:lstStyle/>
          <a:p>
            <a:pPr algn="ctr"/>
            <a:r>
              <a:rPr lang="fr-FR" sz="4800" b="1">
                <a:solidFill>
                  <a:schemeClr val="bg1"/>
                </a:solidFill>
                <a:latin typeface="Comic Sans MS" pitchFamily="66" charset="0"/>
              </a:rPr>
              <a:t>II. Un billet</a:t>
            </a:r>
          </a:p>
          <a:p>
            <a:pPr algn="ctr"/>
            <a:r>
              <a:rPr lang="fr-FR" sz="4800" b="1">
                <a:solidFill>
                  <a:schemeClr val="bg1"/>
                </a:solidFill>
                <a:latin typeface="Comic Sans MS" pitchFamily="66" charset="0"/>
              </a:rPr>
              <a:t>pour Andromède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371475" y="549275"/>
            <a:ext cx="4848225" cy="2568575"/>
          </a:xfrm>
          <a:prstGeom prst="rect">
            <a:avLst/>
          </a:prstGeom>
          <a:noFill/>
          <a:ln w="9525">
            <a:noFill/>
            <a:miter lim="800000"/>
            <a:headEnd/>
            <a:tailEnd/>
          </a:ln>
        </p:spPr>
        <p:txBody>
          <a:bodyPr>
            <a:spAutoFit/>
          </a:bodyPr>
          <a:lstStyle/>
          <a:p>
            <a:r>
              <a:rPr lang="fr-FR" sz="2800">
                <a:latin typeface="Comic Sans MS" pitchFamily="66" charset="0"/>
              </a:rPr>
              <a:t>des paysages inoubliables</a:t>
            </a:r>
          </a:p>
          <a:p>
            <a:r>
              <a:rPr lang="fr-FR" sz="2800">
                <a:latin typeface="Comic Sans MS" pitchFamily="66" charset="0"/>
              </a:rPr>
              <a:t>à des prix imbattables</a:t>
            </a:r>
          </a:p>
          <a:p>
            <a:r>
              <a:rPr lang="fr-FR" sz="2800">
                <a:latin typeface="Comic Sans MS" pitchFamily="66" charset="0"/>
              </a:rPr>
              <a:t>à seulement </a:t>
            </a:r>
          </a:p>
          <a:p>
            <a:r>
              <a:rPr lang="fr-FR" sz="2800">
                <a:latin typeface="Comic Sans MS" pitchFamily="66" charset="0"/>
              </a:rPr>
              <a:t>2 000 000 années lumière !</a:t>
            </a:r>
          </a:p>
          <a:p>
            <a:endParaRPr lang="fr-FR" sz="2800">
              <a:latin typeface="Comic Sans MS" pitchFamily="66" charset="0"/>
            </a:endParaRPr>
          </a:p>
        </p:txBody>
      </p:sp>
      <p:grpSp>
        <p:nvGrpSpPr>
          <p:cNvPr id="15363" name="Group 7"/>
          <p:cNvGrpSpPr>
            <a:grpSpLocks/>
          </p:cNvGrpSpPr>
          <p:nvPr/>
        </p:nvGrpSpPr>
        <p:grpSpPr bwMode="auto">
          <a:xfrm>
            <a:off x="5508625" y="4811713"/>
            <a:ext cx="1868488" cy="1408112"/>
            <a:chOff x="3560" y="2782"/>
            <a:chExt cx="1013" cy="1124"/>
          </a:xfrm>
        </p:grpSpPr>
        <p:sp>
          <p:nvSpPr>
            <p:cNvPr id="15367" name="Rectangle 8"/>
            <p:cNvSpPr>
              <a:spLocks noChangeArrowheads="1"/>
            </p:cNvSpPr>
            <p:nvPr/>
          </p:nvSpPr>
          <p:spPr bwMode="auto">
            <a:xfrm>
              <a:off x="4474" y="2849"/>
              <a:ext cx="99" cy="948"/>
            </a:xfrm>
            <a:prstGeom prst="rect">
              <a:avLst/>
            </a:prstGeom>
            <a:noFill/>
            <a:ln w="9525">
              <a:noFill/>
              <a:miter lim="800000"/>
              <a:headEnd/>
              <a:tailEnd/>
            </a:ln>
          </p:spPr>
          <p:txBody>
            <a:bodyPr wrap="none" anchor="ctr">
              <a:spAutoFit/>
            </a:bodyPr>
            <a:lstStyle/>
            <a:p>
              <a:pPr algn="ctr"/>
              <a:r>
                <a:rPr lang="fr-FR">
                  <a:hlinkClick r:id="rId3"/>
                </a:rPr>
                <a:t/>
              </a:r>
              <a:br>
                <a:rPr lang="fr-FR">
                  <a:hlinkClick r:id="rId3"/>
                </a:rPr>
              </a:br>
              <a:r>
                <a:rPr lang="fr-FR">
                  <a:hlinkClick r:id="rId4"/>
                </a:rPr>
                <a:t/>
              </a:r>
              <a:br>
                <a:rPr lang="fr-FR">
                  <a:hlinkClick r:id="rId4"/>
                </a:rPr>
              </a:br>
              <a:endParaRPr lang="fr-FR"/>
            </a:p>
          </p:txBody>
        </p:sp>
        <p:pic>
          <p:nvPicPr>
            <p:cNvPr id="15368" name="Picture 9" descr="Dernières Minutes">
              <a:hlinkClick r:id="rId5"/>
            </p:cNvPr>
            <p:cNvPicPr>
              <a:picLocks noChangeAspect="1" noChangeArrowheads="1"/>
            </p:cNvPicPr>
            <p:nvPr/>
          </p:nvPicPr>
          <p:blipFill>
            <a:blip r:embed="rId6" cstate="print"/>
            <a:srcRect/>
            <a:stretch>
              <a:fillRect/>
            </a:stretch>
          </p:blipFill>
          <p:spPr bwMode="auto">
            <a:xfrm>
              <a:off x="3560" y="3281"/>
              <a:ext cx="216" cy="216"/>
            </a:xfrm>
            <a:prstGeom prst="rect">
              <a:avLst/>
            </a:prstGeom>
            <a:noFill/>
            <a:ln w="9525">
              <a:noFill/>
              <a:miter lim="800000"/>
              <a:headEnd/>
              <a:tailEnd/>
            </a:ln>
          </p:spPr>
        </p:pic>
        <p:pic>
          <p:nvPicPr>
            <p:cNvPr id="15369" name="Picture 10" descr="Départs de province">
              <a:hlinkClick r:id="rId7"/>
            </p:cNvPr>
            <p:cNvPicPr>
              <a:picLocks noChangeAspect="1" noChangeArrowheads="1"/>
            </p:cNvPicPr>
            <p:nvPr/>
          </p:nvPicPr>
          <p:blipFill>
            <a:blip r:embed="rId8" cstate="print"/>
            <a:srcRect/>
            <a:stretch>
              <a:fillRect/>
            </a:stretch>
          </p:blipFill>
          <p:spPr bwMode="auto">
            <a:xfrm>
              <a:off x="3560" y="2782"/>
              <a:ext cx="216" cy="216"/>
            </a:xfrm>
            <a:prstGeom prst="rect">
              <a:avLst/>
            </a:prstGeom>
            <a:noFill/>
            <a:ln w="9525">
              <a:noFill/>
              <a:miter lim="800000"/>
              <a:headEnd/>
              <a:tailEnd/>
            </a:ln>
          </p:spPr>
        </p:pic>
        <p:pic>
          <p:nvPicPr>
            <p:cNvPr id="15370" name="Picture 11" descr="Lune de Miel">
              <a:hlinkClick r:id="rId9"/>
            </p:cNvPr>
            <p:cNvPicPr>
              <a:picLocks noChangeAspect="1" noChangeArrowheads="1"/>
            </p:cNvPicPr>
            <p:nvPr/>
          </p:nvPicPr>
          <p:blipFill>
            <a:blip r:embed="rId10" cstate="print"/>
            <a:srcRect/>
            <a:stretch>
              <a:fillRect/>
            </a:stretch>
          </p:blipFill>
          <p:spPr bwMode="auto">
            <a:xfrm>
              <a:off x="3560" y="3690"/>
              <a:ext cx="216" cy="216"/>
            </a:xfrm>
            <a:prstGeom prst="rect">
              <a:avLst/>
            </a:prstGeom>
            <a:noFill/>
            <a:ln w="9525">
              <a:noFill/>
              <a:miter lim="800000"/>
              <a:headEnd/>
              <a:tailEnd/>
            </a:ln>
          </p:spPr>
        </p:pic>
      </p:grpSp>
      <p:sp>
        <p:nvSpPr>
          <p:cNvPr id="15364" name="Text Box 12"/>
          <p:cNvSpPr txBox="1">
            <a:spLocks noChangeArrowheads="1"/>
          </p:cNvSpPr>
          <p:nvPr/>
        </p:nvSpPr>
        <p:spPr bwMode="auto">
          <a:xfrm>
            <a:off x="6096000" y="4724400"/>
            <a:ext cx="2198688" cy="457200"/>
          </a:xfrm>
          <a:prstGeom prst="rect">
            <a:avLst/>
          </a:prstGeom>
          <a:noFill/>
          <a:ln w="9525">
            <a:noFill/>
            <a:miter lim="800000"/>
            <a:headEnd/>
            <a:tailEnd/>
          </a:ln>
        </p:spPr>
        <p:txBody>
          <a:bodyPr wrap="none">
            <a:spAutoFit/>
          </a:bodyPr>
          <a:lstStyle/>
          <a:p>
            <a:r>
              <a:rPr lang="fr-FR"/>
              <a:t>toutes nos offres</a:t>
            </a:r>
          </a:p>
        </p:txBody>
      </p:sp>
      <p:sp>
        <p:nvSpPr>
          <p:cNvPr id="15365" name="Text Box 13"/>
          <p:cNvSpPr txBox="1">
            <a:spLocks noChangeArrowheads="1"/>
          </p:cNvSpPr>
          <p:nvPr/>
        </p:nvSpPr>
        <p:spPr bwMode="auto">
          <a:xfrm>
            <a:off x="6024563" y="5300663"/>
            <a:ext cx="2571750" cy="457200"/>
          </a:xfrm>
          <a:prstGeom prst="rect">
            <a:avLst/>
          </a:prstGeom>
          <a:noFill/>
          <a:ln w="9525">
            <a:noFill/>
            <a:miter lim="800000"/>
            <a:headEnd/>
            <a:tailEnd/>
          </a:ln>
        </p:spPr>
        <p:txBody>
          <a:bodyPr wrap="none">
            <a:spAutoFit/>
          </a:bodyPr>
          <a:lstStyle/>
          <a:p>
            <a:r>
              <a:rPr lang="fr-FR"/>
              <a:t> dernières minutes  </a:t>
            </a:r>
          </a:p>
        </p:txBody>
      </p:sp>
      <p:sp>
        <p:nvSpPr>
          <p:cNvPr id="15366" name="Text Box 14"/>
          <p:cNvSpPr txBox="1">
            <a:spLocks noChangeArrowheads="1"/>
          </p:cNvSpPr>
          <p:nvPr/>
        </p:nvSpPr>
        <p:spPr bwMode="auto">
          <a:xfrm>
            <a:off x="6102350" y="5851525"/>
            <a:ext cx="1665288" cy="457200"/>
          </a:xfrm>
          <a:prstGeom prst="rect">
            <a:avLst/>
          </a:prstGeom>
          <a:noFill/>
          <a:ln w="9525">
            <a:noFill/>
            <a:miter lim="800000"/>
            <a:headEnd/>
            <a:tailEnd/>
          </a:ln>
        </p:spPr>
        <p:txBody>
          <a:bodyPr wrap="none">
            <a:spAutoFit/>
          </a:bodyPr>
          <a:lstStyle/>
          <a:p>
            <a:r>
              <a:rPr lang="fr-FR"/>
              <a:t>maxi promo</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3"/>
          <p:cNvGrpSpPr>
            <a:grpSpLocks/>
          </p:cNvGrpSpPr>
          <p:nvPr/>
        </p:nvGrpSpPr>
        <p:grpSpPr bwMode="auto">
          <a:xfrm>
            <a:off x="876300" y="620713"/>
            <a:ext cx="7512050" cy="5256212"/>
            <a:chOff x="552" y="391"/>
            <a:chExt cx="4732" cy="3311"/>
          </a:xfrm>
        </p:grpSpPr>
        <p:pic>
          <p:nvPicPr>
            <p:cNvPr id="16387" name="Picture 29" descr="personnagesh"/>
            <p:cNvPicPr>
              <a:picLocks noChangeAspect="1" noChangeArrowheads="1"/>
            </p:cNvPicPr>
            <p:nvPr/>
          </p:nvPicPr>
          <p:blipFill>
            <a:blip r:embed="rId3" cstate="print"/>
            <a:srcRect/>
            <a:stretch>
              <a:fillRect/>
            </a:stretch>
          </p:blipFill>
          <p:spPr bwMode="auto">
            <a:xfrm>
              <a:off x="1865" y="2250"/>
              <a:ext cx="1605" cy="1452"/>
            </a:xfrm>
            <a:prstGeom prst="rect">
              <a:avLst/>
            </a:prstGeom>
            <a:noFill/>
            <a:ln w="9525">
              <a:noFill/>
              <a:miter lim="800000"/>
              <a:headEnd/>
              <a:tailEnd/>
            </a:ln>
          </p:spPr>
        </p:pic>
        <p:sp>
          <p:nvSpPr>
            <p:cNvPr id="16388" name="Text Box 4"/>
            <p:cNvSpPr txBox="1">
              <a:spLocks noChangeArrowheads="1"/>
            </p:cNvSpPr>
            <p:nvPr/>
          </p:nvSpPr>
          <p:spPr bwMode="auto">
            <a:xfrm>
              <a:off x="3120" y="528"/>
              <a:ext cx="1947" cy="994"/>
            </a:xfrm>
            <a:prstGeom prst="rect">
              <a:avLst/>
            </a:prstGeom>
            <a:noFill/>
            <a:ln w="9525">
              <a:noFill/>
              <a:miter lim="800000"/>
              <a:headEnd/>
              <a:tailEnd/>
            </a:ln>
          </p:spPr>
          <p:txBody>
            <a:bodyPr wrap="none">
              <a:spAutoFit/>
            </a:bodyPr>
            <a:lstStyle/>
            <a:p>
              <a:pPr algn="ctr"/>
              <a:r>
                <a:rPr lang="fr-FR" sz="2800">
                  <a:latin typeface="Comic Sans MS" pitchFamily="66" charset="0"/>
                </a:rPr>
                <a:t>À seulement </a:t>
              </a:r>
            </a:p>
            <a:p>
              <a:pPr algn="ctr"/>
              <a:r>
                <a:rPr lang="fr-FR" sz="2800">
                  <a:latin typeface="Comic Sans MS" pitchFamily="66" charset="0"/>
                </a:rPr>
                <a:t>2 000 000 </a:t>
              </a:r>
            </a:p>
            <a:p>
              <a:pPr algn="ctr"/>
              <a:r>
                <a:rPr lang="fr-FR" sz="2800">
                  <a:latin typeface="Comic Sans MS" pitchFamily="66" charset="0"/>
                </a:rPr>
                <a:t>d’années lumière !</a:t>
              </a:r>
            </a:p>
          </p:txBody>
        </p:sp>
        <p:pic>
          <p:nvPicPr>
            <p:cNvPr id="16389" name="Picture 30" descr="bulle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790" y="391"/>
              <a:ext cx="2494" cy="2132"/>
            </a:xfrm>
            <a:prstGeom prst="rect">
              <a:avLst/>
            </a:prstGeom>
            <a:noFill/>
            <a:ln w="9525">
              <a:noFill/>
              <a:miter lim="800000"/>
              <a:headEnd/>
              <a:tailEnd/>
            </a:ln>
          </p:spPr>
        </p:pic>
        <p:pic>
          <p:nvPicPr>
            <p:cNvPr id="16390" name="Picture 34" descr="bulle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rot="-393485">
              <a:off x="552" y="810"/>
              <a:ext cx="1829" cy="1849"/>
            </a:xfrm>
            <a:prstGeom prst="rect">
              <a:avLst/>
            </a:prstGeom>
            <a:noFill/>
            <a:ln w="9525">
              <a:noFill/>
              <a:miter lim="800000"/>
              <a:headEnd/>
              <a:tailEnd/>
            </a:ln>
          </p:spPr>
        </p:pic>
        <p:sp>
          <p:nvSpPr>
            <p:cNvPr id="16391" name="Text Box 35"/>
            <p:cNvSpPr txBox="1">
              <a:spLocks noChangeArrowheads="1"/>
            </p:cNvSpPr>
            <p:nvPr/>
          </p:nvSpPr>
          <p:spPr bwMode="auto">
            <a:xfrm>
              <a:off x="642" y="1008"/>
              <a:ext cx="1539" cy="682"/>
            </a:xfrm>
            <a:prstGeom prst="rect">
              <a:avLst/>
            </a:prstGeom>
            <a:noFill/>
            <a:ln w="9525">
              <a:noFill/>
              <a:miter lim="800000"/>
              <a:headEnd/>
              <a:tailEnd/>
            </a:ln>
          </p:spPr>
          <p:txBody>
            <a:bodyPr wrap="none">
              <a:spAutoFit/>
            </a:bodyPr>
            <a:lstStyle/>
            <a:p>
              <a:r>
                <a:rPr lang="fr-FR" sz="2800">
                  <a:latin typeface="Comic Sans MS" pitchFamily="66" charset="0"/>
                </a:rPr>
                <a:t>des paysages </a:t>
              </a:r>
            </a:p>
            <a:p>
              <a:r>
                <a:rPr lang="fr-FR" sz="2800">
                  <a:latin typeface="Comic Sans MS" pitchFamily="66" charset="0"/>
                </a:rPr>
                <a:t>inoubliables !</a:t>
              </a: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6"/>
          <p:cNvSpPr>
            <a:spLocks noChangeArrowheads="1"/>
          </p:cNvSpPr>
          <p:nvPr/>
        </p:nvSpPr>
        <p:spPr bwMode="auto">
          <a:xfrm rot="-1852008">
            <a:off x="381000" y="2835275"/>
            <a:ext cx="8586788" cy="1736725"/>
          </a:xfrm>
          <a:prstGeom prst="rect">
            <a:avLst/>
          </a:prstGeom>
          <a:noFill/>
          <a:ln w="9525">
            <a:noFill/>
            <a:miter lim="800000"/>
            <a:headEnd/>
            <a:tailEnd/>
          </a:ln>
        </p:spPr>
        <p:txBody>
          <a:bodyPr>
            <a:spAutoFit/>
          </a:bodyPr>
          <a:lstStyle/>
          <a:p>
            <a:pPr algn="ctr"/>
            <a:r>
              <a:rPr lang="fr-FR" sz="5400" b="1">
                <a:solidFill>
                  <a:srgbClr val="FF0000"/>
                </a:solidFill>
              </a:rPr>
              <a:t>Ne serait-ce pas une escroquerie ?</a:t>
            </a:r>
          </a:p>
        </p:txBody>
      </p:sp>
      <p:grpSp>
        <p:nvGrpSpPr>
          <p:cNvPr id="17411" name="Group 22"/>
          <p:cNvGrpSpPr>
            <a:grpSpLocks/>
          </p:cNvGrpSpPr>
          <p:nvPr/>
        </p:nvGrpSpPr>
        <p:grpSpPr bwMode="auto">
          <a:xfrm>
            <a:off x="5508625" y="4811713"/>
            <a:ext cx="1868488" cy="1408112"/>
            <a:chOff x="3560" y="2782"/>
            <a:chExt cx="1013" cy="1124"/>
          </a:xfrm>
        </p:grpSpPr>
        <p:sp>
          <p:nvSpPr>
            <p:cNvPr id="17416" name="Rectangle 23"/>
            <p:cNvSpPr>
              <a:spLocks noChangeArrowheads="1"/>
            </p:cNvSpPr>
            <p:nvPr/>
          </p:nvSpPr>
          <p:spPr bwMode="auto">
            <a:xfrm>
              <a:off x="4474" y="2849"/>
              <a:ext cx="99" cy="948"/>
            </a:xfrm>
            <a:prstGeom prst="rect">
              <a:avLst/>
            </a:prstGeom>
            <a:noFill/>
            <a:ln w="9525">
              <a:noFill/>
              <a:miter lim="800000"/>
              <a:headEnd/>
              <a:tailEnd/>
            </a:ln>
          </p:spPr>
          <p:txBody>
            <a:bodyPr wrap="none" anchor="ctr">
              <a:spAutoFit/>
            </a:bodyPr>
            <a:lstStyle/>
            <a:p>
              <a:pPr algn="ctr"/>
              <a:r>
                <a:rPr lang="fr-FR">
                  <a:hlinkClick r:id="rId3"/>
                </a:rPr>
                <a:t/>
              </a:r>
              <a:br>
                <a:rPr lang="fr-FR">
                  <a:hlinkClick r:id="rId3"/>
                </a:rPr>
              </a:br>
              <a:r>
                <a:rPr lang="fr-FR">
                  <a:hlinkClick r:id="rId4"/>
                </a:rPr>
                <a:t/>
              </a:r>
              <a:br>
                <a:rPr lang="fr-FR">
                  <a:hlinkClick r:id="rId4"/>
                </a:rPr>
              </a:br>
              <a:endParaRPr lang="fr-FR"/>
            </a:p>
          </p:txBody>
        </p:sp>
        <p:pic>
          <p:nvPicPr>
            <p:cNvPr id="17417" name="Picture 24" descr="Dernières Minutes">
              <a:hlinkClick r:id="rId5"/>
            </p:cNvPr>
            <p:cNvPicPr>
              <a:picLocks noChangeAspect="1" noChangeArrowheads="1"/>
            </p:cNvPicPr>
            <p:nvPr/>
          </p:nvPicPr>
          <p:blipFill>
            <a:blip r:embed="rId6" cstate="print"/>
            <a:srcRect/>
            <a:stretch>
              <a:fillRect/>
            </a:stretch>
          </p:blipFill>
          <p:spPr bwMode="auto">
            <a:xfrm>
              <a:off x="3560" y="3281"/>
              <a:ext cx="216" cy="216"/>
            </a:xfrm>
            <a:prstGeom prst="rect">
              <a:avLst/>
            </a:prstGeom>
            <a:noFill/>
            <a:ln w="9525">
              <a:noFill/>
              <a:miter lim="800000"/>
              <a:headEnd/>
              <a:tailEnd/>
            </a:ln>
          </p:spPr>
        </p:pic>
        <p:pic>
          <p:nvPicPr>
            <p:cNvPr id="17418" name="Picture 25" descr="Départs de province">
              <a:hlinkClick r:id="rId7"/>
            </p:cNvPr>
            <p:cNvPicPr>
              <a:picLocks noChangeAspect="1" noChangeArrowheads="1"/>
            </p:cNvPicPr>
            <p:nvPr/>
          </p:nvPicPr>
          <p:blipFill>
            <a:blip r:embed="rId8" cstate="print"/>
            <a:srcRect/>
            <a:stretch>
              <a:fillRect/>
            </a:stretch>
          </p:blipFill>
          <p:spPr bwMode="auto">
            <a:xfrm>
              <a:off x="3560" y="2782"/>
              <a:ext cx="216" cy="216"/>
            </a:xfrm>
            <a:prstGeom prst="rect">
              <a:avLst/>
            </a:prstGeom>
            <a:noFill/>
            <a:ln w="9525">
              <a:noFill/>
              <a:miter lim="800000"/>
              <a:headEnd/>
              <a:tailEnd/>
            </a:ln>
          </p:spPr>
        </p:pic>
        <p:pic>
          <p:nvPicPr>
            <p:cNvPr id="17419" name="Picture 26" descr="Lune de Miel">
              <a:hlinkClick r:id="rId9"/>
            </p:cNvPr>
            <p:cNvPicPr>
              <a:picLocks noChangeAspect="1" noChangeArrowheads="1"/>
            </p:cNvPicPr>
            <p:nvPr/>
          </p:nvPicPr>
          <p:blipFill>
            <a:blip r:embed="rId10" cstate="print"/>
            <a:srcRect/>
            <a:stretch>
              <a:fillRect/>
            </a:stretch>
          </p:blipFill>
          <p:spPr bwMode="auto">
            <a:xfrm>
              <a:off x="3560" y="3690"/>
              <a:ext cx="216" cy="216"/>
            </a:xfrm>
            <a:prstGeom prst="rect">
              <a:avLst/>
            </a:prstGeom>
            <a:noFill/>
            <a:ln w="9525">
              <a:noFill/>
              <a:miter lim="800000"/>
              <a:headEnd/>
              <a:tailEnd/>
            </a:ln>
          </p:spPr>
        </p:pic>
      </p:grpSp>
      <p:sp>
        <p:nvSpPr>
          <p:cNvPr id="17412" name="Text Box 27"/>
          <p:cNvSpPr txBox="1">
            <a:spLocks noChangeArrowheads="1"/>
          </p:cNvSpPr>
          <p:nvPr/>
        </p:nvSpPr>
        <p:spPr bwMode="auto">
          <a:xfrm>
            <a:off x="6096000" y="4724400"/>
            <a:ext cx="2198688" cy="457200"/>
          </a:xfrm>
          <a:prstGeom prst="rect">
            <a:avLst/>
          </a:prstGeom>
          <a:noFill/>
          <a:ln w="9525">
            <a:noFill/>
            <a:miter lim="800000"/>
            <a:headEnd/>
            <a:tailEnd/>
          </a:ln>
        </p:spPr>
        <p:txBody>
          <a:bodyPr wrap="none">
            <a:spAutoFit/>
          </a:bodyPr>
          <a:lstStyle/>
          <a:p>
            <a:r>
              <a:rPr lang="fr-FR"/>
              <a:t>toutes nos offres</a:t>
            </a:r>
          </a:p>
        </p:txBody>
      </p:sp>
      <p:sp>
        <p:nvSpPr>
          <p:cNvPr id="17413" name="Text Box 28"/>
          <p:cNvSpPr txBox="1">
            <a:spLocks noChangeArrowheads="1"/>
          </p:cNvSpPr>
          <p:nvPr/>
        </p:nvSpPr>
        <p:spPr bwMode="auto">
          <a:xfrm>
            <a:off x="6024563" y="5300663"/>
            <a:ext cx="2571750" cy="457200"/>
          </a:xfrm>
          <a:prstGeom prst="rect">
            <a:avLst/>
          </a:prstGeom>
          <a:noFill/>
          <a:ln w="9525">
            <a:noFill/>
            <a:miter lim="800000"/>
            <a:headEnd/>
            <a:tailEnd/>
          </a:ln>
        </p:spPr>
        <p:txBody>
          <a:bodyPr wrap="none">
            <a:spAutoFit/>
          </a:bodyPr>
          <a:lstStyle/>
          <a:p>
            <a:r>
              <a:rPr lang="fr-FR"/>
              <a:t> dernières minutes  </a:t>
            </a:r>
          </a:p>
        </p:txBody>
      </p:sp>
      <p:sp>
        <p:nvSpPr>
          <p:cNvPr id="17414" name="Text Box 29"/>
          <p:cNvSpPr txBox="1">
            <a:spLocks noChangeArrowheads="1"/>
          </p:cNvSpPr>
          <p:nvPr/>
        </p:nvSpPr>
        <p:spPr bwMode="auto">
          <a:xfrm>
            <a:off x="6102350" y="5851525"/>
            <a:ext cx="1665288" cy="457200"/>
          </a:xfrm>
          <a:prstGeom prst="rect">
            <a:avLst/>
          </a:prstGeom>
          <a:noFill/>
          <a:ln w="9525">
            <a:noFill/>
            <a:miter lim="800000"/>
            <a:headEnd/>
            <a:tailEnd/>
          </a:ln>
        </p:spPr>
        <p:txBody>
          <a:bodyPr wrap="none">
            <a:spAutoFit/>
          </a:bodyPr>
          <a:lstStyle/>
          <a:p>
            <a:r>
              <a:rPr lang="fr-FR"/>
              <a:t>maxi promo</a:t>
            </a:r>
          </a:p>
        </p:txBody>
      </p:sp>
      <p:sp>
        <p:nvSpPr>
          <p:cNvPr id="17415" name="Text Box 30"/>
          <p:cNvSpPr txBox="1">
            <a:spLocks noChangeArrowheads="1"/>
          </p:cNvSpPr>
          <p:nvPr/>
        </p:nvSpPr>
        <p:spPr bwMode="auto">
          <a:xfrm>
            <a:off x="371475" y="549275"/>
            <a:ext cx="4848225" cy="2568575"/>
          </a:xfrm>
          <a:prstGeom prst="rect">
            <a:avLst/>
          </a:prstGeom>
          <a:noFill/>
          <a:ln w="9525">
            <a:noFill/>
            <a:miter lim="800000"/>
            <a:headEnd/>
            <a:tailEnd/>
          </a:ln>
        </p:spPr>
        <p:txBody>
          <a:bodyPr>
            <a:spAutoFit/>
          </a:bodyPr>
          <a:lstStyle/>
          <a:p>
            <a:r>
              <a:rPr lang="fr-FR" sz="2800">
                <a:latin typeface="Comic Sans MS" pitchFamily="66" charset="0"/>
              </a:rPr>
              <a:t>des paysages inoubliables</a:t>
            </a:r>
          </a:p>
          <a:p>
            <a:r>
              <a:rPr lang="fr-FR" sz="2800">
                <a:latin typeface="Comic Sans MS" pitchFamily="66" charset="0"/>
              </a:rPr>
              <a:t>à des prix imbattables</a:t>
            </a:r>
          </a:p>
          <a:p>
            <a:r>
              <a:rPr lang="fr-FR" sz="2800">
                <a:latin typeface="Comic Sans MS" pitchFamily="66" charset="0"/>
              </a:rPr>
              <a:t>à seulement </a:t>
            </a:r>
          </a:p>
          <a:p>
            <a:r>
              <a:rPr lang="fr-FR" sz="2800">
                <a:latin typeface="Comic Sans MS" pitchFamily="66" charset="0"/>
              </a:rPr>
              <a:t>2 000 000 années lumière !</a:t>
            </a:r>
          </a:p>
          <a:p>
            <a:endParaRPr lang="fr-FR" sz="2800">
              <a:latin typeface="Comic Sans MS"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028"/>
          <p:cNvSpPr txBox="1">
            <a:spLocks noChangeArrowheads="1"/>
          </p:cNvSpPr>
          <p:nvPr/>
        </p:nvSpPr>
        <p:spPr bwMode="auto">
          <a:xfrm>
            <a:off x="250825" y="447675"/>
            <a:ext cx="8070850" cy="587375"/>
          </a:xfrm>
          <a:prstGeom prst="rect">
            <a:avLst/>
          </a:prstGeom>
          <a:noFill/>
          <a:ln w="9525">
            <a:noFill/>
            <a:miter lim="800000"/>
            <a:headEnd/>
            <a:tailEnd/>
          </a:ln>
        </p:spPr>
        <p:txBody>
          <a:bodyPr wrap="none">
            <a:spAutoFit/>
          </a:bodyPr>
          <a:lstStyle/>
          <a:p>
            <a:r>
              <a:rPr lang="fr-FR" sz="2800">
                <a:latin typeface="Comic Sans MS" pitchFamily="66" charset="0"/>
              </a:rPr>
              <a:t>Si la lumière elle-même met 2 000 000 années…</a:t>
            </a:r>
          </a:p>
        </p:txBody>
      </p:sp>
      <p:grpSp>
        <p:nvGrpSpPr>
          <p:cNvPr id="18435" name="Group 1041"/>
          <p:cNvGrpSpPr>
            <a:grpSpLocks/>
          </p:cNvGrpSpPr>
          <p:nvPr/>
        </p:nvGrpSpPr>
        <p:grpSpPr bwMode="auto">
          <a:xfrm>
            <a:off x="6621463" y="1630363"/>
            <a:ext cx="1468437" cy="3743325"/>
            <a:chOff x="4171" y="1027"/>
            <a:chExt cx="925" cy="2358"/>
          </a:xfrm>
        </p:grpSpPr>
        <p:sp>
          <p:nvSpPr>
            <p:cNvPr id="18438" name="Line 1030"/>
            <p:cNvSpPr>
              <a:spLocks noChangeShapeType="1"/>
            </p:cNvSpPr>
            <p:nvPr/>
          </p:nvSpPr>
          <p:spPr bwMode="auto">
            <a:xfrm rot="279318">
              <a:off x="4487" y="1925"/>
              <a:ext cx="0" cy="1451"/>
            </a:xfrm>
            <a:prstGeom prst="line">
              <a:avLst/>
            </a:prstGeom>
            <a:noFill/>
            <a:ln w="19050">
              <a:solidFill>
                <a:schemeClr val="tx1"/>
              </a:solidFill>
              <a:round/>
              <a:headEnd/>
              <a:tailEnd/>
            </a:ln>
          </p:spPr>
          <p:txBody>
            <a:bodyPr/>
            <a:lstStyle/>
            <a:p>
              <a:endParaRPr lang="fr-FR"/>
            </a:p>
          </p:txBody>
        </p:sp>
        <p:sp>
          <p:nvSpPr>
            <p:cNvPr id="18439" name="Line 1031"/>
            <p:cNvSpPr>
              <a:spLocks noChangeShapeType="1"/>
            </p:cNvSpPr>
            <p:nvPr/>
          </p:nvSpPr>
          <p:spPr bwMode="auto">
            <a:xfrm rot="279318">
              <a:off x="4593" y="1934"/>
              <a:ext cx="0" cy="1451"/>
            </a:xfrm>
            <a:prstGeom prst="line">
              <a:avLst/>
            </a:prstGeom>
            <a:noFill/>
            <a:ln w="19050">
              <a:solidFill>
                <a:schemeClr val="tx1"/>
              </a:solidFill>
              <a:round/>
              <a:headEnd/>
              <a:tailEnd/>
            </a:ln>
          </p:spPr>
          <p:txBody>
            <a:bodyPr/>
            <a:lstStyle/>
            <a:p>
              <a:endParaRPr lang="fr-FR"/>
            </a:p>
          </p:txBody>
        </p:sp>
        <p:sp>
          <p:nvSpPr>
            <p:cNvPr id="18440" name="Oval 1032"/>
            <p:cNvSpPr>
              <a:spLocks noChangeArrowheads="1"/>
            </p:cNvSpPr>
            <p:nvPr/>
          </p:nvSpPr>
          <p:spPr bwMode="auto">
            <a:xfrm rot="279318">
              <a:off x="4171" y="1027"/>
              <a:ext cx="925" cy="906"/>
            </a:xfrm>
            <a:prstGeom prst="ellipse">
              <a:avLst/>
            </a:prstGeom>
            <a:solidFill>
              <a:schemeClr val="bg1"/>
            </a:solidFill>
            <a:ln w="19050">
              <a:solidFill>
                <a:schemeClr val="tx1"/>
              </a:solidFill>
              <a:round/>
              <a:headEnd/>
              <a:tailEnd/>
            </a:ln>
          </p:spPr>
          <p:txBody>
            <a:bodyPr wrap="none" anchor="ctr"/>
            <a:lstStyle/>
            <a:p>
              <a:endParaRPr lang="fr-FR"/>
            </a:p>
          </p:txBody>
        </p:sp>
        <p:sp>
          <p:nvSpPr>
            <p:cNvPr id="18441" name="Oval 1033"/>
            <p:cNvSpPr>
              <a:spLocks noChangeArrowheads="1"/>
            </p:cNvSpPr>
            <p:nvPr/>
          </p:nvSpPr>
          <p:spPr bwMode="auto">
            <a:xfrm rot="279318">
              <a:off x="4278" y="1137"/>
              <a:ext cx="728" cy="689"/>
            </a:xfrm>
            <a:prstGeom prst="ellipse">
              <a:avLst/>
            </a:prstGeom>
            <a:solidFill>
              <a:schemeClr val="bg1"/>
            </a:solidFill>
            <a:ln w="19050">
              <a:solidFill>
                <a:schemeClr val="tx1"/>
              </a:solidFill>
              <a:round/>
              <a:headEnd/>
              <a:tailEnd/>
            </a:ln>
          </p:spPr>
          <p:txBody>
            <a:bodyPr wrap="none" anchor="ctr"/>
            <a:lstStyle/>
            <a:p>
              <a:endParaRPr lang="fr-FR"/>
            </a:p>
          </p:txBody>
        </p:sp>
        <p:sp>
          <p:nvSpPr>
            <p:cNvPr id="18442" name="Rectangle 1034"/>
            <p:cNvSpPr>
              <a:spLocks noChangeArrowheads="1"/>
            </p:cNvSpPr>
            <p:nvPr/>
          </p:nvSpPr>
          <p:spPr bwMode="auto">
            <a:xfrm rot="279318">
              <a:off x="4323" y="1239"/>
              <a:ext cx="694" cy="404"/>
            </a:xfrm>
            <a:prstGeom prst="rect">
              <a:avLst/>
            </a:prstGeom>
            <a:noFill/>
            <a:ln w="9525">
              <a:noFill/>
              <a:miter lim="800000"/>
              <a:headEnd/>
              <a:tailEnd/>
            </a:ln>
          </p:spPr>
          <p:txBody>
            <a:bodyPr wrap="none">
              <a:spAutoFit/>
            </a:bodyPr>
            <a:lstStyle/>
            <a:p>
              <a:r>
                <a:rPr lang="fr-FR" sz="3600"/>
                <a:t>v &lt; c</a:t>
              </a:r>
            </a:p>
          </p:txBody>
        </p:sp>
      </p:grpSp>
      <p:sp>
        <p:nvSpPr>
          <p:cNvPr id="18436" name="Text Box 1036"/>
          <p:cNvSpPr txBox="1">
            <a:spLocks noChangeArrowheads="1"/>
          </p:cNvSpPr>
          <p:nvPr/>
        </p:nvSpPr>
        <p:spPr bwMode="auto">
          <a:xfrm>
            <a:off x="3578225" y="5737225"/>
            <a:ext cx="5184775" cy="587375"/>
          </a:xfrm>
          <a:prstGeom prst="rect">
            <a:avLst/>
          </a:prstGeom>
          <a:noFill/>
          <a:ln w="9525">
            <a:noFill/>
            <a:miter lim="800000"/>
            <a:headEnd/>
            <a:tailEnd/>
          </a:ln>
        </p:spPr>
        <p:txBody>
          <a:bodyPr>
            <a:spAutoFit/>
          </a:bodyPr>
          <a:lstStyle/>
          <a:p>
            <a:pPr>
              <a:spcBef>
                <a:spcPct val="50000"/>
              </a:spcBef>
            </a:pPr>
            <a:r>
              <a:rPr lang="fr-FR" sz="2800">
                <a:latin typeface="Comic Sans MS" pitchFamily="66" charset="0"/>
              </a:rPr>
              <a:t>Un tel voyage est-il possible ?</a:t>
            </a:r>
          </a:p>
        </p:txBody>
      </p:sp>
      <p:pic>
        <p:nvPicPr>
          <p:cNvPr id="18437" name="Picture 1040" descr="HOMME"/>
          <p:cNvPicPr>
            <a:picLocks noChangeAspect="1" noChangeArrowheads="1"/>
          </p:cNvPicPr>
          <p:nvPr/>
        </p:nvPicPr>
        <p:blipFill>
          <a:blip r:embed="rId3" cstate="print"/>
          <a:srcRect/>
          <a:stretch>
            <a:fillRect/>
          </a:stretch>
        </p:blipFill>
        <p:spPr bwMode="auto">
          <a:xfrm>
            <a:off x="1581150" y="2276475"/>
            <a:ext cx="1536700" cy="347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4"/>
          <p:cNvSpPr txBox="1">
            <a:spLocks noChangeArrowheads="1"/>
          </p:cNvSpPr>
          <p:nvPr/>
        </p:nvSpPr>
        <p:spPr bwMode="auto">
          <a:xfrm>
            <a:off x="1917700" y="2687638"/>
            <a:ext cx="6027738" cy="646112"/>
          </a:xfrm>
          <a:prstGeom prst="rect">
            <a:avLst/>
          </a:prstGeom>
          <a:noFill/>
          <a:ln w="9525">
            <a:noFill/>
            <a:miter lim="800000"/>
            <a:headEnd/>
            <a:tailEnd/>
          </a:ln>
        </p:spPr>
        <p:txBody>
          <a:bodyPr wrap="none">
            <a:spAutoFit/>
          </a:bodyPr>
          <a:lstStyle/>
          <a:p>
            <a:pPr algn="ctr"/>
            <a:r>
              <a:rPr lang="fr-FR" sz="3600" u="sng">
                <a:solidFill>
                  <a:srgbClr val="00B050"/>
                </a:solidFill>
                <a:latin typeface="Comic Sans MS" pitchFamily="66" charset="0"/>
              </a:rPr>
              <a:t>II.1 La relativité de Galilée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362200" y="1227138"/>
            <a:ext cx="5392738" cy="1225550"/>
          </a:xfrm>
          <a:prstGeom prst="rect">
            <a:avLst/>
          </a:prstGeom>
          <a:noFill/>
          <a:ln w="9525">
            <a:noFill/>
            <a:miter lim="800000"/>
            <a:headEnd/>
            <a:tailEnd/>
          </a:ln>
        </p:spPr>
        <p:txBody>
          <a:bodyPr wrap="none">
            <a:spAutoFit/>
          </a:bodyPr>
          <a:lstStyle/>
          <a:p>
            <a:pPr eaLnBrk="0" hangingPunct="0"/>
            <a:r>
              <a:rPr lang="fr-FR" sz="3200">
                <a:latin typeface="Comic Sans MS" pitchFamily="66" charset="0"/>
              </a:rPr>
              <a:t>qui est défini en référence </a:t>
            </a:r>
          </a:p>
          <a:p>
            <a:pPr eaLnBrk="0" hangingPunct="0"/>
            <a:r>
              <a:rPr lang="fr-FR" sz="3200">
                <a:latin typeface="Comic Sans MS" pitchFamily="66" charset="0"/>
              </a:rPr>
              <a:t>à autre chose.</a:t>
            </a:r>
          </a:p>
        </p:txBody>
      </p:sp>
      <p:sp>
        <p:nvSpPr>
          <p:cNvPr id="20483" name="WordArt 3"/>
          <p:cNvSpPr>
            <a:spLocks noChangeArrowheads="1" noChangeShapeType="1" noTextEdit="1"/>
          </p:cNvSpPr>
          <p:nvPr/>
        </p:nvSpPr>
        <p:spPr bwMode="auto">
          <a:xfrm>
            <a:off x="457200" y="1341438"/>
            <a:ext cx="1800225" cy="360362"/>
          </a:xfrm>
          <a:prstGeom prst="rect">
            <a:avLst/>
          </a:prstGeom>
        </p:spPr>
        <p:txBody>
          <a:bodyPr wrap="none" fromWordArt="1">
            <a:prstTxWarp prst="textPlain">
              <a:avLst>
                <a:gd name="adj" fmla="val 50000"/>
              </a:avLst>
            </a:prstTxWarp>
          </a:bodyPr>
          <a:lstStyle/>
          <a:p>
            <a:pPr algn="ctr"/>
            <a:r>
              <a:rPr lang="fr-FR" sz="3600" kern="10">
                <a:ln w="9525">
                  <a:solidFill>
                    <a:srgbClr val="000000"/>
                  </a:solidFill>
                  <a:round/>
                  <a:headEnd/>
                  <a:tailEnd/>
                </a:ln>
                <a:latin typeface="Arial Black"/>
              </a:rPr>
              <a:t>relatif :</a:t>
            </a:r>
          </a:p>
        </p:txBody>
      </p:sp>
      <p:sp>
        <p:nvSpPr>
          <p:cNvPr id="20484" name="Text Box 5"/>
          <p:cNvSpPr txBox="1">
            <a:spLocks noChangeArrowheads="1"/>
          </p:cNvSpPr>
          <p:nvPr/>
        </p:nvSpPr>
        <p:spPr bwMode="auto">
          <a:xfrm>
            <a:off x="2032000" y="2944813"/>
            <a:ext cx="184150" cy="457200"/>
          </a:xfrm>
          <a:prstGeom prst="rect">
            <a:avLst/>
          </a:prstGeom>
          <a:noFill/>
          <a:ln w="9525">
            <a:noFill/>
            <a:miter lim="800000"/>
            <a:headEnd/>
            <a:tailEnd/>
          </a:ln>
        </p:spPr>
        <p:txBody>
          <a:bodyPr wrap="none">
            <a:spAutoFit/>
          </a:bodyPr>
          <a:lstStyle/>
          <a:p>
            <a:endParaRPr lang="fr-FR"/>
          </a:p>
        </p:txBody>
      </p:sp>
      <p:sp>
        <p:nvSpPr>
          <p:cNvPr id="20485" name="Text Box 7"/>
          <p:cNvSpPr txBox="1">
            <a:spLocks noChangeArrowheads="1"/>
          </p:cNvSpPr>
          <p:nvPr/>
        </p:nvSpPr>
        <p:spPr bwMode="auto">
          <a:xfrm>
            <a:off x="2517775" y="3954463"/>
            <a:ext cx="6543675" cy="1225550"/>
          </a:xfrm>
          <a:prstGeom prst="rect">
            <a:avLst/>
          </a:prstGeom>
          <a:noFill/>
          <a:ln w="9525">
            <a:noFill/>
            <a:miter lim="800000"/>
            <a:headEnd/>
            <a:tailEnd/>
          </a:ln>
        </p:spPr>
        <p:txBody>
          <a:bodyPr wrap="none">
            <a:spAutoFit/>
          </a:bodyPr>
          <a:lstStyle/>
          <a:p>
            <a:pPr eaLnBrk="0" hangingPunct="0"/>
            <a:r>
              <a:rPr lang="fr-FR" sz="3200">
                <a:latin typeface="Comic Sans MS" pitchFamily="66" charset="0"/>
              </a:rPr>
              <a:t>qui est défini indépendamment </a:t>
            </a:r>
          </a:p>
          <a:p>
            <a:pPr eaLnBrk="0" hangingPunct="0"/>
            <a:r>
              <a:rPr lang="fr-FR" sz="3200">
                <a:latin typeface="Comic Sans MS" pitchFamily="66" charset="0"/>
              </a:rPr>
              <a:t>de tout rapport avec autre chose.</a:t>
            </a:r>
          </a:p>
        </p:txBody>
      </p:sp>
      <p:sp>
        <p:nvSpPr>
          <p:cNvPr id="20486" name="WordArt 8"/>
          <p:cNvSpPr>
            <a:spLocks noChangeArrowheads="1" noChangeShapeType="1" noTextEdit="1"/>
          </p:cNvSpPr>
          <p:nvPr/>
        </p:nvSpPr>
        <p:spPr bwMode="auto">
          <a:xfrm>
            <a:off x="457200" y="4078288"/>
            <a:ext cx="1952625" cy="360362"/>
          </a:xfrm>
          <a:prstGeom prst="rect">
            <a:avLst/>
          </a:prstGeom>
        </p:spPr>
        <p:txBody>
          <a:bodyPr wrap="none" fromWordArt="1">
            <a:prstTxWarp prst="textPlain">
              <a:avLst>
                <a:gd name="adj" fmla="val 50000"/>
              </a:avLst>
            </a:prstTxWarp>
          </a:bodyPr>
          <a:lstStyle/>
          <a:p>
            <a:pPr algn="ctr"/>
            <a:r>
              <a:rPr lang="fr-FR" sz="3600" kern="10">
                <a:ln w="9525">
                  <a:solidFill>
                    <a:srgbClr val="000000"/>
                  </a:solidFill>
                  <a:round/>
                  <a:headEnd/>
                  <a:tailEnd/>
                </a:ln>
                <a:latin typeface="Arial Black"/>
              </a:rPr>
              <a:t>absolu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2032000" y="2944813"/>
            <a:ext cx="184150" cy="457200"/>
          </a:xfrm>
          <a:prstGeom prst="rect">
            <a:avLst/>
          </a:prstGeom>
          <a:noFill/>
          <a:ln w="9525">
            <a:noFill/>
            <a:miter lim="800000"/>
            <a:headEnd/>
            <a:tailEnd/>
          </a:ln>
        </p:spPr>
        <p:txBody>
          <a:bodyPr wrap="none">
            <a:spAutoFit/>
          </a:bodyPr>
          <a:lstStyle/>
          <a:p>
            <a:endParaRPr lang="fr-FR"/>
          </a:p>
        </p:txBody>
      </p:sp>
      <p:sp>
        <p:nvSpPr>
          <p:cNvPr id="21507" name="Text Box 7"/>
          <p:cNvSpPr txBox="1">
            <a:spLocks noChangeArrowheads="1"/>
          </p:cNvSpPr>
          <p:nvPr/>
        </p:nvSpPr>
        <p:spPr bwMode="auto">
          <a:xfrm>
            <a:off x="1219200" y="1295400"/>
            <a:ext cx="6705600" cy="4062413"/>
          </a:xfrm>
          <a:prstGeom prst="rect">
            <a:avLst/>
          </a:prstGeom>
          <a:noFill/>
          <a:ln w="9525">
            <a:noFill/>
            <a:miter lim="800000"/>
            <a:headEnd/>
            <a:tailEnd/>
          </a:ln>
        </p:spPr>
        <p:txBody>
          <a:bodyPr>
            <a:spAutoFit/>
          </a:bodyPr>
          <a:lstStyle/>
          <a:p>
            <a:pPr>
              <a:spcBef>
                <a:spcPct val="50000"/>
              </a:spcBef>
            </a:pPr>
            <a:r>
              <a:rPr lang="fr-FR" sz="3200">
                <a:latin typeface="Comic Sans MS" pitchFamily="66" charset="0"/>
              </a:rPr>
              <a:t>Ma maison est au Nord</a:t>
            </a:r>
          </a:p>
          <a:p>
            <a:pPr>
              <a:spcBef>
                <a:spcPct val="50000"/>
              </a:spcBef>
            </a:pPr>
            <a:r>
              <a:rPr lang="fr-FR" sz="3200">
                <a:latin typeface="Comic Sans MS" pitchFamily="66" charset="0"/>
              </a:rPr>
              <a:t>C’est chaud</a:t>
            </a:r>
          </a:p>
          <a:p>
            <a:pPr>
              <a:spcBef>
                <a:spcPct val="50000"/>
              </a:spcBef>
            </a:pPr>
            <a:r>
              <a:rPr lang="fr-FR" sz="3200">
                <a:latin typeface="Comic Sans MS" pitchFamily="66" charset="0"/>
              </a:rPr>
              <a:t>Je mesure 1,70 m</a:t>
            </a:r>
          </a:p>
          <a:p>
            <a:pPr>
              <a:spcBef>
                <a:spcPct val="50000"/>
              </a:spcBef>
            </a:pPr>
            <a:r>
              <a:rPr lang="fr-FR" sz="3200">
                <a:latin typeface="Comic Sans MS" pitchFamily="66" charset="0"/>
              </a:rPr>
              <a:t>La conférence va durer une heure</a:t>
            </a:r>
          </a:p>
          <a:p>
            <a:pPr>
              <a:spcBef>
                <a:spcPct val="50000"/>
              </a:spcBef>
            </a:pPr>
            <a:r>
              <a:rPr lang="fr-FR" sz="3200">
                <a:latin typeface="Comic Sans MS" pitchFamily="66" charset="0"/>
              </a:rPr>
              <a:t>…</a:t>
            </a:r>
            <a:endParaRPr lang="fr-FR" sz="2800">
              <a:latin typeface="Comic Sans MS" pitchFamily="66"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7"/>
          <p:cNvSpPr txBox="1">
            <a:spLocks noChangeArrowheads="1"/>
          </p:cNvSpPr>
          <p:nvPr/>
        </p:nvSpPr>
        <p:spPr bwMode="auto">
          <a:xfrm>
            <a:off x="1046163" y="2971800"/>
            <a:ext cx="7107237" cy="946150"/>
          </a:xfrm>
          <a:prstGeom prst="rect">
            <a:avLst/>
          </a:prstGeom>
          <a:noFill/>
          <a:ln w="9525">
            <a:noFill/>
            <a:miter lim="800000"/>
            <a:headEnd/>
            <a:tailEnd/>
          </a:ln>
        </p:spPr>
        <p:txBody>
          <a:bodyPr wrap="none">
            <a:spAutoFit/>
          </a:bodyPr>
          <a:lstStyle/>
          <a:p>
            <a:pPr eaLnBrk="0" hangingPunct="0"/>
            <a:r>
              <a:rPr lang="fr-FR" sz="2800">
                <a:latin typeface="Comic Sans MS" pitchFamily="66" charset="0"/>
              </a:rPr>
              <a:t>Comment déterminer le caractère relatif </a:t>
            </a:r>
          </a:p>
          <a:p>
            <a:pPr eaLnBrk="0" hangingPunct="0"/>
            <a:r>
              <a:rPr lang="fr-FR" sz="2800">
                <a:latin typeface="Comic Sans MS" pitchFamily="66" charset="0"/>
              </a:rPr>
              <a:t>ou absolu d’une proposition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4"/>
          <p:cNvSpPr txBox="1">
            <a:spLocks noChangeArrowheads="1"/>
          </p:cNvSpPr>
          <p:nvPr/>
        </p:nvSpPr>
        <p:spPr bwMode="auto">
          <a:xfrm>
            <a:off x="1511300" y="1196975"/>
            <a:ext cx="6084888" cy="800100"/>
          </a:xfrm>
          <a:prstGeom prst="rect">
            <a:avLst/>
          </a:prstGeom>
          <a:noFill/>
          <a:ln w="9525">
            <a:noFill/>
            <a:miter lim="800000"/>
            <a:headEnd/>
            <a:tailEnd/>
          </a:ln>
        </p:spPr>
        <p:txBody>
          <a:bodyPr>
            <a:spAutoFit/>
          </a:bodyPr>
          <a:lstStyle/>
          <a:p>
            <a:pPr>
              <a:spcBef>
                <a:spcPct val="50000"/>
              </a:spcBef>
            </a:pPr>
            <a:r>
              <a:rPr lang="fr-FR" sz="4000" b="1">
                <a:latin typeface="Comic Sans MS" pitchFamily="66" charset="0"/>
              </a:rPr>
              <a:t>La relativité de Galilée</a:t>
            </a:r>
          </a:p>
        </p:txBody>
      </p:sp>
      <p:sp>
        <p:nvSpPr>
          <p:cNvPr id="23555" name="Text Box 5"/>
          <p:cNvSpPr txBox="1">
            <a:spLocks noChangeArrowheads="1"/>
          </p:cNvSpPr>
          <p:nvPr/>
        </p:nvSpPr>
        <p:spPr bwMode="auto">
          <a:xfrm>
            <a:off x="1692275" y="3284538"/>
            <a:ext cx="5688013" cy="1593850"/>
          </a:xfrm>
          <a:prstGeom prst="rect">
            <a:avLst/>
          </a:prstGeom>
          <a:noFill/>
          <a:ln w="9525">
            <a:noFill/>
            <a:miter lim="800000"/>
            <a:headEnd/>
            <a:tailEnd/>
          </a:ln>
        </p:spPr>
        <p:txBody>
          <a:bodyPr>
            <a:spAutoFit/>
          </a:bodyPr>
          <a:lstStyle/>
          <a:p>
            <a:pPr algn="ctr">
              <a:lnSpc>
                <a:spcPct val="55000"/>
              </a:lnSpc>
              <a:spcBef>
                <a:spcPct val="50000"/>
              </a:spcBef>
            </a:pPr>
            <a:r>
              <a:rPr lang="fr-FR" sz="3200">
                <a:latin typeface="Comic Sans MS" pitchFamily="66" charset="0"/>
              </a:rPr>
              <a:t>La vitesse est-elle</a:t>
            </a:r>
          </a:p>
          <a:p>
            <a:pPr algn="ctr">
              <a:lnSpc>
                <a:spcPct val="55000"/>
              </a:lnSpc>
              <a:spcBef>
                <a:spcPct val="50000"/>
              </a:spcBef>
            </a:pPr>
            <a:r>
              <a:rPr lang="fr-FR" sz="3200">
                <a:latin typeface="Comic Sans MS" pitchFamily="66" charset="0"/>
              </a:rPr>
              <a:t>une grandeur relative </a:t>
            </a:r>
          </a:p>
          <a:p>
            <a:pPr algn="ctr">
              <a:lnSpc>
                <a:spcPct val="55000"/>
              </a:lnSpc>
              <a:spcBef>
                <a:spcPct val="50000"/>
              </a:spcBef>
            </a:pPr>
            <a:r>
              <a:rPr lang="fr-FR" sz="3200">
                <a:latin typeface="Comic Sans MS" pitchFamily="66" charset="0"/>
              </a:rPr>
              <a:t>ou une grandeur absolue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50825" y="3886200"/>
            <a:ext cx="8893175" cy="519113"/>
          </a:xfrm>
          <a:prstGeom prst="rect">
            <a:avLst/>
          </a:prstGeom>
          <a:noFill/>
          <a:ln w="9525">
            <a:noFill/>
            <a:miter lim="800000"/>
            <a:headEnd/>
            <a:tailEnd/>
          </a:ln>
        </p:spPr>
        <p:txBody>
          <a:bodyPr>
            <a:spAutoFit/>
          </a:bodyPr>
          <a:lstStyle/>
          <a:p>
            <a:pPr algn="ctr" eaLnBrk="0" hangingPunct="0">
              <a:spcBef>
                <a:spcPct val="50000"/>
              </a:spcBef>
            </a:pPr>
            <a:r>
              <a:rPr lang="fr-FR" sz="2800">
                <a:latin typeface="Comic Sans MS" pitchFamily="66" charset="0"/>
              </a:rPr>
              <a:t>Dans la brume, comment savoir si le bateau avance ?</a:t>
            </a:r>
          </a:p>
        </p:txBody>
      </p:sp>
      <p:sp>
        <p:nvSpPr>
          <p:cNvPr id="24579" name="Text Box 8"/>
          <p:cNvSpPr txBox="1">
            <a:spLocks noChangeArrowheads="1"/>
          </p:cNvSpPr>
          <p:nvPr/>
        </p:nvSpPr>
        <p:spPr bwMode="auto">
          <a:xfrm>
            <a:off x="2424113" y="381000"/>
            <a:ext cx="4281487" cy="658813"/>
          </a:xfrm>
          <a:prstGeom prst="rect">
            <a:avLst/>
          </a:prstGeom>
          <a:noFill/>
          <a:ln w="9525">
            <a:noFill/>
            <a:miter lim="800000"/>
            <a:headEnd/>
            <a:tailEnd/>
          </a:ln>
        </p:spPr>
        <p:txBody>
          <a:bodyPr wrap="none">
            <a:spAutoFit/>
          </a:bodyPr>
          <a:lstStyle/>
          <a:p>
            <a:r>
              <a:rPr lang="fr-FR" sz="3200">
                <a:latin typeface="Comic Sans MS" pitchFamily="66" charset="0"/>
              </a:rPr>
              <a:t>La question de Galilée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1320800" y="3048000"/>
            <a:ext cx="6464300" cy="946150"/>
          </a:xfrm>
          <a:prstGeom prst="rect">
            <a:avLst/>
          </a:prstGeom>
          <a:noFill/>
          <a:ln w="9525">
            <a:noFill/>
            <a:miter lim="800000"/>
            <a:headEnd/>
            <a:tailEnd/>
          </a:ln>
        </p:spPr>
        <p:txBody>
          <a:bodyPr wrap="none">
            <a:spAutoFit/>
          </a:bodyPr>
          <a:lstStyle/>
          <a:p>
            <a:pPr algn="ctr" eaLnBrk="0" hangingPunct="0"/>
            <a:r>
              <a:rPr lang="fr-FR" sz="2800">
                <a:latin typeface="Comic Sans MS" pitchFamily="66" charset="0"/>
              </a:rPr>
              <a:t>Si le bateau va assez vite, </a:t>
            </a:r>
          </a:p>
          <a:p>
            <a:pPr algn="ctr" eaLnBrk="0" hangingPunct="0"/>
            <a:r>
              <a:rPr lang="fr-FR" sz="2800">
                <a:latin typeface="Comic Sans MS" pitchFamily="66" charset="0"/>
              </a:rPr>
              <a:t>la pierre peut-elle tomber dans l’eau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6091238" y="5180013"/>
            <a:ext cx="1090612" cy="587375"/>
          </a:xfrm>
          <a:prstGeom prst="rect">
            <a:avLst/>
          </a:prstGeom>
          <a:noFill/>
          <a:ln w="9525">
            <a:noFill/>
            <a:miter lim="800000"/>
            <a:headEnd/>
            <a:tailEnd/>
          </a:ln>
        </p:spPr>
        <p:txBody>
          <a:bodyPr wrap="none">
            <a:spAutoFit/>
          </a:bodyPr>
          <a:lstStyle/>
          <a:p>
            <a:pPr eaLnBrk="0" hangingPunct="0"/>
            <a:r>
              <a:rPr lang="fr-FR" sz="2800" b="1">
                <a:latin typeface="Comic Sans MS" pitchFamily="66" charset="0"/>
              </a:rPr>
              <a:t>arrêt</a:t>
            </a:r>
          </a:p>
        </p:txBody>
      </p:sp>
      <p:pic>
        <p:nvPicPr>
          <p:cNvPr id="26627" name="Picture 3" descr="petite vitesse"/>
          <p:cNvPicPr>
            <a:picLocks noChangeAspect="1" noChangeArrowheads="1"/>
          </p:cNvPicPr>
          <p:nvPr/>
        </p:nvPicPr>
        <p:blipFill>
          <a:blip r:embed="rId3" cstate="print"/>
          <a:srcRect/>
          <a:stretch>
            <a:fillRect/>
          </a:stretch>
        </p:blipFill>
        <p:spPr bwMode="auto">
          <a:xfrm>
            <a:off x="1676400" y="533400"/>
            <a:ext cx="2279650" cy="5583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moy"/>
          <p:cNvPicPr>
            <a:picLocks noChangeAspect="1" noChangeArrowheads="1"/>
          </p:cNvPicPr>
          <p:nvPr/>
        </p:nvPicPr>
        <p:blipFill>
          <a:blip r:embed="rId3" cstate="print"/>
          <a:srcRect/>
          <a:stretch>
            <a:fillRect/>
          </a:stretch>
        </p:blipFill>
        <p:spPr bwMode="auto">
          <a:xfrm>
            <a:off x="1219200" y="808038"/>
            <a:ext cx="2779713" cy="5241925"/>
          </a:xfrm>
          <a:prstGeom prst="rect">
            <a:avLst/>
          </a:prstGeom>
          <a:noFill/>
          <a:ln w="9525">
            <a:noFill/>
            <a:miter lim="800000"/>
            <a:headEnd/>
            <a:tailEnd/>
          </a:ln>
        </p:spPr>
      </p:pic>
      <p:sp>
        <p:nvSpPr>
          <p:cNvPr id="27651" name="Text Box 3"/>
          <p:cNvSpPr txBox="1">
            <a:spLocks noChangeArrowheads="1"/>
          </p:cNvSpPr>
          <p:nvPr/>
        </p:nvSpPr>
        <p:spPr bwMode="auto">
          <a:xfrm>
            <a:off x="5410200" y="5180013"/>
            <a:ext cx="2952750" cy="587375"/>
          </a:xfrm>
          <a:prstGeom prst="rect">
            <a:avLst/>
          </a:prstGeom>
          <a:noFill/>
          <a:ln w="9525">
            <a:noFill/>
            <a:miter lim="800000"/>
            <a:headEnd/>
            <a:tailEnd/>
          </a:ln>
        </p:spPr>
        <p:txBody>
          <a:bodyPr wrap="none">
            <a:spAutoFit/>
          </a:bodyPr>
          <a:lstStyle/>
          <a:p>
            <a:pPr eaLnBrk="0" hangingPunct="0"/>
            <a:r>
              <a:rPr lang="fr-FR" sz="2800" b="1">
                <a:latin typeface="Comic Sans MS" pitchFamily="66" charset="0"/>
              </a:rPr>
              <a:t>moyenne vitesse</a:t>
            </a:r>
          </a:p>
        </p:txBody>
      </p:sp>
      <p:sp>
        <p:nvSpPr>
          <p:cNvPr id="27652" name="Text Box 4"/>
          <p:cNvSpPr txBox="1">
            <a:spLocks noChangeArrowheads="1"/>
          </p:cNvSpPr>
          <p:nvPr/>
        </p:nvSpPr>
        <p:spPr bwMode="auto">
          <a:xfrm>
            <a:off x="6324600" y="2057400"/>
            <a:ext cx="692150" cy="1311275"/>
          </a:xfrm>
          <a:prstGeom prst="rect">
            <a:avLst/>
          </a:prstGeom>
          <a:noFill/>
          <a:ln w="9525">
            <a:noFill/>
            <a:miter lim="800000"/>
            <a:headEnd/>
            <a:tailEnd/>
          </a:ln>
        </p:spPr>
        <p:txBody>
          <a:bodyPr wrap="none">
            <a:spAutoFit/>
          </a:bodyPr>
          <a:lstStyle/>
          <a:p>
            <a:pPr eaLnBrk="0" hangingPunct="0"/>
            <a:r>
              <a:rPr lang="fr-FR" sz="8000" b="1">
                <a:latin typeface="Times" charset="0"/>
              </a:rPr>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grande vitesse"/>
          <p:cNvPicPr>
            <a:picLocks noChangeAspect="1" noChangeArrowheads="1"/>
          </p:cNvPicPr>
          <p:nvPr/>
        </p:nvPicPr>
        <p:blipFill>
          <a:blip r:embed="rId3" cstate="print"/>
          <a:srcRect/>
          <a:stretch>
            <a:fillRect/>
          </a:stretch>
        </p:blipFill>
        <p:spPr bwMode="auto">
          <a:xfrm>
            <a:off x="1143000" y="771525"/>
            <a:ext cx="3365500" cy="5314950"/>
          </a:xfrm>
          <a:prstGeom prst="rect">
            <a:avLst/>
          </a:prstGeom>
          <a:noFill/>
          <a:ln w="9525">
            <a:noFill/>
            <a:miter lim="800000"/>
            <a:headEnd/>
            <a:tailEnd/>
          </a:ln>
        </p:spPr>
      </p:pic>
      <p:sp>
        <p:nvSpPr>
          <p:cNvPr id="28675" name="Text Box 3"/>
          <p:cNvSpPr txBox="1">
            <a:spLocks noChangeArrowheads="1"/>
          </p:cNvSpPr>
          <p:nvPr/>
        </p:nvSpPr>
        <p:spPr bwMode="auto">
          <a:xfrm>
            <a:off x="5562600" y="5214938"/>
            <a:ext cx="2673350" cy="587375"/>
          </a:xfrm>
          <a:prstGeom prst="rect">
            <a:avLst/>
          </a:prstGeom>
          <a:noFill/>
          <a:ln w="9525">
            <a:noFill/>
            <a:miter lim="800000"/>
            <a:headEnd/>
            <a:tailEnd/>
          </a:ln>
        </p:spPr>
        <p:txBody>
          <a:bodyPr wrap="none">
            <a:spAutoFit/>
          </a:bodyPr>
          <a:lstStyle/>
          <a:p>
            <a:pPr eaLnBrk="0" hangingPunct="0"/>
            <a:r>
              <a:rPr lang="fr-FR" sz="2800" b="1">
                <a:latin typeface="Comic Sans MS" pitchFamily="66" charset="0"/>
              </a:rPr>
              <a:t>grande vitesse</a:t>
            </a:r>
          </a:p>
        </p:txBody>
      </p:sp>
      <p:sp>
        <p:nvSpPr>
          <p:cNvPr id="28676" name="Text Box 4"/>
          <p:cNvSpPr txBox="1">
            <a:spLocks noChangeArrowheads="1"/>
          </p:cNvSpPr>
          <p:nvPr/>
        </p:nvSpPr>
        <p:spPr bwMode="auto">
          <a:xfrm>
            <a:off x="6324600" y="2057400"/>
            <a:ext cx="692150" cy="1311275"/>
          </a:xfrm>
          <a:prstGeom prst="rect">
            <a:avLst/>
          </a:prstGeom>
          <a:noFill/>
          <a:ln w="9525">
            <a:noFill/>
            <a:miter lim="800000"/>
            <a:headEnd/>
            <a:tailEnd/>
          </a:ln>
        </p:spPr>
        <p:txBody>
          <a:bodyPr wrap="none">
            <a:spAutoFit/>
          </a:bodyPr>
          <a:lstStyle/>
          <a:p>
            <a:pPr eaLnBrk="0" hangingPunct="0"/>
            <a:r>
              <a:rPr lang="fr-FR" sz="8000" b="1">
                <a:latin typeface="Times" charset="0"/>
              </a:rPr>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p:cNvPicPr>
            <a:picLocks noChangeAspect="1" noChangeArrowheads="1"/>
          </p:cNvPicPr>
          <p:nvPr/>
        </p:nvPicPr>
        <p:blipFill>
          <a:blip r:embed="rId3" cstate="print">
            <a:lum bright="-54000" contrast="66000"/>
          </a:blip>
          <a:srcRect l="17281" t="20676" r="16177" b="22740"/>
          <a:stretch>
            <a:fillRect/>
          </a:stretch>
        </p:blipFill>
        <p:spPr bwMode="auto">
          <a:xfrm>
            <a:off x="611188" y="1125538"/>
            <a:ext cx="7931150" cy="4557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1187450" y="3048000"/>
            <a:ext cx="6769100" cy="946150"/>
          </a:xfrm>
          <a:prstGeom prst="rect">
            <a:avLst/>
          </a:prstGeom>
          <a:noFill/>
          <a:ln w="9525">
            <a:noFill/>
            <a:miter lim="800000"/>
            <a:headEnd/>
            <a:tailEnd/>
          </a:ln>
        </p:spPr>
        <p:txBody>
          <a:bodyPr>
            <a:spAutoFit/>
          </a:bodyPr>
          <a:lstStyle/>
          <a:p>
            <a:pPr algn="ctr">
              <a:spcBef>
                <a:spcPct val="50000"/>
              </a:spcBef>
            </a:pPr>
            <a:r>
              <a:rPr lang="fr-FR" sz="2800">
                <a:latin typeface="Comic Sans MS" pitchFamily="66" charset="0"/>
              </a:rPr>
              <a:t>La pierre tombe toujours au pied du mât comme si le bateau était immobile.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5"/>
          <p:cNvSpPr txBox="1">
            <a:spLocks noChangeArrowheads="1"/>
          </p:cNvSpPr>
          <p:nvPr/>
        </p:nvSpPr>
        <p:spPr bwMode="auto">
          <a:xfrm>
            <a:off x="1041400" y="3048000"/>
            <a:ext cx="7061200" cy="946150"/>
          </a:xfrm>
          <a:prstGeom prst="rect">
            <a:avLst/>
          </a:prstGeom>
          <a:noFill/>
          <a:ln w="9525">
            <a:noFill/>
            <a:miter lim="800000"/>
            <a:headEnd/>
            <a:tailEnd/>
          </a:ln>
        </p:spPr>
        <p:txBody>
          <a:bodyPr wrap="none">
            <a:spAutoFit/>
          </a:bodyPr>
          <a:lstStyle/>
          <a:p>
            <a:pPr algn="ctr"/>
            <a:r>
              <a:rPr lang="fr-FR" sz="2800">
                <a:latin typeface="Comic Sans MS" pitchFamily="66" charset="0"/>
              </a:rPr>
              <a:t>Dans un système en mouvement uniforme </a:t>
            </a:r>
          </a:p>
          <a:p>
            <a:pPr algn="ctr"/>
            <a:r>
              <a:rPr lang="fr-FR" sz="2800">
                <a:latin typeface="Comic Sans MS" pitchFamily="66" charset="0"/>
              </a:rPr>
              <a:t>tout se passe toujours comme à l’arrêt.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p:cNvSpPr txBox="1">
            <a:spLocks noChangeArrowheads="1"/>
          </p:cNvSpPr>
          <p:nvPr/>
        </p:nvSpPr>
        <p:spPr bwMode="auto">
          <a:xfrm>
            <a:off x="2124075" y="2060575"/>
            <a:ext cx="4608513" cy="1365250"/>
          </a:xfrm>
          <a:prstGeom prst="rect">
            <a:avLst/>
          </a:prstGeom>
          <a:noFill/>
          <a:ln w="9525">
            <a:noFill/>
            <a:miter lim="800000"/>
            <a:headEnd/>
            <a:tailEnd/>
          </a:ln>
        </p:spPr>
        <p:txBody>
          <a:bodyPr>
            <a:spAutoFit/>
          </a:bodyPr>
          <a:lstStyle/>
          <a:p>
            <a:pPr algn="ctr">
              <a:spcBef>
                <a:spcPct val="50000"/>
              </a:spcBef>
            </a:pPr>
            <a:r>
              <a:rPr lang="fr-FR" sz="3600">
                <a:latin typeface="Comic Sans MS" pitchFamily="66" charset="0"/>
              </a:rPr>
              <a:t>La vitesse est une grandeur relative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1"/>
          <p:cNvSpPr txBox="1">
            <a:spLocks noChangeArrowheads="1"/>
          </p:cNvSpPr>
          <p:nvPr/>
        </p:nvSpPr>
        <p:spPr bwMode="auto">
          <a:xfrm>
            <a:off x="2627313" y="3108325"/>
            <a:ext cx="4248150" cy="968375"/>
          </a:xfrm>
          <a:prstGeom prst="rect">
            <a:avLst/>
          </a:prstGeom>
          <a:solidFill>
            <a:schemeClr val="bg1"/>
          </a:solidFill>
          <a:ln w="9525">
            <a:noFill/>
            <a:miter lim="800000"/>
            <a:headEnd/>
            <a:tailEnd/>
          </a:ln>
        </p:spPr>
        <p:txBody>
          <a:bodyPr>
            <a:spAutoFit/>
          </a:bodyPr>
          <a:lstStyle/>
          <a:p>
            <a:pPr algn="ctr">
              <a:lnSpc>
                <a:spcPct val="80000"/>
              </a:lnSpc>
              <a:spcBef>
                <a:spcPct val="50000"/>
              </a:spcBef>
            </a:pPr>
            <a:r>
              <a:rPr lang="fr-FR">
                <a:latin typeface="Comic Sans MS" pitchFamily="66" charset="0"/>
              </a:rPr>
              <a:t>Cela n’a pas de sens de dire que l’on va vite si on ne va nulle part !</a:t>
            </a:r>
          </a:p>
        </p:txBody>
      </p:sp>
      <p:pic>
        <p:nvPicPr>
          <p:cNvPr id="33795" name="Picture 22" descr="L'image « http://www.astrosurf.com/pioneerastro/images/galilee.jpg » ne peut être affichée, car elle contient des erreurs."/>
          <p:cNvPicPr>
            <a:picLocks noChangeAspect="1" noChangeArrowheads="1"/>
          </p:cNvPicPr>
          <p:nvPr/>
        </p:nvPicPr>
        <p:blipFill>
          <a:blip r:embed="rId3" cstate="print">
            <a:lum contrast="60000"/>
            <a:grayscl/>
          </a:blip>
          <a:srcRect/>
          <a:stretch>
            <a:fillRect/>
          </a:stretch>
        </p:blipFill>
        <p:spPr bwMode="auto">
          <a:xfrm>
            <a:off x="2868613" y="4700588"/>
            <a:ext cx="1474787" cy="1695450"/>
          </a:xfrm>
          <a:prstGeom prst="rect">
            <a:avLst/>
          </a:prstGeom>
          <a:noFill/>
          <a:ln w="9525">
            <a:noFill/>
            <a:miter lim="800000"/>
            <a:headEnd/>
            <a:tailEnd/>
          </a:ln>
        </p:spPr>
      </p:pic>
      <p:pic>
        <p:nvPicPr>
          <p:cNvPr id="33796" name="Picture 23" descr="bulle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339975" y="2608263"/>
            <a:ext cx="4743450" cy="2620962"/>
          </a:xfrm>
          <a:prstGeom prst="rect">
            <a:avLst/>
          </a:prstGeom>
          <a:noFill/>
          <a:ln w="9525">
            <a:noFill/>
            <a:miter lim="800000"/>
            <a:headEnd/>
            <a:tailEnd/>
          </a:ln>
        </p:spPr>
      </p:pic>
      <p:sp>
        <p:nvSpPr>
          <p:cNvPr id="33797" name="Rectangle 24"/>
          <p:cNvSpPr>
            <a:spLocks noChangeArrowheads="1"/>
          </p:cNvSpPr>
          <p:nvPr/>
        </p:nvSpPr>
        <p:spPr bwMode="auto">
          <a:xfrm>
            <a:off x="203200" y="1125538"/>
            <a:ext cx="8736013" cy="1439862"/>
          </a:xfrm>
          <a:prstGeom prst="rect">
            <a:avLst/>
          </a:prstGeom>
          <a:solidFill>
            <a:schemeClr val="bg1"/>
          </a:solidFill>
          <a:ln w="9525">
            <a:noFill/>
            <a:miter lim="800000"/>
            <a:headEnd/>
            <a:tailEnd/>
          </a:ln>
        </p:spPr>
        <p:txBody>
          <a:bodyPr wrap="none" anchor="ctr"/>
          <a:lstStyle/>
          <a:p>
            <a:pPr algn="ctr"/>
            <a:r>
              <a:rPr lang="fr-FR">
                <a:latin typeface="Comic Sans MS" pitchFamily="66" charset="0"/>
              </a:rPr>
              <a:t>« Il est impossible de déceler le mouvement </a:t>
            </a:r>
          </a:p>
          <a:p>
            <a:pPr algn="ctr"/>
            <a:r>
              <a:rPr lang="fr-FR">
                <a:latin typeface="Comic Sans MS" pitchFamily="66" charset="0"/>
              </a:rPr>
              <a:t>d’un système physique qui avance à vitesse uniforme par une</a:t>
            </a:r>
          </a:p>
          <a:p>
            <a:pPr algn="ctr"/>
            <a:r>
              <a:rPr lang="fr-FR">
                <a:latin typeface="Comic Sans MS" pitchFamily="66" charset="0"/>
              </a:rPr>
              <a:t>expérience de </a:t>
            </a:r>
            <a:r>
              <a:rPr lang="fr-FR">
                <a:solidFill>
                  <a:srgbClr val="FF0000"/>
                </a:solidFill>
                <a:latin typeface="Comic Sans MS" pitchFamily="66" charset="0"/>
              </a:rPr>
              <a:t>mécanique</a:t>
            </a:r>
            <a:r>
              <a:rPr lang="fr-FR">
                <a:latin typeface="Comic Sans MS" pitchFamily="66" charset="0"/>
              </a:rPr>
              <a:t> réalisée à l’intérieur du système. »</a:t>
            </a:r>
          </a:p>
        </p:txBody>
      </p:sp>
      <p:sp>
        <p:nvSpPr>
          <p:cNvPr id="33798" name="Text Box 25"/>
          <p:cNvSpPr txBox="1">
            <a:spLocks noChangeArrowheads="1"/>
          </p:cNvSpPr>
          <p:nvPr/>
        </p:nvSpPr>
        <p:spPr bwMode="auto">
          <a:xfrm>
            <a:off x="304800" y="555625"/>
            <a:ext cx="7162800" cy="523875"/>
          </a:xfrm>
          <a:prstGeom prst="rect">
            <a:avLst/>
          </a:prstGeom>
          <a:noFill/>
          <a:ln w="9525">
            <a:noFill/>
            <a:miter lim="800000"/>
            <a:headEnd/>
            <a:tailEnd/>
          </a:ln>
        </p:spPr>
        <p:txBody>
          <a:bodyPr>
            <a:spAutoFit/>
          </a:bodyPr>
          <a:lstStyle/>
          <a:p>
            <a:pPr>
              <a:spcBef>
                <a:spcPct val="50000"/>
              </a:spcBef>
            </a:pPr>
            <a:r>
              <a:rPr lang="fr-FR" sz="2800" b="1">
                <a:latin typeface="Comic Sans MS" pitchFamily="66" charset="0"/>
              </a:rPr>
              <a:t>Principe de relativité de Galilée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785813" y="1341438"/>
            <a:ext cx="8143875" cy="708025"/>
          </a:xfrm>
          <a:prstGeom prst="rect">
            <a:avLst/>
          </a:prstGeom>
          <a:noFill/>
          <a:ln w="9525">
            <a:noFill/>
            <a:miter lim="800000"/>
            <a:headEnd/>
            <a:tailEnd/>
          </a:ln>
        </p:spPr>
        <p:txBody>
          <a:bodyPr>
            <a:spAutoFit/>
          </a:bodyPr>
          <a:lstStyle/>
          <a:p>
            <a:pPr>
              <a:spcBef>
                <a:spcPct val="50000"/>
              </a:spcBef>
            </a:pPr>
            <a:r>
              <a:rPr lang="fr-FR" sz="4000" b="1" u="sng">
                <a:solidFill>
                  <a:srgbClr val="00B050"/>
                </a:solidFill>
                <a:latin typeface="Comic Sans MS" pitchFamily="66" charset="0"/>
              </a:rPr>
              <a:t>II.2. La relativité d’Einstein</a:t>
            </a:r>
          </a:p>
        </p:txBody>
      </p:sp>
      <p:sp>
        <p:nvSpPr>
          <p:cNvPr id="34819" name="Text Box 3"/>
          <p:cNvSpPr txBox="1">
            <a:spLocks noChangeArrowheads="1"/>
          </p:cNvSpPr>
          <p:nvPr/>
        </p:nvSpPr>
        <p:spPr bwMode="auto">
          <a:xfrm>
            <a:off x="857250" y="3141663"/>
            <a:ext cx="7424738" cy="1679575"/>
          </a:xfrm>
          <a:prstGeom prst="rect">
            <a:avLst/>
          </a:prstGeom>
          <a:noFill/>
          <a:ln w="9525">
            <a:noFill/>
            <a:miter lim="800000"/>
            <a:headEnd/>
            <a:tailEnd/>
          </a:ln>
        </p:spPr>
        <p:txBody>
          <a:bodyPr wrap="none">
            <a:spAutoFit/>
          </a:bodyPr>
          <a:lstStyle/>
          <a:p>
            <a:pPr algn="ctr" eaLnBrk="0" hangingPunct="0">
              <a:lnSpc>
                <a:spcPct val="140000"/>
              </a:lnSpc>
            </a:pPr>
            <a:r>
              <a:rPr lang="fr-FR" sz="3200">
                <a:latin typeface="Comic Sans MS" pitchFamily="66" charset="0"/>
              </a:rPr>
              <a:t>Pour déceler le mouvement</a:t>
            </a:r>
          </a:p>
          <a:p>
            <a:pPr algn="ctr" eaLnBrk="0" hangingPunct="0">
              <a:lnSpc>
                <a:spcPct val="140000"/>
              </a:lnSpc>
            </a:pPr>
            <a:r>
              <a:rPr lang="fr-FR" sz="3200">
                <a:latin typeface="Comic Sans MS" pitchFamily="66" charset="0"/>
              </a:rPr>
              <a:t>serait-il possible d’utiliser la lumière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3829050" y="4437063"/>
            <a:ext cx="5280025" cy="1577975"/>
          </a:xfrm>
          <a:prstGeom prst="rect">
            <a:avLst/>
          </a:prstGeom>
          <a:noFill/>
          <a:ln w="9525">
            <a:noFill/>
            <a:miter lim="800000"/>
            <a:headEnd/>
            <a:tailEnd/>
          </a:ln>
        </p:spPr>
        <p:txBody>
          <a:bodyPr>
            <a:spAutoFit/>
          </a:bodyPr>
          <a:lstStyle/>
          <a:p>
            <a:pPr algn="ctr" eaLnBrk="0" hangingPunct="0"/>
            <a:r>
              <a:rPr lang="fr-FR" sz="2800">
                <a:latin typeface="Comic Sans MS" pitchFamily="66" charset="0"/>
              </a:rPr>
              <a:t>Si le bateau va assez vite, </a:t>
            </a:r>
          </a:p>
          <a:p>
            <a:pPr algn="ctr" eaLnBrk="0" hangingPunct="0"/>
            <a:r>
              <a:rPr lang="fr-FR" sz="2800">
                <a:latin typeface="Comic Sans MS" pitchFamily="66" charset="0"/>
              </a:rPr>
              <a:t>la lumière peut-elle </a:t>
            </a:r>
          </a:p>
          <a:p>
            <a:pPr algn="ctr" eaLnBrk="0" hangingPunct="0"/>
            <a:r>
              <a:rPr lang="fr-FR" sz="2800">
                <a:latin typeface="Comic Sans MS" pitchFamily="66" charset="0"/>
              </a:rPr>
              <a:t>« tomber » dans l’eau ?</a:t>
            </a:r>
          </a:p>
        </p:txBody>
      </p:sp>
      <p:pic>
        <p:nvPicPr>
          <p:cNvPr id="35843" name="Picture 3" descr="lum bateau1"/>
          <p:cNvPicPr>
            <a:picLocks noChangeAspect="1" noChangeArrowheads="1"/>
          </p:cNvPicPr>
          <p:nvPr/>
        </p:nvPicPr>
        <p:blipFill>
          <a:blip r:embed="rId3" cstate="print"/>
          <a:srcRect/>
          <a:stretch>
            <a:fillRect/>
          </a:stretch>
        </p:blipFill>
        <p:spPr bwMode="auto">
          <a:xfrm>
            <a:off x="468313" y="693738"/>
            <a:ext cx="3162300" cy="5256212"/>
          </a:xfrm>
          <a:prstGeom prst="rect">
            <a:avLst/>
          </a:prstGeom>
          <a:noFill/>
          <a:ln w="9525">
            <a:noFill/>
            <a:miter lim="800000"/>
            <a:headEnd/>
            <a:tailEnd/>
          </a:ln>
        </p:spPr>
      </p:pic>
      <p:sp>
        <p:nvSpPr>
          <p:cNvPr id="35844" name="Rectangle 4"/>
          <p:cNvSpPr>
            <a:spLocks noChangeArrowheads="1"/>
          </p:cNvSpPr>
          <p:nvPr/>
        </p:nvSpPr>
        <p:spPr bwMode="auto">
          <a:xfrm>
            <a:off x="3232150" y="1295400"/>
            <a:ext cx="692150" cy="1311275"/>
          </a:xfrm>
          <a:prstGeom prst="rect">
            <a:avLst/>
          </a:prstGeom>
          <a:noFill/>
          <a:ln w="9525">
            <a:noFill/>
            <a:miter lim="800000"/>
            <a:headEnd/>
            <a:tailEnd/>
          </a:ln>
        </p:spPr>
        <p:txBody>
          <a:bodyPr wrap="none">
            <a:spAutoFit/>
          </a:bodyPr>
          <a:lstStyle/>
          <a:p>
            <a:pPr eaLnBrk="0" hangingPunct="0"/>
            <a:r>
              <a:rPr lang="fr-FR" sz="8000" b="1">
                <a:latin typeface="Times" charset="0"/>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2673350" y="1143000"/>
            <a:ext cx="3902075" cy="517525"/>
          </a:xfrm>
          <a:prstGeom prst="rect">
            <a:avLst/>
          </a:prstGeom>
          <a:solidFill>
            <a:schemeClr val="bg1"/>
          </a:solidFill>
          <a:ln w="9525">
            <a:noFill/>
            <a:miter lim="800000"/>
            <a:headEnd/>
            <a:tailEnd/>
          </a:ln>
        </p:spPr>
        <p:txBody>
          <a:bodyPr wrap="none" anchor="ctr"/>
          <a:lstStyle/>
          <a:p>
            <a:endParaRPr lang="fr-FR"/>
          </a:p>
        </p:txBody>
      </p:sp>
      <p:sp>
        <p:nvSpPr>
          <p:cNvPr id="36867" name="Text Box 5"/>
          <p:cNvSpPr txBox="1">
            <a:spLocks noChangeArrowheads="1"/>
          </p:cNvSpPr>
          <p:nvPr/>
        </p:nvSpPr>
        <p:spPr bwMode="auto">
          <a:xfrm>
            <a:off x="2362200" y="1089025"/>
            <a:ext cx="4800600" cy="1160463"/>
          </a:xfrm>
          <a:prstGeom prst="rect">
            <a:avLst/>
          </a:prstGeom>
          <a:noFill/>
          <a:ln w="9525">
            <a:noFill/>
            <a:miter lim="800000"/>
            <a:headEnd/>
            <a:tailEnd/>
          </a:ln>
        </p:spPr>
        <p:txBody>
          <a:bodyPr>
            <a:spAutoFit/>
          </a:bodyPr>
          <a:lstStyle/>
          <a:p>
            <a:pPr algn="ctr">
              <a:spcBef>
                <a:spcPct val="50000"/>
              </a:spcBef>
            </a:pPr>
            <a:r>
              <a:rPr lang="fr-FR" sz="2800">
                <a:latin typeface="Comic Sans MS" pitchFamily="66" charset="0"/>
              </a:rPr>
              <a:t>Attention ! </a:t>
            </a:r>
          </a:p>
          <a:p>
            <a:pPr algn="ctr">
              <a:spcBef>
                <a:spcPct val="50000"/>
              </a:spcBef>
            </a:pPr>
            <a:r>
              <a:rPr lang="fr-FR" sz="2800">
                <a:latin typeface="Comic Sans MS" pitchFamily="66" charset="0"/>
              </a:rPr>
              <a:t>J’allume en haut du mat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3"/>
          <p:cNvSpPr txBox="1">
            <a:spLocks noChangeArrowheads="1"/>
          </p:cNvSpPr>
          <p:nvPr/>
        </p:nvSpPr>
        <p:spPr bwMode="auto">
          <a:xfrm>
            <a:off x="857250" y="2819400"/>
            <a:ext cx="7416800" cy="946150"/>
          </a:xfrm>
          <a:prstGeom prst="rect">
            <a:avLst/>
          </a:prstGeom>
          <a:noFill/>
          <a:ln w="9525">
            <a:noFill/>
            <a:miter lim="800000"/>
            <a:headEnd/>
            <a:tailEnd/>
          </a:ln>
        </p:spPr>
        <p:txBody>
          <a:bodyPr>
            <a:spAutoFit/>
          </a:bodyPr>
          <a:lstStyle/>
          <a:p>
            <a:pPr algn="ctr"/>
            <a:r>
              <a:rPr lang="fr-FR" sz="2800">
                <a:latin typeface="Comic Sans MS" pitchFamily="66" charset="0"/>
              </a:rPr>
              <a:t>La lumière éclaire toujours le pied du mât</a:t>
            </a:r>
          </a:p>
          <a:p>
            <a:pPr algn="ctr"/>
            <a:r>
              <a:rPr lang="fr-FR" sz="2800">
                <a:latin typeface="Comic Sans MS" pitchFamily="66" charset="0"/>
              </a:rPr>
              <a:t>comme si le bateau était arrêté.</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2978150" y="5241925"/>
            <a:ext cx="5708650" cy="1082675"/>
          </a:xfrm>
          <a:prstGeom prst="rect">
            <a:avLst/>
          </a:prstGeom>
          <a:noFill/>
          <a:ln w="9525">
            <a:noFill/>
            <a:miter lim="800000"/>
            <a:headEnd/>
            <a:tailEnd/>
          </a:ln>
        </p:spPr>
        <p:txBody>
          <a:bodyPr>
            <a:spAutoFit/>
          </a:bodyPr>
          <a:lstStyle/>
          <a:p>
            <a:pPr algn="r" eaLnBrk="0" hangingPunct="0">
              <a:spcBef>
                <a:spcPct val="50000"/>
              </a:spcBef>
            </a:pPr>
            <a:r>
              <a:rPr lang="fr-FR" sz="2800">
                <a:latin typeface="Comic Sans MS" pitchFamily="66" charset="0"/>
              </a:rPr>
              <a:t>Tout se passe toujours comme si le bateau-Terre était immobile.</a:t>
            </a:r>
          </a:p>
        </p:txBody>
      </p:sp>
      <p:pic>
        <p:nvPicPr>
          <p:cNvPr id="38915" name="Picture 3" descr="16"/>
          <p:cNvPicPr>
            <a:picLocks noChangeAspect="1" noChangeArrowheads="1"/>
          </p:cNvPicPr>
          <p:nvPr/>
        </p:nvPicPr>
        <p:blipFill>
          <a:blip r:embed="rId3" cstate="print">
            <a:lum contrast="42000"/>
          </a:blip>
          <a:srcRect l="40042" t="39644" b="17580"/>
          <a:stretch>
            <a:fillRect/>
          </a:stretch>
        </p:blipFill>
        <p:spPr bwMode="auto">
          <a:xfrm>
            <a:off x="3886200" y="1562100"/>
            <a:ext cx="4587875" cy="2514600"/>
          </a:xfrm>
          <a:prstGeom prst="rect">
            <a:avLst/>
          </a:prstGeom>
          <a:noFill/>
          <a:ln w="9525">
            <a:noFill/>
            <a:miter lim="800000"/>
            <a:headEnd/>
            <a:tailEnd/>
          </a:ln>
        </p:spPr>
      </p:pic>
      <p:grpSp>
        <p:nvGrpSpPr>
          <p:cNvPr id="38916" name="Group 4"/>
          <p:cNvGrpSpPr>
            <a:grpSpLocks/>
          </p:cNvGrpSpPr>
          <p:nvPr/>
        </p:nvGrpSpPr>
        <p:grpSpPr bwMode="auto">
          <a:xfrm>
            <a:off x="755650" y="542925"/>
            <a:ext cx="2428875" cy="5781675"/>
            <a:chOff x="476" y="342"/>
            <a:chExt cx="1530" cy="3642"/>
          </a:xfrm>
        </p:grpSpPr>
        <p:pic>
          <p:nvPicPr>
            <p:cNvPr id="38918" name="Picture 5" descr="galilÚe lum"/>
            <p:cNvPicPr>
              <a:picLocks noChangeAspect="1" noChangeArrowheads="1"/>
            </p:cNvPicPr>
            <p:nvPr/>
          </p:nvPicPr>
          <p:blipFill>
            <a:blip r:embed="rId4" cstate="print">
              <a:clrChange>
                <a:clrFrom>
                  <a:srgbClr val="FAFAFA"/>
                </a:clrFrom>
                <a:clrTo>
                  <a:srgbClr val="FAFAFA">
                    <a:alpha val="0"/>
                  </a:srgbClr>
                </a:clrTo>
              </a:clrChange>
              <a:lum contrast="48000"/>
            </a:blip>
            <a:srcRect/>
            <a:stretch>
              <a:fillRect/>
            </a:stretch>
          </p:blipFill>
          <p:spPr bwMode="auto">
            <a:xfrm>
              <a:off x="476" y="342"/>
              <a:ext cx="1179" cy="3642"/>
            </a:xfrm>
            <a:prstGeom prst="rect">
              <a:avLst/>
            </a:prstGeom>
            <a:noFill/>
            <a:ln w="9525">
              <a:noFill/>
              <a:miter lim="800000"/>
              <a:headEnd/>
              <a:tailEnd/>
            </a:ln>
          </p:spPr>
        </p:pic>
        <p:sp>
          <p:nvSpPr>
            <p:cNvPr id="38919" name="Line 6"/>
            <p:cNvSpPr>
              <a:spLocks noChangeShapeType="1"/>
            </p:cNvSpPr>
            <p:nvPr/>
          </p:nvSpPr>
          <p:spPr bwMode="auto">
            <a:xfrm>
              <a:off x="1004" y="432"/>
              <a:ext cx="0" cy="480"/>
            </a:xfrm>
            <a:prstGeom prst="line">
              <a:avLst/>
            </a:prstGeom>
            <a:noFill/>
            <a:ln w="19050">
              <a:solidFill>
                <a:schemeClr val="tx1"/>
              </a:solidFill>
              <a:round/>
              <a:headEnd/>
              <a:tailEnd/>
            </a:ln>
          </p:spPr>
          <p:txBody>
            <a:bodyPr/>
            <a:lstStyle/>
            <a:p>
              <a:endParaRPr lang="fr-FR"/>
            </a:p>
          </p:txBody>
        </p:sp>
        <p:sp>
          <p:nvSpPr>
            <p:cNvPr id="38920" name="Line 7"/>
            <p:cNvSpPr>
              <a:spLocks noChangeShapeType="1"/>
            </p:cNvSpPr>
            <p:nvPr/>
          </p:nvSpPr>
          <p:spPr bwMode="auto">
            <a:xfrm>
              <a:off x="1244" y="2784"/>
              <a:ext cx="0" cy="480"/>
            </a:xfrm>
            <a:prstGeom prst="line">
              <a:avLst/>
            </a:prstGeom>
            <a:noFill/>
            <a:ln w="19050">
              <a:solidFill>
                <a:schemeClr val="tx1"/>
              </a:solidFill>
              <a:round/>
              <a:headEnd/>
              <a:tailEnd/>
            </a:ln>
          </p:spPr>
          <p:txBody>
            <a:bodyPr/>
            <a:lstStyle/>
            <a:p>
              <a:endParaRPr lang="fr-FR"/>
            </a:p>
          </p:txBody>
        </p:sp>
        <p:sp>
          <p:nvSpPr>
            <p:cNvPr id="38921" name="Line 8"/>
            <p:cNvSpPr>
              <a:spLocks noChangeShapeType="1"/>
            </p:cNvSpPr>
            <p:nvPr/>
          </p:nvSpPr>
          <p:spPr bwMode="auto">
            <a:xfrm>
              <a:off x="1100" y="1536"/>
              <a:ext cx="0" cy="480"/>
            </a:xfrm>
            <a:prstGeom prst="line">
              <a:avLst/>
            </a:prstGeom>
            <a:noFill/>
            <a:ln w="19050">
              <a:solidFill>
                <a:schemeClr val="tx1"/>
              </a:solidFill>
              <a:round/>
              <a:headEnd/>
              <a:tailEnd/>
            </a:ln>
          </p:spPr>
          <p:txBody>
            <a:bodyPr/>
            <a:lstStyle/>
            <a:p>
              <a:endParaRPr lang="fr-FR"/>
            </a:p>
          </p:txBody>
        </p:sp>
        <p:grpSp>
          <p:nvGrpSpPr>
            <p:cNvPr id="38922" name="Group 9"/>
            <p:cNvGrpSpPr>
              <a:grpSpLocks/>
            </p:cNvGrpSpPr>
            <p:nvPr/>
          </p:nvGrpSpPr>
          <p:grpSpPr bwMode="auto">
            <a:xfrm>
              <a:off x="956" y="3168"/>
              <a:ext cx="48" cy="96"/>
              <a:chOff x="2544" y="2736"/>
              <a:chExt cx="48" cy="96"/>
            </a:xfrm>
          </p:grpSpPr>
          <p:sp>
            <p:nvSpPr>
              <p:cNvPr id="38924" name="Line 10"/>
              <p:cNvSpPr>
                <a:spLocks noChangeShapeType="1"/>
              </p:cNvSpPr>
              <p:nvPr/>
            </p:nvSpPr>
            <p:spPr bwMode="auto">
              <a:xfrm>
                <a:off x="2544" y="2736"/>
                <a:ext cx="0" cy="96"/>
              </a:xfrm>
              <a:prstGeom prst="line">
                <a:avLst/>
              </a:prstGeom>
              <a:noFill/>
              <a:ln w="9525">
                <a:solidFill>
                  <a:schemeClr val="tx1"/>
                </a:solidFill>
                <a:round/>
                <a:headEnd/>
                <a:tailEnd/>
              </a:ln>
            </p:spPr>
            <p:txBody>
              <a:bodyPr/>
              <a:lstStyle/>
              <a:p>
                <a:endParaRPr lang="fr-FR"/>
              </a:p>
            </p:txBody>
          </p:sp>
          <p:sp>
            <p:nvSpPr>
              <p:cNvPr id="38925" name="Line 11"/>
              <p:cNvSpPr>
                <a:spLocks noChangeShapeType="1"/>
              </p:cNvSpPr>
              <p:nvPr/>
            </p:nvSpPr>
            <p:spPr bwMode="auto">
              <a:xfrm>
                <a:off x="2592" y="2736"/>
                <a:ext cx="0" cy="96"/>
              </a:xfrm>
              <a:prstGeom prst="line">
                <a:avLst/>
              </a:prstGeom>
              <a:noFill/>
              <a:ln w="9525">
                <a:solidFill>
                  <a:schemeClr val="tx1"/>
                </a:solidFill>
                <a:round/>
                <a:headEnd/>
                <a:tailEnd/>
              </a:ln>
            </p:spPr>
            <p:txBody>
              <a:bodyPr/>
              <a:lstStyle/>
              <a:p>
                <a:endParaRPr lang="fr-FR"/>
              </a:p>
            </p:txBody>
          </p:sp>
        </p:grpSp>
        <p:sp>
          <p:nvSpPr>
            <p:cNvPr id="38923" name="Rectangle 12"/>
            <p:cNvSpPr>
              <a:spLocks noChangeArrowheads="1"/>
            </p:cNvSpPr>
            <p:nvPr/>
          </p:nvSpPr>
          <p:spPr bwMode="auto">
            <a:xfrm>
              <a:off x="1570" y="2024"/>
              <a:ext cx="436" cy="826"/>
            </a:xfrm>
            <a:prstGeom prst="rect">
              <a:avLst/>
            </a:prstGeom>
            <a:noFill/>
            <a:ln w="9525">
              <a:noFill/>
              <a:miter lim="800000"/>
              <a:headEnd/>
              <a:tailEnd/>
            </a:ln>
          </p:spPr>
          <p:txBody>
            <a:bodyPr wrap="none">
              <a:spAutoFit/>
            </a:bodyPr>
            <a:lstStyle/>
            <a:p>
              <a:pPr eaLnBrk="0" hangingPunct="0"/>
              <a:r>
                <a:rPr lang="fr-FR" sz="8000" b="1">
                  <a:latin typeface="Times" charset="0"/>
                </a:rPr>
                <a:t>?</a:t>
              </a:r>
            </a:p>
          </p:txBody>
        </p:sp>
      </p:grpSp>
      <p:sp>
        <p:nvSpPr>
          <p:cNvPr id="38917" name="Rectangle 13"/>
          <p:cNvSpPr>
            <a:spLocks noChangeArrowheads="1"/>
          </p:cNvSpPr>
          <p:nvPr/>
        </p:nvSpPr>
        <p:spPr bwMode="auto">
          <a:xfrm>
            <a:off x="4932363" y="590550"/>
            <a:ext cx="3384550" cy="942975"/>
          </a:xfrm>
          <a:prstGeom prst="rect">
            <a:avLst/>
          </a:prstGeom>
          <a:noFill/>
          <a:ln w="9525">
            <a:noFill/>
            <a:miter lim="800000"/>
            <a:headEnd/>
            <a:tailEnd/>
          </a:ln>
        </p:spPr>
        <p:txBody>
          <a:bodyPr>
            <a:spAutoFit/>
          </a:bodyPr>
          <a:lstStyle/>
          <a:p>
            <a:pPr algn="r" eaLnBrk="0" hangingPunct="0">
              <a:spcBef>
                <a:spcPct val="50000"/>
              </a:spcBef>
            </a:pPr>
            <a:r>
              <a:rPr lang="fr-FR">
                <a:latin typeface="Comic Sans MS" pitchFamily="66" charset="0"/>
              </a:rPr>
              <a:t>L’expérience de Michelson et Morley</a:t>
            </a:r>
            <a:r>
              <a:rPr lang="fr-FR"/>
              <a:t>.</a:t>
            </a:r>
            <a:endParaRPr lang="fr-FR">
              <a:latin typeface="Comic Sans MS" pitchFamily="66"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4535488" y="752475"/>
            <a:ext cx="4070350" cy="1577975"/>
          </a:xfrm>
          <a:prstGeom prst="rect">
            <a:avLst/>
          </a:prstGeom>
          <a:noFill/>
          <a:ln w="9525">
            <a:noFill/>
            <a:miter lim="800000"/>
            <a:headEnd/>
            <a:tailEnd/>
          </a:ln>
        </p:spPr>
        <p:txBody>
          <a:bodyPr wrap="none">
            <a:spAutoFit/>
          </a:bodyPr>
          <a:lstStyle/>
          <a:p>
            <a:pPr algn="ctr" eaLnBrk="0" hangingPunct="0"/>
            <a:r>
              <a:rPr lang="fr-FR" sz="2800">
                <a:latin typeface="Comic Sans MS" pitchFamily="66" charset="0"/>
              </a:rPr>
              <a:t>Tout se passe toujours </a:t>
            </a:r>
          </a:p>
          <a:p>
            <a:pPr algn="ctr" eaLnBrk="0" hangingPunct="0"/>
            <a:r>
              <a:rPr lang="fr-FR" sz="2800">
                <a:latin typeface="Comic Sans MS" pitchFamily="66" charset="0"/>
              </a:rPr>
              <a:t>comme si la Terre </a:t>
            </a:r>
          </a:p>
          <a:p>
            <a:pPr algn="ctr" eaLnBrk="0" hangingPunct="0"/>
            <a:r>
              <a:rPr lang="fr-FR" sz="2800">
                <a:latin typeface="Comic Sans MS" pitchFamily="66" charset="0"/>
              </a:rPr>
              <a:t>était immobile.</a:t>
            </a:r>
          </a:p>
        </p:txBody>
      </p:sp>
      <p:sp>
        <p:nvSpPr>
          <p:cNvPr id="39939" name="Text Box 3"/>
          <p:cNvSpPr txBox="1">
            <a:spLocks noChangeArrowheads="1"/>
          </p:cNvSpPr>
          <p:nvPr/>
        </p:nvSpPr>
        <p:spPr bwMode="auto">
          <a:xfrm>
            <a:off x="742950" y="4764088"/>
            <a:ext cx="7753350" cy="1577975"/>
          </a:xfrm>
          <a:prstGeom prst="rect">
            <a:avLst/>
          </a:prstGeom>
          <a:noFill/>
          <a:ln w="9525">
            <a:noFill/>
            <a:miter lim="800000"/>
            <a:headEnd/>
            <a:tailEnd/>
          </a:ln>
        </p:spPr>
        <p:txBody>
          <a:bodyPr wrap="none">
            <a:spAutoFit/>
          </a:bodyPr>
          <a:lstStyle/>
          <a:p>
            <a:pPr algn="ctr" eaLnBrk="0" hangingPunct="0"/>
            <a:r>
              <a:rPr lang="fr-FR" sz="2800">
                <a:latin typeface="Comic Sans MS" pitchFamily="66" charset="0"/>
              </a:rPr>
              <a:t>Au lieu de s’en offusquer, </a:t>
            </a:r>
          </a:p>
          <a:p>
            <a:pPr algn="ctr" eaLnBrk="0" hangingPunct="0"/>
            <a:r>
              <a:rPr lang="fr-FR" sz="2800">
                <a:latin typeface="Comic Sans MS" pitchFamily="66" charset="0"/>
              </a:rPr>
              <a:t>Einstein accepte ce résultat sans état d’âme…</a:t>
            </a:r>
          </a:p>
          <a:p>
            <a:pPr algn="ctr" eaLnBrk="0" hangingPunct="0"/>
            <a:r>
              <a:rPr lang="fr-FR" sz="2800">
                <a:latin typeface="Comic Sans MS" pitchFamily="66" charset="0"/>
              </a:rPr>
              <a:t>et s’appuie sur deux principes</a:t>
            </a:r>
            <a:r>
              <a:rPr lang="fr-FR" sz="2800">
                <a:latin typeface="Times" charset="0"/>
              </a:rPr>
              <a:t> :</a:t>
            </a:r>
          </a:p>
        </p:txBody>
      </p:sp>
      <p:pic>
        <p:nvPicPr>
          <p:cNvPr id="39940" name="Picture 4" descr="Einstein_16"/>
          <p:cNvPicPr>
            <a:picLocks noChangeAspect="1" noChangeArrowheads="1"/>
          </p:cNvPicPr>
          <p:nvPr/>
        </p:nvPicPr>
        <p:blipFill>
          <a:blip r:embed="rId3" cstate="print"/>
          <a:srcRect/>
          <a:stretch>
            <a:fillRect/>
          </a:stretch>
        </p:blipFill>
        <p:spPr bwMode="auto">
          <a:xfrm>
            <a:off x="1143000" y="685800"/>
            <a:ext cx="2667000" cy="3725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28600" y="2071688"/>
            <a:ext cx="4097338" cy="519112"/>
          </a:xfrm>
          <a:prstGeom prst="rect">
            <a:avLst/>
          </a:prstGeom>
          <a:noFill/>
          <a:ln w="9525">
            <a:noFill/>
            <a:miter lim="800000"/>
            <a:headEnd/>
            <a:tailEnd/>
          </a:ln>
        </p:spPr>
        <p:txBody>
          <a:bodyPr wrap="none">
            <a:spAutoFit/>
          </a:bodyPr>
          <a:lstStyle/>
          <a:p>
            <a:pPr eaLnBrk="0" hangingPunct="0"/>
            <a:r>
              <a:rPr lang="fr-FR" sz="2800" b="1">
                <a:latin typeface="Comic Sans MS" pitchFamily="66" charset="0"/>
              </a:rPr>
              <a:t>Principe de relativité :</a:t>
            </a:r>
            <a:endParaRPr lang="fr-FR" sz="2800">
              <a:latin typeface="Comic Sans MS" pitchFamily="66" charset="0"/>
            </a:endParaRPr>
          </a:p>
        </p:txBody>
      </p:sp>
      <p:sp>
        <p:nvSpPr>
          <p:cNvPr id="40963" name="Text Box 7"/>
          <p:cNvSpPr txBox="1">
            <a:spLocks noChangeArrowheads="1"/>
          </p:cNvSpPr>
          <p:nvPr/>
        </p:nvSpPr>
        <p:spPr bwMode="auto">
          <a:xfrm>
            <a:off x="136525" y="2732088"/>
            <a:ext cx="8829675" cy="1077912"/>
          </a:xfrm>
          <a:prstGeom prst="rect">
            <a:avLst/>
          </a:prstGeom>
          <a:noFill/>
          <a:ln w="9525">
            <a:noFill/>
            <a:miter lim="800000"/>
            <a:headEnd/>
            <a:tailEnd/>
          </a:ln>
        </p:spPr>
        <p:txBody>
          <a:bodyPr wrap="none">
            <a:spAutoFit/>
          </a:bodyPr>
          <a:lstStyle/>
          <a:p>
            <a:pPr algn="ctr" eaLnBrk="0" hangingPunct="0">
              <a:lnSpc>
                <a:spcPct val="90000"/>
              </a:lnSpc>
            </a:pPr>
            <a:r>
              <a:rPr lang="fr-FR">
                <a:latin typeface="Comic Sans MS" pitchFamily="66" charset="0"/>
              </a:rPr>
              <a:t>« Il est impossible de déceler le mouvement </a:t>
            </a:r>
          </a:p>
          <a:p>
            <a:pPr algn="ctr" eaLnBrk="0" hangingPunct="0">
              <a:lnSpc>
                <a:spcPct val="90000"/>
              </a:lnSpc>
            </a:pPr>
            <a:r>
              <a:rPr lang="fr-FR">
                <a:latin typeface="Comic Sans MS" pitchFamily="66" charset="0"/>
              </a:rPr>
              <a:t>d’un système physique qui avance à vitesse uniforme par </a:t>
            </a:r>
          </a:p>
          <a:p>
            <a:pPr algn="ctr" eaLnBrk="0" hangingPunct="0">
              <a:lnSpc>
                <a:spcPct val="90000"/>
              </a:lnSpc>
            </a:pPr>
            <a:r>
              <a:rPr lang="fr-FR">
                <a:latin typeface="Comic Sans MS" pitchFamily="66" charset="0"/>
              </a:rPr>
              <a:t>une expérience mécanique réalisée à l’intérieur du système. »</a:t>
            </a:r>
          </a:p>
        </p:txBody>
      </p:sp>
      <p:grpSp>
        <p:nvGrpSpPr>
          <p:cNvPr id="40964" name="Group 23"/>
          <p:cNvGrpSpPr>
            <a:grpSpLocks/>
          </p:cNvGrpSpPr>
          <p:nvPr/>
        </p:nvGrpSpPr>
        <p:grpSpPr bwMode="auto">
          <a:xfrm>
            <a:off x="2514600" y="3352800"/>
            <a:ext cx="1143000" cy="609600"/>
            <a:chOff x="1920" y="1200"/>
            <a:chExt cx="720" cy="384"/>
          </a:xfrm>
        </p:grpSpPr>
        <p:sp>
          <p:nvSpPr>
            <p:cNvPr id="40965" name="Line 24"/>
            <p:cNvSpPr>
              <a:spLocks noChangeShapeType="1"/>
            </p:cNvSpPr>
            <p:nvPr/>
          </p:nvSpPr>
          <p:spPr bwMode="auto">
            <a:xfrm flipH="1">
              <a:off x="1920" y="1200"/>
              <a:ext cx="672" cy="384"/>
            </a:xfrm>
            <a:prstGeom prst="line">
              <a:avLst/>
            </a:prstGeom>
            <a:noFill/>
            <a:ln w="38100">
              <a:solidFill>
                <a:srgbClr val="FF2D17"/>
              </a:solidFill>
              <a:round/>
              <a:headEnd/>
              <a:tailEnd/>
            </a:ln>
          </p:spPr>
          <p:txBody>
            <a:bodyPr/>
            <a:lstStyle/>
            <a:p>
              <a:endParaRPr lang="fr-FR"/>
            </a:p>
          </p:txBody>
        </p:sp>
        <p:sp>
          <p:nvSpPr>
            <p:cNvPr id="40966" name="Line 25"/>
            <p:cNvSpPr>
              <a:spLocks noChangeShapeType="1"/>
            </p:cNvSpPr>
            <p:nvPr/>
          </p:nvSpPr>
          <p:spPr bwMode="auto">
            <a:xfrm>
              <a:off x="2016" y="1248"/>
              <a:ext cx="624" cy="288"/>
            </a:xfrm>
            <a:prstGeom prst="line">
              <a:avLst/>
            </a:prstGeom>
            <a:noFill/>
            <a:ln w="38100">
              <a:solidFill>
                <a:srgbClr val="FF2D17"/>
              </a:solidFill>
              <a:round/>
              <a:headEnd/>
              <a:tailEnd/>
            </a:ln>
          </p:spPr>
          <p:txBody>
            <a:bodyPr/>
            <a:lstStyle/>
            <a:p>
              <a:endParaRPr lang="fr-F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304800" y="2528888"/>
            <a:ext cx="8228013" cy="519112"/>
          </a:xfrm>
          <a:prstGeom prst="rect">
            <a:avLst/>
          </a:prstGeom>
          <a:noFill/>
          <a:ln w="9525">
            <a:noFill/>
            <a:miter lim="800000"/>
            <a:headEnd/>
            <a:tailEnd/>
          </a:ln>
        </p:spPr>
        <p:txBody>
          <a:bodyPr>
            <a:spAutoFit/>
          </a:bodyPr>
          <a:lstStyle/>
          <a:p>
            <a:pPr eaLnBrk="0" hangingPunct="0"/>
            <a:r>
              <a:rPr lang="fr-FR" sz="2800" b="1">
                <a:latin typeface="Comic Sans MS" pitchFamily="66" charset="0"/>
              </a:rPr>
              <a:t>Constance de la vitesse de la lumière</a:t>
            </a:r>
            <a:r>
              <a:rPr lang="fr-FR" sz="2800">
                <a:latin typeface="Comic Sans MS" pitchFamily="66" charset="0"/>
              </a:rPr>
              <a:t> :</a:t>
            </a:r>
            <a:endParaRPr lang="fr-FR">
              <a:latin typeface="Comic Sans MS" pitchFamily="66" charset="0"/>
            </a:endParaRPr>
          </a:p>
        </p:txBody>
      </p:sp>
      <p:sp>
        <p:nvSpPr>
          <p:cNvPr id="41987" name="Text Box 3"/>
          <p:cNvSpPr txBox="1">
            <a:spLocks noChangeArrowheads="1"/>
          </p:cNvSpPr>
          <p:nvPr/>
        </p:nvSpPr>
        <p:spPr bwMode="auto">
          <a:xfrm>
            <a:off x="511175" y="3063875"/>
            <a:ext cx="8096250" cy="822325"/>
          </a:xfrm>
          <a:prstGeom prst="rect">
            <a:avLst/>
          </a:prstGeom>
          <a:noFill/>
          <a:ln w="9525">
            <a:noFill/>
            <a:miter lim="800000"/>
            <a:headEnd/>
            <a:tailEnd/>
          </a:ln>
        </p:spPr>
        <p:txBody>
          <a:bodyPr>
            <a:spAutoFit/>
          </a:bodyPr>
          <a:lstStyle/>
          <a:p>
            <a:pPr eaLnBrk="0" hangingPunct="0"/>
            <a:r>
              <a:rPr lang="fr-FR">
                <a:latin typeface="Comic Sans MS" pitchFamily="66" charset="0"/>
              </a:rPr>
              <a:t>« La vitesse de la lumière dans le vide est indépendante du mouvement de sa source. »</a:t>
            </a:r>
            <a:endParaRPr lang="fr-FR" sz="2800">
              <a:latin typeface="Comic Sans MS"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381000" y="990600"/>
            <a:ext cx="8510588" cy="4054475"/>
          </a:xfrm>
          <a:prstGeom prst="rect">
            <a:avLst/>
          </a:prstGeom>
          <a:noFill/>
          <a:ln w="9525">
            <a:noFill/>
            <a:miter lim="800000"/>
            <a:headEnd/>
            <a:tailEnd/>
          </a:ln>
        </p:spPr>
        <p:txBody>
          <a:bodyPr>
            <a:spAutoFit/>
          </a:bodyPr>
          <a:lstStyle/>
          <a:p>
            <a:pPr lvl="1" eaLnBrk="0" hangingPunct="0"/>
            <a:r>
              <a:rPr lang="fr-FR" sz="2800">
                <a:latin typeface="Comic Sans MS" pitchFamily="66" charset="0"/>
              </a:rPr>
              <a:t>	</a:t>
            </a:r>
            <a:r>
              <a:rPr lang="fr-FR" sz="2800" b="1">
                <a:latin typeface="Comic Sans MS" pitchFamily="66" charset="0"/>
              </a:rPr>
              <a:t>- </a:t>
            </a:r>
            <a:r>
              <a:rPr lang="fr-FR" sz="2800">
                <a:latin typeface="Comic Sans MS" pitchFamily="66" charset="0"/>
              </a:rPr>
              <a:t>Impossibilité de déceler le mouvement d’un système physique animé d’un mouvement uniforme sans une référence extérieure. 								</a:t>
            </a:r>
            <a:endParaRPr lang="fr-FR" sz="2800">
              <a:solidFill>
                <a:srgbClr val="FF0000"/>
              </a:solidFill>
              <a:latin typeface="Comic Sans MS" pitchFamily="66" charset="0"/>
            </a:endParaRPr>
          </a:p>
          <a:p>
            <a:pPr lvl="1" eaLnBrk="0" hangingPunct="0"/>
            <a:endParaRPr lang="fr-FR" sz="2800">
              <a:latin typeface="Comic Sans MS" pitchFamily="66" charset="0"/>
            </a:endParaRPr>
          </a:p>
          <a:p>
            <a:pPr eaLnBrk="0" hangingPunct="0"/>
            <a:endParaRPr lang="fr-FR" sz="2800">
              <a:latin typeface="Comic Sans MS" pitchFamily="66" charset="0"/>
            </a:endParaRPr>
          </a:p>
          <a:p>
            <a:pPr eaLnBrk="0" hangingPunct="0"/>
            <a:r>
              <a:rPr lang="fr-FR" sz="2800">
                <a:latin typeface="Comic Sans MS" pitchFamily="66" charset="0"/>
              </a:rPr>
              <a:t>	- La vitesse de la lumière est indépendante</a:t>
            </a:r>
          </a:p>
          <a:p>
            <a:pPr eaLnBrk="0" hangingPunct="0"/>
            <a:r>
              <a:rPr lang="fr-FR" sz="2800">
                <a:latin typeface="Comic Sans MS" pitchFamily="66" charset="0"/>
              </a:rPr>
              <a:t>     du mouvement de sa source.   </a:t>
            </a:r>
            <a:endParaRPr lang="fr-FR">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381000" y="990600"/>
            <a:ext cx="8510588" cy="4054475"/>
          </a:xfrm>
          <a:prstGeom prst="rect">
            <a:avLst/>
          </a:prstGeom>
          <a:noFill/>
          <a:ln w="9525">
            <a:noFill/>
            <a:miter lim="800000"/>
            <a:headEnd/>
            <a:tailEnd/>
          </a:ln>
        </p:spPr>
        <p:txBody>
          <a:bodyPr>
            <a:spAutoFit/>
          </a:bodyPr>
          <a:lstStyle/>
          <a:p>
            <a:pPr lvl="1" eaLnBrk="0" hangingPunct="0"/>
            <a:r>
              <a:rPr lang="fr-FR" sz="2800">
                <a:latin typeface="Comic Sans MS" pitchFamily="66" charset="0"/>
              </a:rPr>
              <a:t>	</a:t>
            </a:r>
            <a:r>
              <a:rPr lang="fr-FR" sz="2800" b="1">
                <a:latin typeface="Comic Sans MS" pitchFamily="66" charset="0"/>
              </a:rPr>
              <a:t>- </a:t>
            </a:r>
            <a:r>
              <a:rPr lang="fr-FR" sz="2800">
                <a:latin typeface="Comic Sans MS" pitchFamily="66" charset="0"/>
              </a:rPr>
              <a:t>Impossibilité de déceler le mouvement d’un système physique animé d’un mouvement uniforme sans une référence extérieure. 								</a:t>
            </a:r>
            <a:r>
              <a:rPr lang="fr-FR" sz="2800">
                <a:solidFill>
                  <a:srgbClr val="FF0000"/>
                </a:solidFill>
                <a:latin typeface="Comic Sans MS" pitchFamily="66" charset="0"/>
              </a:rPr>
              <a:t>(matière)</a:t>
            </a:r>
          </a:p>
          <a:p>
            <a:pPr lvl="1" eaLnBrk="0" hangingPunct="0"/>
            <a:endParaRPr lang="fr-FR" sz="2800">
              <a:latin typeface="Comic Sans MS" pitchFamily="66" charset="0"/>
            </a:endParaRPr>
          </a:p>
          <a:p>
            <a:pPr eaLnBrk="0" hangingPunct="0"/>
            <a:endParaRPr lang="fr-FR" sz="2800">
              <a:latin typeface="Comic Sans MS" pitchFamily="66" charset="0"/>
            </a:endParaRPr>
          </a:p>
          <a:p>
            <a:pPr eaLnBrk="0" hangingPunct="0"/>
            <a:r>
              <a:rPr lang="fr-FR" sz="2800">
                <a:latin typeface="Comic Sans MS" pitchFamily="66" charset="0"/>
              </a:rPr>
              <a:t>	- La vitesse de la lumière est indépendante</a:t>
            </a:r>
          </a:p>
          <a:p>
            <a:pPr eaLnBrk="0" hangingPunct="0"/>
            <a:r>
              <a:rPr lang="fr-FR" sz="2800">
                <a:latin typeface="Comic Sans MS" pitchFamily="66" charset="0"/>
              </a:rPr>
              <a:t>     du mouvement de sa source.   </a:t>
            </a:r>
            <a:endParaRPr lang="fr-FR">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381000" y="990600"/>
            <a:ext cx="8510588" cy="4054475"/>
          </a:xfrm>
          <a:prstGeom prst="rect">
            <a:avLst/>
          </a:prstGeom>
          <a:noFill/>
          <a:ln w="9525">
            <a:noFill/>
            <a:miter lim="800000"/>
            <a:headEnd/>
            <a:tailEnd/>
          </a:ln>
        </p:spPr>
        <p:txBody>
          <a:bodyPr>
            <a:spAutoFit/>
          </a:bodyPr>
          <a:lstStyle/>
          <a:p>
            <a:pPr lvl="1" eaLnBrk="0" hangingPunct="0"/>
            <a:r>
              <a:rPr lang="fr-FR" sz="2800">
                <a:latin typeface="Comic Sans MS" pitchFamily="66" charset="0"/>
              </a:rPr>
              <a:t>	</a:t>
            </a:r>
            <a:r>
              <a:rPr lang="fr-FR" sz="2800" b="1">
                <a:latin typeface="Comic Sans MS" pitchFamily="66" charset="0"/>
              </a:rPr>
              <a:t>- </a:t>
            </a:r>
            <a:r>
              <a:rPr lang="fr-FR" sz="2800">
                <a:latin typeface="Comic Sans MS" pitchFamily="66" charset="0"/>
              </a:rPr>
              <a:t>Impossibilité de déceler le mouvement d’un système physique animé d’un mouvement uniforme sans une référence extérieure. 								</a:t>
            </a:r>
            <a:r>
              <a:rPr lang="fr-FR" sz="2800">
                <a:solidFill>
                  <a:srgbClr val="FF0000"/>
                </a:solidFill>
                <a:latin typeface="Comic Sans MS" pitchFamily="66" charset="0"/>
              </a:rPr>
              <a:t>(matière)</a:t>
            </a:r>
          </a:p>
          <a:p>
            <a:pPr lvl="1" eaLnBrk="0" hangingPunct="0"/>
            <a:endParaRPr lang="fr-FR" sz="2800">
              <a:latin typeface="Comic Sans MS" pitchFamily="66" charset="0"/>
            </a:endParaRPr>
          </a:p>
          <a:p>
            <a:pPr eaLnBrk="0" hangingPunct="0"/>
            <a:endParaRPr lang="fr-FR" sz="2800">
              <a:latin typeface="Comic Sans MS" pitchFamily="66" charset="0"/>
            </a:endParaRPr>
          </a:p>
          <a:p>
            <a:pPr eaLnBrk="0" hangingPunct="0"/>
            <a:r>
              <a:rPr lang="fr-FR" sz="2800">
                <a:latin typeface="Comic Sans MS" pitchFamily="66" charset="0"/>
              </a:rPr>
              <a:t>	- La vitesse de la lumière est indépendante</a:t>
            </a:r>
          </a:p>
          <a:p>
            <a:pPr eaLnBrk="0" hangingPunct="0"/>
            <a:r>
              <a:rPr lang="fr-FR" sz="2800">
                <a:latin typeface="Comic Sans MS" pitchFamily="66" charset="0"/>
              </a:rPr>
              <a:t>     du mouvement de sa source.    </a:t>
            </a:r>
            <a:r>
              <a:rPr lang="fr-FR" sz="2800">
                <a:solidFill>
                  <a:srgbClr val="FF0000"/>
                </a:solidFill>
                <a:latin typeface="Comic Sans MS" pitchFamily="66" charset="0"/>
              </a:rPr>
              <a:t>(onde)</a:t>
            </a:r>
            <a:endParaRPr lang="fr-FR">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677988" y="3092450"/>
            <a:ext cx="5865812" cy="946150"/>
          </a:xfrm>
          <a:prstGeom prst="rect">
            <a:avLst/>
          </a:prstGeom>
          <a:noFill/>
          <a:ln w="9525">
            <a:noFill/>
            <a:miter lim="800000"/>
            <a:headEnd/>
            <a:tailEnd/>
          </a:ln>
        </p:spPr>
        <p:txBody>
          <a:bodyPr wrap="none">
            <a:spAutoFit/>
          </a:bodyPr>
          <a:lstStyle/>
          <a:p>
            <a:pPr eaLnBrk="0" hangingPunct="0"/>
            <a:r>
              <a:rPr lang="fr-FR" sz="2800">
                <a:latin typeface="Comic Sans MS" pitchFamily="66" charset="0"/>
              </a:rPr>
              <a:t>Les conséquences de ces résultats</a:t>
            </a:r>
          </a:p>
          <a:p>
            <a:pPr eaLnBrk="0" hangingPunct="0"/>
            <a:r>
              <a:rPr lang="fr-FR" sz="2800">
                <a:latin typeface="Comic Sans MS" pitchFamily="66" charset="0"/>
              </a:rPr>
              <a:t>sont étonnantes…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042988" y="1049338"/>
            <a:ext cx="7007225" cy="658812"/>
          </a:xfrm>
          <a:prstGeom prst="rect">
            <a:avLst/>
          </a:prstGeom>
          <a:noFill/>
          <a:ln w="9525">
            <a:noFill/>
            <a:miter lim="800000"/>
            <a:headEnd/>
            <a:tailEnd/>
          </a:ln>
        </p:spPr>
        <p:txBody>
          <a:bodyPr>
            <a:spAutoFit/>
          </a:bodyPr>
          <a:lstStyle/>
          <a:p>
            <a:pPr>
              <a:spcBef>
                <a:spcPct val="50000"/>
              </a:spcBef>
            </a:pPr>
            <a:r>
              <a:rPr lang="fr-FR" sz="3200">
                <a:latin typeface="Comic Sans MS" pitchFamily="66" charset="0"/>
              </a:rPr>
              <a:t>La notion de durée n’est pas absolue</a:t>
            </a:r>
          </a:p>
        </p:txBody>
      </p:sp>
      <p:grpSp>
        <p:nvGrpSpPr>
          <p:cNvPr id="47107" name="Group 3"/>
          <p:cNvGrpSpPr>
            <a:grpSpLocks/>
          </p:cNvGrpSpPr>
          <p:nvPr/>
        </p:nvGrpSpPr>
        <p:grpSpPr bwMode="auto">
          <a:xfrm rot="-2168802">
            <a:off x="5651500" y="2276475"/>
            <a:ext cx="2089150" cy="2089150"/>
            <a:chOff x="3560" y="1434"/>
            <a:chExt cx="1452" cy="1406"/>
          </a:xfrm>
        </p:grpSpPr>
        <p:pic>
          <p:nvPicPr>
            <p:cNvPr id="47115" name="Picture 4"/>
            <p:cNvPicPr>
              <a:picLocks noChangeAspect="1" noChangeArrowheads="1"/>
            </p:cNvPicPr>
            <p:nvPr/>
          </p:nvPicPr>
          <p:blipFill>
            <a:blip r:embed="rId3" cstate="print"/>
            <a:srcRect l="8501" r="63145" b="52724"/>
            <a:stretch>
              <a:fillRect/>
            </a:stretch>
          </p:blipFill>
          <p:spPr bwMode="auto">
            <a:xfrm>
              <a:off x="3560" y="1434"/>
              <a:ext cx="1452" cy="1406"/>
            </a:xfrm>
            <a:prstGeom prst="rect">
              <a:avLst/>
            </a:prstGeom>
            <a:noFill/>
            <a:ln w="9525">
              <a:noFill/>
              <a:miter lim="800000"/>
              <a:headEnd/>
              <a:tailEnd/>
            </a:ln>
          </p:spPr>
        </p:pic>
        <p:sp>
          <p:nvSpPr>
            <p:cNvPr id="47116" name="Line 5"/>
            <p:cNvSpPr>
              <a:spLocks noChangeShapeType="1"/>
            </p:cNvSpPr>
            <p:nvPr/>
          </p:nvSpPr>
          <p:spPr bwMode="auto">
            <a:xfrm flipH="1" flipV="1">
              <a:off x="3878" y="1979"/>
              <a:ext cx="318" cy="136"/>
            </a:xfrm>
            <a:prstGeom prst="line">
              <a:avLst/>
            </a:prstGeom>
            <a:noFill/>
            <a:ln w="28575">
              <a:solidFill>
                <a:schemeClr val="tx1"/>
              </a:solidFill>
              <a:round/>
              <a:headEnd/>
              <a:tailEnd/>
            </a:ln>
          </p:spPr>
          <p:txBody>
            <a:bodyPr/>
            <a:lstStyle/>
            <a:p>
              <a:endParaRPr lang="fr-FR"/>
            </a:p>
          </p:txBody>
        </p:sp>
        <p:sp>
          <p:nvSpPr>
            <p:cNvPr id="47117" name="Line 6"/>
            <p:cNvSpPr>
              <a:spLocks noChangeShapeType="1"/>
            </p:cNvSpPr>
            <p:nvPr/>
          </p:nvSpPr>
          <p:spPr bwMode="auto">
            <a:xfrm>
              <a:off x="4241" y="2160"/>
              <a:ext cx="45" cy="227"/>
            </a:xfrm>
            <a:prstGeom prst="line">
              <a:avLst/>
            </a:prstGeom>
            <a:noFill/>
            <a:ln w="28575">
              <a:solidFill>
                <a:schemeClr val="tx1"/>
              </a:solidFill>
              <a:round/>
              <a:headEnd/>
              <a:tailEnd/>
            </a:ln>
          </p:spPr>
          <p:txBody>
            <a:bodyPr/>
            <a:lstStyle/>
            <a:p>
              <a:endParaRPr lang="fr-FR"/>
            </a:p>
          </p:txBody>
        </p:sp>
      </p:grpSp>
      <p:grpSp>
        <p:nvGrpSpPr>
          <p:cNvPr id="47108" name="Group 7"/>
          <p:cNvGrpSpPr>
            <a:grpSpLocks/>
          </p:cNvGrpSpPr>
          <p:nvPr/>
        </p:nvGrpSpPr>
        <p:grpSpPr bwMode="auto">
          <a:xfrm rot="879749">
            <a:off x="1512888" y="3213100"/>
            <a:ext cx="2195512" cy="1981200"/>
            <a:chOff x="953" y="2024"/>
            <a:chExt cx="1383" cy="1248"/>
          </a:xfrm>
        </p:grpSpPr>
        <p:grpSp>
          <p:nvGrpSpPr>
            <p:cNvPr id="47109" name="Group 8"/>
            <p:cNvGrpSpPr>
              <a:grpSpLocks/>
            </p:cNvGrpSpPr>
            <p:nvPr/>
          </p:nvGrpSpPr>
          <p:grpSpPr bwMode="auto">
            <a:xfrm>
              <a:off x="953" y="2024"/>
              <a:ext cx="1383" cy="1248"/>
              <a:chOff x="998" y="2091"/>
              <a:chExt cx="1519" cy="1361"/>
            </a:xfrm>
          </p:grpSpPr>
          <p:pic>
            <p:nvPicPr>
              <p:cNvPr id="47111" name="Picture 9"/>
              <p:cNvPicPr>
                <a:picLocks noChangeAspect="1" noChangeArrowheads="1"/>
              </p:cNvPicPr>
              <p:nvPr/>
            </p:nvPicPr>
            <p:blipFill>
              <a:blip r:embed="rId4" cstate="print"/>
              <a:srcRect t="63145" r="52724" b="8501"/>
              <a:stretch>
                <a:fillRect/>
              </a:stretch>
            </p:blipFill>
            <p:spPr bwMode="auto">
              <a:xfrm>
                <a:off x="998" y="2091"/>
                <a:ext cx="1519" cy="1361"/>
              </a:xfrm>
              <a:prstGeom prst="rect">
                <a:avLst/>
              </a:prstGeom>
              <a:noFill/>
              <a:ln w="9525">
                <a:noFill/>
                <a:miter lim="800000"/>
                <a:headEnd/>
                <a:tailEnd/>
              </a:ln>
            </p:spPr>
          </p:pic>
          <p:sp>
            <p:nvSpPr>
              <p:cNvPr id="47112" name="Oval 10"/>
              <p:cNvSpPr>
                <a:spLocks noChangeArrowheads="1"/>
              </p:cNvSpPr>
              <p:nvPr/>
            </p:nvSpPr>
            <p:spPr bwMode="auto">
              <a:xfrm>
                <a:off x="1456" y="2550"/>
                <a:ext cx="635" cy="590"/>
              </a:xfrm>
              <a:prstGeom prst="ellipse">
                <a:avLst/>
              </a:prstGeom>
              <a:solidFill>
                <a:schemeClr val="bg1"/>
              </a:solidFill>
              <a:ln w="9525">
                <a:noFill/>
                <a:round/>
                <a:headEnd/>
                <a:tailEnd/>
              </a:ln>
            </p:spPr>
            <p:txBody>
              <a:bodyPr wrap="none" anchor="ctr"/>
              <a:lstStyle/>
              <a:p>
                <a:endParaRPr lang="fr-FR"/>
              </a:p>
            </p:txBody>
          </p:sp>
          <p:sp>
            <p:nvSpPr>
              <p:cNvPr id="47113" name="Line 11"/>
              <p:cNvSpPr>
                <a:spLocks noChangeShapeType="1"/>
              </p:cNvSpPr>
              <p:nvPr/>
            </p:nvSpPr>
            <p:spPr bwMode="auto">
              <a:xfrm rot="6935798" flipH="1" flipV="1">
                <a:off x="1759" y="2679"/>
                <a:ext cx="272" cy="136"/>
              </a:xfrm>
              <a:prstGeom prst="line">
                <a:avLst/>
              </a:prstGeom>
              <a:noFill/>
              <a:ln w="28575">
                <a:solidFill>
                  <a:schemeClr val="tx1"/>
                </a:solidFill>
                <a:round/>
                <a:headEnd/>
                <a:tailEnd/>
              </a:ln>
            </p:spPr>
            <p:txBody>
              <a:bodyPr/>
              <a:lstStyle/>
              <a:p>
                <a:endParaRPr lang="fr-FR"/>
              </a:p>
            </p:txBody>
          </p:sp>
          <p:sp>
            <p:nvSpPr>
              <p:cNvPr id="47114" name="Line 12"/>
              <p:cNvSpPr>
                <a:spLocks noChangeShapeType="1"/>
              </p:cNvSpPr>
              <p:nvPr/>
            </p:nvSpPr>
            <p:spPr bwMode="auto">
              <a:xfrm rot="-4623156">
                <a:off x="1905" y="2746"/>
                <a:ext cx="45" cy="272"/>
              </a:xfrm>
              <a:prstGeom prst="line">
                <a:avLst/>
              </a:prstGeom>
              <a:noFill/>
              <a:ln w="28575">
                <a:solidFill>
                  <a:schemeClr val="tx1"/>
                </a:solidFill>
                <a:round/>
                <a:headEnd/>
                <a:tailEnd/>
              </a:ln>
            </p:spPr>
            <p:txBody>
              <a:bodyPr/>
              <a:lstStyle/>
              <a:p>
                <a:endParaRPr lang="fr-FR"/>
              </a:p>
            </p:txBody>
          </p:sp>
        </p:grpSp>
        <p:sp>
          <p:nvSpPr>
            <p:cNvPr id="47110" name="Oval 13"/>
            <p:cNvSpPr>
              <a:spLocks noChangeArrowheads="1"/>
            </p:cNvSpPr>
            <p:nvPr/>
          </p:nvSpPr>
          <p:spPr bwMode="auto">
            <a:xfrm>
              <a:off x="1637" y="2705"/>
              <a:ext cx="45" cy="45"/>
            </a:xfrm>
            <a:prstGeom prst="ellipse">
              <a:avLst/>
            </a:prstGeom>
            <a:solidFill>
              <a:schemeClr val="bg1"/>
            </a:solidFill>
            <a:ln w="9525">
              <a:solidFill>
                <a:schemeClr val="tx1"/>
              </a:solidFill>
              <a:round/>
              <a:headEnd/>
              <a:tailEnd/>
            </a:ln>
          </p:spPr>
          <p:txBody>
            <a:bodyPr wrap="none" anchor="ctr"/>
            <a:lstStyle/>
            <a:p>
              <a:endParaRPr lang="fr-FR"/>
            </a:p>
          </p:txBody>
        </p: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ext Box 2"/>
          <p:cNvSpPr txBox="1">
            <a:spLocks noChangeArrowheads="1"/>
          </p:cNvSpPr>
          <p:nvPr/>
        </p:nvSpPr>
        <p:spPr bwMode="auto">
          <a:xfrm>
            <a:off x="4316413" y="919163"/>
            <a:ext cx="3998912" cy="942975"/>
          </a:xfrm>
          <a:prstGeom prst="rect">
            <a:avLst/>
          </a:prstGeom>
          <a:noFill/>
          <a:ln w="9525">
            <a:noFill/>
            <a:miter lim="800000"/>
            <a:headEnd/>
            <a:tailEnd/>
          </a:ln>
        </p:spPr>
        <p:txBody>
          <a:bodyPr wrap="none">
            <a:spAutoFit/>
          </a:bodyPr>
          <a:lstStyle/>
          <a:p>
            <a:pPr algn="ctr" eaLnBrk="0" hangingPunct="0"/>
            <a:r>
              <a:rPr lang="fr-FR">
                <a:latin typeface="Comic Sans MS" pitchFamily="66" charset="0"/>
              </a:rPr>
              <a:t>Pour le marin, la lumière</a:t>
            </a:r>
          </a:p>
          <a:p>
            <a:pPr algn="ctr" eaLnBrk="0" hangingPunct="0"/>
            <a:r>
              <a:rPr lang="fr-FR">
                <a:latin typeface="Comic Sans MS" pitchFamily="66" charset="0"/>
              </a:rPr>
              <a:t>parcourt la hauteur du mat</a:t>
            </a:r>
          </a:p>
        </p:txBody>
      </p:sp>
      <p:graphicFrame>
        <p:nvGraphicFramePr>
          <p:cNvPr id="1026" name="Object 3"/>
          <p:cNvGraphicFramePr>
            <a:graphicFrameLocks noChangeAspect="1"/>
          </p:cNvGraphicFramePr>
          <p:nvPr/>
        </p:nvGraphicFramePr>
        <p:xfrm>
          <a:off x="4365625" y="5630863"/>
          <a:ext cx="114300" cy="219075"/>
        </p:xfrm>
        <a:graphic>
          <a:graphicData uri="http://schemas.openxmlformats.org/presentationml/2006/ole">
            <p:oleObj spid="_x0000_s1026" name="Equation" r:id="rId4" imgW="114151" imgH="215619" progId="Equation.DSMT4">
              <p:embed/>
            </p:oleObj>
          </a:graphicData>
        </a:graphic>
      </p:graphicFrame>
      <p:graphicFrame>
        <p:nvGraphicFramePr>
          <p:cNvPr id="1027" name="Object 4"/>
          <p:cNvGraphicFramePr>
            <a:graphicFrameLocks noChangeAspect="1"/>
          </p:cNvGraphicFramePr>
          <p:nvPr/>
        </p:nvGraphicFramePr>
        <p:xfrm>
          <a:off x="4365625" y="5630863"/>
          <a:ext cx="114300" cy="219075"/>
        </p:xfrm>
        <a:graphic>
          <a:graphicData uri="http://schemas.openxmlformats.org/presentationml/2006/ole">
            <p:oleObj spid="_x0000_s1027" name="Equation" r:id="rId5" imgW="114151" imgH="215619" progId="Equation.DSMT4">
              <p:embed/>
            </p:oleObj>
          </a:graphicData>
        </a:graphic>
      </p:graphicFrame>
      <p:grpSp>
        <p:nvGrpSpPr>
          <p:cNvPr id="1029" name="Group 5"/>
          <p:cNvGrpSpPr>
            <a:grpSpLocks noChangeAspect="1"/>
          </p:cNvGrpSpPr>
          <p:nvPr/>
        </p:nvGrpSpPr>
        <p:grpSpPr bwMode="auto">
          <a:xfrm>
            <a:off x="771525" y="981075"/>
            <a:ext cx="2363788" cy="1800225"/>
            <a:chOff x="528" y="403"/>
            <a:chExt cx="1866" cy="1421"/>
          </a:xfrm>
        </p:grpSpPr>
        <p:pic>
          <p:nvPicPr>
            <p:cNvPr id="1030" name="Picture 6" descr="bateau lum1"/>
            <p:cNvPicPr>
              <a:picLocks noChangeAspect="1" noChangeArrowheads="1"/>
            </p:cNvPicPr>
            <p:nvPr/>
          </p:nvPicPr>
          <p:blipFill>
            <a:blip r:embed="rId6" cstate="print"/>
            <a:srcRect/>
            <a:stretch>
              <a:fillRect/>
            </a:stretch>
          </p:blipFill>
          <p:spPr bwMode="auto">
            <a:xfrm>
              <a:off x="528" y="403"/>
              <a:ext cx="1866" cy="1421"/>
            </a:xfrm>
            <a:prstGeom prst="rect">
              <a:avLst/>
            </a:prstGeom>
            <a:noFill/>
            <a:ln w="9525">
              <a:noFill/>
              <a:miter lim="800000"/>
              <a:headEnd/>
              <a:tailEnd/>
            </a:ln>
          </p:spPr>
        </p:pic>
        <p:sp>
          <p:nvSpPr>
            <p:cNvPr id="1031" name="Oval 7"/>
            <p:cNvSpPr>
              <a:spLocks noChangeAspect="1" noChangeArrowheads="1"/>
            </p:cNvSpPr>
            <p:nvPr/>
          </p:nvSpPr>
          <p:spPr bwMode="auto">
            <a:xfrm>
              <a:off x="1392" y="528"/>
              <a:ext cx="91" cy="91"/>
            </a:xfrm>
            <a:prstGeom prst="ellipse">
              <a:avLst/>
            </a:prstGeom>
            <a:solidFill>
              <a:srgbClr val="FFFF00"/>
            </a:solidFill>
            <a:ln w="9525">
              <a:solidFill>
                <a:schemeClr val="tx1"/>
              </a:solidFill>
              <a:round/>
              <a:headEnd/>
              <a:tailEnd/>
            </a:ln>
          </p:spPr>
          <p:txBody>
            <a:bodyPr wrap="none" anchor="ctr"/>
            <a:lstStyle/>
            <a:p>
              <a:endParaRPr lang="fr-FR"/>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2"/>
          <p:cNvSpPr txBox="1">
            <a:spLocks noChangeArrowheads="1"/>
          </p:cNvSpPr>
          <p:nvPr/>
        </p:nvSpPr>
        <p:spPr bwMode="auto">
          <a:xfrm>
            <a:off x="1366838" y="5562600"/>
            <a:ext cx="6359525" cy="942975"/>
          </a:xfrm>
          <a:prstGeom prst="rect">
            <a:avLst/>
          </a:prstGeom>
          <a:noFill/>
          <a:ln w="9525">
            <a:noFill/>
            <a:miter lim="800000"/>
            <a:headEnd/>
            <a:tailEnd/>
          </a:ln>
        </p:spPr>
        <p:txBody>
          <a:bodyPr wrap="none">
            <a:spAutoFit/>
          </a:bodyPr>
          <a:lstStyle/>
          <a:p>
            <a:pPr algn="ctr" eaLnBrk="0" hangingPunct="0"/>
            <a:r>
              <a:rPr lang="fr-FR">
                <a:latin typeface="Comic Sans MS" pitchFamily="66" charset="0"/>
              </a:rPr>
              <a:t>Pour le vacancier qui se trouve sur la plage, </a:t>
            </a:r>
          </a:p>
          <a:p>
            <a:pPr algn="ctr" eaLnBrk="0" hangingPunct="0"/>
            <a:r>
              <a:rPr lang="fr-FR">
                <a:latin typeface="Comic Sans MS" pitchFamily="66" charset="0"/>
              </a:rPr>
              <a:t>la lumière parcourt un chemin plus long</a:t>
            </a:r>
            <a:r>
              <a:rPr lang="fr-FR" b="1">
                <a:latin typeface="Comic Sans MS" pitchFamily="66" charset="0"/>
              </a:rPr>
              <a:t> </a:t>
            </a:r>
            <a:endParaRPr lang="fr-FR">
              <a:latin typeface="Comic Sans MS" pitchFamily="66" charset="0"/>
            </a:endParaRPr>
          </a:p>
        </p:txBody>
      </p:sp>
      <p:grpSp>
        <p:nvGrpSpPr>
          <p:cNvPr id="2053" name="Group 3"/>
          <p:cNvGrpSpPr>
            <a:grpSpLocks noChangeAspect="1"/>
          </p:cNvGrpSpPr>
          <p:nvPr/>
        </p:nvGrpSpPr>
        <p:grpSpPr bwMode="auto">
          <a:xfrm>
            <a:off x="771525" y="981075"/>
            <a:ext cx="2363788" cy="1800225"/>
            <a:chOff x="528" y="403"/>
            <a:chExt cx="1866" cy="1421"/>
          </a:xfrm>
        </p:grpSpPr>
        <p:pic>
          <p:nvPicPr>
            <p:cNvPr id="2059" name="Picture 4" descr="bateau lum1"/>
            <p:cNvPicPr>
              <a:picLocks noChangeAspect="1" noChangeArrowheads="1"/>
            </p:cNvPicPr>
            <p:nvPr/>
          </p:nvPicPr>
          <p:blipFill>
            <a:blip r:embed="rId4" cstate="print"/>
            <a:srcRect/>
            <a:stretch>
              <a:fillRect/>
            </a:stretch>
          </p:blipFill>
          <p:spPr bwMode="auto">
            <a:xfrm>
              <a:off x="528" y="403"/>
              <a:ext cx="1866" cy="1421"/>
            </a:xfrm>
            <a:prstGeom prst="rect">
              <a:avLst/>
            </a:prstGeom>
            <a:noFill/>
            <a:ln w="9525">
              <a:noFill/>
              <a:miter lim="800000"/>
              <a:headEnd/>
              <a:tailEnd/>
            </a:ln>
          </p:spPr>
        </p:pic>
        <p:sp>
          <p:nvSpPr>
            <p:cNvPr id="2060" name="Oval 5"/>
            <p:cNvSpPr>
              <a:spLocks noChangeAspect="1" noChangeArrowheads="1"/>
            </p:cNvSpPr>
            <p:nvPr/>
          </p:nvSpPr>
          <p:spPr bwMode="auto">
            <a:xfrm>
              <a:off x="1392" y="528"/>
              <a:ext cx="91" cy="91"/>
            </a:xfrm>
            <a:prstGeom prst="ellipse">
              <a:avLst/>
            </a:prstGeom>
            <a:solidFill>
              <a:srgbClr val="FFFF00"/>
            </a:solidFill>
            <a:ln w="9525">
              <a:solidFill>
                <a:schemeClr val="tx1"/>
              </a:solidFill>
              <a:round/>
              <a:headEnd/>
              <a:tailEnd/>
            </a:ln>
          </p:spPr>
          <p:txBody>
            <a:bodyPr wrap="none" anchor="ctr"/>
            <a:lstStyle/>
            <a:p>
              <a:endParaRPr lang="fr-FR"/>
            </a:p>
          </p:txBody>
        </p:sp>
      </p:grpSp>
      <p:grpSp>
        <p:nvGrpSpPr>
          <p:cNvPr id="2054" name="Group 6"/>
          <p:cNvGrpSpPr>
            <a:grpSpLocks/>
          </p:cNvGrpSpPr>
          <p:nvPr/>
        </p:nvGrpSpPr>
        <p:grpSpPr bwMode="auto">
          <a:xfrm>
            <a:off x="4235450" y="3008313"/>
            <a:ext cx="4368800" cy="1644650"/>
            <a:chOff x="2668" y="1895"/>
            <a:chExt cx="2752" cy="1036"/>
          </a:xfrm>
        </p:grpSpPr>
        <p:pic>
          <p:nvPicPr>
            <p:cNvPr id="2057" name="Picture 7" descr="bateau lum2"/>
            <p:cNvPicPr>
              <a:picLocks noChangeAspect="1" noChangeArrowheads="1"/>
            </p:cNvPicPr>
            <p:nvPr/>
          </p:nvPicPr>
          <p:blipFill>
            <a:blip r:embed="rId5" cstate="print"/>
            <a:srcRect/>
            <a:stretch>
              <a:fillRect/>
            </a:stretch>
          </p:blipFill>
          <p:spPr bwMode="auto">
            <a:xfrm>
              <a:off x="2668" y="1895"/>
              <a:ext cx="2752" cy="1036"/>
            </a:xfrm>
            <a:prstGeom prst="rect">
              <a:avLst/>
            </a:prstGeom>
            <a:noFill/>
            <a:ln w="9525">
              <a:noFill/>
              <a:miter lim="800000"/>
              <a:headEnd/>
              <a:tailEnd/>
            </a:ln>
          </p:spPr>
        </p:pic>
        <p:sp>
          <p:nvSpPr>
            <p:cNvPr id="2058" name="Oval 8"/>
            <p:cNvSpPr>
              <a:spLocks noChangeAspect="1" noChangeArrowheads="1"/>
            </p:cNvSpPr>
            <p:nvPr/>
          </p:nvSpPr>
          <p:spPr bwMode="auto">
            <a:xfrm>
              <a:off x="3334" y="2000"/>
              <a:ext cx="69" cy="69"/>
            </a:xfrm>
            <a:prstGeom prst="ellipse">
              <a:avLst/>
            </a:prstGeom>
            <a:solidFill>
              <a:srgbClr val="FFFF00"/>
            </a:solidFill>
            <a:ln w="9525">
              <a:solidFill>
                <a:schemeClr val="tx1"/>
              </a:solidFill>
              <a:round/>
              <a:headEnd/>
              <a:tailEnd/>
            </a:ln>
          </p:spPr>
          <p:txBody>
            <a:bodyPr wrap="none" anchor="ctr"/>
            <a:lstStyle/>
            <a:p>
              <a:endParaRPr lang="fr-FR"/>
            </a:p>
          </p:txBody>
        </p:sp>
      </p:grpSp>
      <p:graphicFrame>
        <p:nvGraphicFramePr>
          <p:cNvPr id="2050" name="Object 9"/>
          <p:cNvGraphicFramePr>
            <a:graphicFrameLocks noChangeAspect="1"/>
          </p:cNvGraphicFramePr>
          <p:nvPr/>
        </p:nvGraphicFramePr>
        <p:xfrm>
          <a:off x="4221163" y="5270500"/>
          <a:ext cx="114300" cy="219075"/>
        </p:xfrm>
        <a:graphic>
          <a:graphicData uri="http://schemas.openxmlformats.org/presentationml/2006/ole">
            <p:oleObj spid="_x0000_s2050" name="Equation" r:id="rId6" imgW="114151" imgH="215619" progId="Equation.DSMT4">
              <p:embed/>
            </p:oleObj>
          </a:graphicData>
        </a:graphic>
      </p:graphicFrame>
      <p:graphicFrame>
        <p:nvGraphicFramePr>
          <p:cNvPr id="2051" name="Object 10"/>
          <p:cNvGraphicFramePr>
            <a:graphicFrameLocks noChangeAspect="1"/>
          </p:cNvGraphicFramePr>
          <p:nvPr/>
        </p:nvGraphicFramePr>
        <p:xfrm>
          <a:off x="4221163" y="5270500"/>
          <a:ext cx="114300" cy="219075"/>
        </p:xfrm>
        <a:graphic>
          <a:graphicData uri="http://schemas.openxmlformats.org/presentationml/2006/ole">
            <p:oleObj spid="_x0000_s2051" name="Equation" r:id="rId7" imgW="114151" imgH="215619" progId="Equation.DSMT4">
              <p:embed/>
            </p:oleObj>
          </a:graphicData>
        </a:graphic>
      </p:graphicFrame>
      <p:sp>
        <p:nvSpPr>
          <p:cNvPr id="2055" name="Text Box 11"/>
          <p:cNvSpPr txBox="1">
            <a:spLocks noChangeArrowheads="1"/>
          </p:cNvSpPr>
          <p:nvPr/>
        </p:nvSpPr>
        <p:spPr bwMode="auto">
          <a:xfrm>
            <a:off x="2535238" y="1038225"/>
            <a:ext cx="968375" cy="517525"/>
          </a:xfrm>
          <a:prstGeom prst="rect">
            <a:avLst/>
          </a:prstGeom>
          <a:noFill/>
          <a:ln w="9525">
            <a:noFill/>
            <a:miter lim="800000"/>
            <a:headEnd/>
            <a:tailEnd/>
          </a:ln>
        </p:spPr>
        <p:txBody>
          <a:bodyPr wrap="none">
            <a:spAutoFit/>
          </a:bodyPr>
          <a:lstStyle/>
          <a:p>
            <a:r>
              <a:rPr lang="fr-FR">
                <a:latin typeface="Comic Sans MS" pitchFamily="66" charset="0"/>
              </a:rPr>
              <a:t>marin</a:t>
            </a:r>
            <a:endParaRPr lang="fr-FR"/>
          </a:p>
        </p:txBody>
      </p:sp>
      <p:sp>
        <p:nvSpPr>
          <p:cNvPr id="2056" name="Text Box 12"/>
          <p:cNvSpPr txBox="1">
            <a:spLocks noChangeArrowheads="1"/>
          </p:cNvSpPr>
          <p:nvPr/>
        </p:nvSpPr>
        <p:spPr bwMode="auto">
          <a:xfrm>
            <a:off x="6659563" y="4702175"/>
            <a:ext cx="1516062" cy="517525"/>
          </a:xfrm>
          <a:prstGeom prst="rect">
            <a:avLst/>
          </a:prstGeom>
          <a:noFill/>
          <a:ln w="9525">
            <a:noFill/>
            <a:miter lim="800000"/>
            <a:headEnd/>
            <a:tailEnd/>
          </a:ln>
        </p:spPr>
        <p:txBody>
          <a:bodyPr wrap="none">
            <a:spAutoFit/>
          </a:bodyPr>
          <a:lstStyle/>
          <a:p>
            <a:r>
              <a:rPr lang="fr-FR">
                <a:latin typeface="Comic Sans MS" pitchFamily="66" charset="0"/>
              </a:rPr>
              <a:t>vacancier</a:t>
            </a:r>
            <a:endParaRPr lang="fr-F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6" name="Group 2"/>
          <p:cNvGrpSpPr>
            <a:grpSpLocks noChangeAspect="1"/>
          </p:cNvGrpSpPr>
          <p:nvPr/>
        </p:nvGrpSpPr>
        <p:grpSpPr bwMode="auto">
          <a:xfrm>
            <a:off x="771525" y="981075"/>
            <a:ext cx="2363788" cy="1800225"/>
            <a:chOff x="528" y="403"/>
            <a:chExt cx="1866" cy="1421"/>
          </a:xfrm>
        </p:grpSpPr>
        <p:pic>
          <p:nvPicPr>
            <p:cNvPr id="3083" name="Picture 3" descr="bateau lum1"/>
            <p:cNvPicPr>
              <a:picLocks noChangeAspect="1" noChangeArrowheads="1"/>
            </p:cNvPicPr>
            <p:nvPr/>
          </p:nvPicPr>
          <p:blipFill>
            <a:blip r:embed="rId4" cstate="print"/>
            <a:srcRect/>
            <a:stretch>
              <a:fillRect/>
            </a:stretch>
          </p:blipFill>
          <p:spPr bwMode="auto">
            <a:xfrm>
              <a:off x="528" y="403"/>
              <a:ext cx="1866" cy="1421"/>
            </a:xfrm>
            <a:prstGeom prst="rect">
              <a:avLst/>
            </a:prstGeom>
            <a:noFill/>
            <a:ln w="9525">
              <a:noFill/>
              <a:miter lim="800000"/>
              <a:headEnd/>
              <a:tailEnd/>
            </a:ln>
          </p:spPr>
        </p:pic>
        <p:sp>
          <p:nvSpPr>
            <p:cNvPr id="3084" name="Oval 4"/>
            <p:cNvSpPr>
              <a:spLocks noChangeAspect="1" noChangeArrowheads="1"/>
            </p:cNvSpPr>
            <p:nvPr/>
          </p:nvSpPr>
          <p:spPr bwMode="auto">
            <a:xfrm>
              <a:off x="1392" y="528"/>
              <a:ext cx="91" cy="91"/>
            </a:xfrm>
            <a:prstGeom prst="ellipse">
              <a:avLst/>
            </a:prstGeom>
            <a:solidFill>
              <a:srgbClr val="FFFF00"/>
            </a:solidFill>
            <a:ln w="9525">
              <a:solidFill>
                <a:schemeClr val="tx1"/>
              </a:solidFill>
              <a:round/>
              <a:headEnd/>
              <a:tailEnd/>
            </a:ln>
          </p:spPr>
          <p:txBody>
            <a:bodyPr wrap="none" anchor="ctr"/>
            <a:lstStyle/>
            <a:p>
              <a:endParaRPr lang="fr-FR"/>
            </a:p>
          </p:txBody>
        </p:sp>
      </p:grpSp>
      <p:grpSp>
        <p:nvGrpSpPr>
          <p:cNvPr id="3077" name="Group 5"/>
          <p:cNvGrpSpPr>
            <a:grpSpLocks/>
          </p:cNvGrpSpPr>
          <p:nvPr/>
        </p:nvGrpSpPr>
        <p:grpSpPr bwMode="auto">
          <a:xfrm>
            <a:off x="4235450" y="3008313"/>
            <a:ext cx="4368800" cy="1644650"/>
            <a:chOff x="2668" y="1895"/>
            <a:chExt cx="2752" cy="1036"/>
          </a:xfrm>
        </p:grpSpPr>
        <p:pic>
          <p:nvPicPr>
            <p:cNvPr id="3081" name="Picture 6" descr="bateau lum2"/>
            <p:cNvPicPr>
              <a:picLocks noChangeAspect="1" noChangeArrowheads="1"/>
            </p:cNvPicPr>
            <p:nvPr/>
          </p:nvPicPr>
          <p:blipFill>
            <a:blip r:embed="rId5" cstate="print"/>
            <a:srcRect/>
            <a:stretch>
              <a:fillRect/>
            </a:stretch>
          </p:blipFill>
          <p:spPr bwMode="auto">
            <a:xfrm>
              <a:off x="2668" y="1895"/>
              <a:ext cx="2752" cy="1036"/>
            </a:xfrm>
            <a:prstGeom prst="rect">
              <a:avLst/>
            </a:prstGeom>
            <a:noFill/>
            <a:ln w="9525">
              <a:noFill/>
              <a:miter lim="800000"/>
              <a:headEnd/>
              <a:tailEnd/>
            </a:ln>
          </p:spPr>
        </p:pic>
        <p:sp>
          <p:nvSpPr>
            <p:cNvPr id="3082" name="Oval 7"/>
            <p:cNvSpPr>
              <a:spLocks noChangeAspect="1" noChangeArrowheads="1"/>
            </p:cNvSpPr>
            <p:nvPr/>
          </p:nvSpPr>
          <p:spPr bwMode="auto">
            <a:xfrm>
              <a:off x="3334" y="1952"/>
              <a:ext cx="69" cy="69"/>
            </a:xfrm>
            <a:prstGeom prst="ellipse">
              <a:avLst/>
            </a:prstGeom>
            <a:solidFill>
              <a:srgbClr val="FFFF00"/>
            </a:solidFill>
            <a:ln w="9525">
              <a:solidFill>
                <a:schemeClr val="tx1"/>
              </a:solidFill>
              <a:round/>
              <a:headEnd/>
              <a:tailEnd/>
            </a:ln>
          </p:spPr>
          <p:txBody>
            <a:bodyPr wrap="none" anchor="ctr"/>
            <a:lstStyle/>
            <a:p>
              <a:endParaRPr lang="fr-FR"/>
            </a:p>
          </p:txBody>
        </p:sp>
      </p:grpSp>
      <p:graphicFrame>
        <p:nvGraphicFramePr>
          <p:cNvPr id="3074" name="Object 8"/>
          <p:cNvGraphicFramePr>
            <a:graphicFrameLocks noChangeAspect="1"/>
          </p:cNvGraphicFramePr>
          <p:nvPr/>
        </p:nvGraphicFramePr>
        <p:xfrm>
          <a:off x="4221163" y="5270500"/>
          <a:ext cx="114300" cy="219075"/>
        </p:xfrm>
        <a:graphic>
          <a:graphicData uri="http://schemas.openxmlformats.org/presentationml/2006/ole">
            <p:oleObj spid="_x0000_s3074" name="Equation" r:id="rId6" imgW="114151" imgH="215619" progId="Equation.DSMT4">
              <p:embed/>
            </p:oleObj>
          </a:graphicData>
        </a:graphic>
      </p:graphicFrame>
      <p:graphicFrame>
        <p:nvGraphicFramePr>
          <p:cNvPr id="3075" name="Object 9"/>
          <p:cNvGraphicFramePr>
            <a:graphicFrameLocks noChangeAspect="1"/>
          </p:cNvGraphicFramePr>
          <p:nvPr/>
        </p:nvGraphicFramePr>
        <p:xfrm>
          <a:off x="4221163" y="5270500"/>
          <a:ext cx="114300" cy="219075"/>
        </p:xfrm>
        <a:graphic>
          <a:graphicData uri="http://schemas.openxmlformats.org/presentationml/2006/ole">
            <p:oleObj spid="_x0000_s3075" name="Equation" r:id="rId7" imgW="114151" imgH="215619" progId="Equation.DSMT4">
              <p:embed/>
            </p:oleObj>
          </a:graphicData>
        </a:graphic>
      </p:graphicFrame>
      <p:sp>
        <p:nvSpPr>
          <p:cNvPr id="3078" name="Text Box 10"/>
          <p:cNvSpPr txBox="1">
            <a:spLocks noChangeArrowheads="1"/>
          </p:cNvSpPr>
          <p:nvPr/>
        </p:nvSpPr>
        <p:spPr bwMode="auto">
          <a:xfrm>
            <a:off x="2535238" y="1038225"/>
            <a:ext cx="968375" cy="517525"/>
          </a:xfrm>
          <a:prstGeom prst="rect">
            <a:avLst/>
          </a:prstGeom>
          <a:noFill/>
          <a:ln w="9525">
            <a:noFill/>
            <a:miter lim="800000"/>
            <a:headEnd/>
            <a:tailEnd/>
          </a:ln>
        </p:spPr>
        <p:txBody>
          <a:bodyPr wrap="none">
            <a:spAutoFit/>
          </a:bodyPr>
          <a:lstStyle/>
          <a:p>
            <a:r>
              <a:rPr lang="fr-FR">
                <a:latin typeface="Comic Sans MS" pitchFamily="66" charset="0"/>
              </a:rPr>
              <a:t>marin</a:t>
            </a:r>
            <a:endParaRPr lang="fr-FR"/>
          </a:p>
        </p:txBody>
      </p:sp>
      <p:sp>
        <p:nvSpPr>
          <p:cNvPr id="3079" name="Text Box 11"/>
          <p:cNvSpPr txBox="1">
            <a:spLocks noChangeArrowheads="1"/>
          </p:cNvSpPr>
          <p:nvPr/>
        </p:nvSpPr>
        <p:spPr bwMode="auto">
          <a:xfrm>
            <a:off x="457200" y="5562600"/>
            <a:ext cx="7543800" cy="942975"/>
          </a:xfrm>
          <a:prstGeom prst="rect">
            <a:avLst/>
          </a:prstGeom>
          <a:noFill/>
          <a:ln w="9525">
            <a:noFill/>
            <a:miter lim="800000"/>
            <a:headEnd/>
            <a:tailEnd/>
          </a:ln>
        </p:spPr>
        <p:txBody>
          <a:bodyPr>
            <a:spAutoFit/>
          </a:bodyPr>
          <a:lstStyle/>
          <a:p>
            <a:r>
              <a:rPr lang="fr-FR">
                <a:latin typeface="Comic Sans MS" pitchFamily="66" charset="0"/>
              </a:rPr>
              <a:t>Comment peut-il voir la lumière parcourir un chemin </a:t>
            </a:r>
          </a:p>
          <a:p>
            <a:r>
              <a:rPr lang="fr-FR">
                <a:latin typeface="Comic Sans MS" pitchFamily="66" charset="0"/>
              </a:rPr>
              <a:t>plus long si elle se déplace à la même vitesse ? </a:t>
            </a:r>
          </a:p>
        </p:txBody>
      </p:sp>
      <p:sp>
        <p:nvSpPr>
          <p:cNvPr id="3080" name="Text Box 12"/>
          <p:cNvSpPr txBox="1">
            <a:spLocks noChangeArrowheads="1"/>
          </p:cNvSpPr>
          <p:nvPr/>
        </p:nvSpPr>
        <p:spPr bwMode="auto">
          <a:xfrm>
            <a:off x="6659563" y="4702175"/>
            <a:ext cx="1516062" cy="517525"/>
          </a:xfrm>
          <a:prstGeom prst="rect">
            <a:avLst/>
          </a:prstGeom>
          <a:noFill/>
          <a:ln w="9525">
            <a:noFill/>
            <a:miter lim="800000"/>
            <a:headEnd/>
            <a:tailEnd/>
          </a:ln>
        </p:spPr>
        <p:txBody>
          <a:bodyPr wrap="none">
            <a:spAutoFit/>
          </a:bodyPr>
          <a:lstStyle/>
          <a:p>
            <a:r>
              <a:rPr lang="fr-FR">
                <a:latin typeface="Comic Sans MS" pitchFamily="66" charset="0"/>
              </a:rPr>
              <a:t>vacancier</a:t>
            </a:r>
            <a:endParaRPr lang="fr-F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00" name="Group 2"/>
          <p:cNvGrpSpPr>
            <a:grpSpLocks noChangeAspect="1"/>
          </p:cNvGrpSpPr>
          <p:nvPr/>
        </p:nvGrpSpPr>
        <p:grpSpPr bwMode="auto">
          <a:xfrm>
            <a:off x="771525" y="981075"/>
            <a:ext cx="2363788" cy="1800225"/>
            <a:chOff x="528" y="403"/>
            <a:chExt cx="1866" cy="1421"/>
          </a:xfrm>
        </p:grpSpPr>
        <p:pic>
          <p:nvPicPr>
            <p:cNvPr id="4106" name="Picture 3" descr="bateau lum1"/>
            <p:cNvPicPr>
              <a:picLocks noChangeAspect="1" noChangeArrowheads="1"/>
            </p:cNvPicPr>
            <p:nvPr/>
          </p:nvPicPr>
          <p:blipFill>
            <a:blip r:embed="rId4" cstate="print"/>
            <a:srcRect/>
            <a:stretch>
              <a:fillRect/>
            </a:stretch>
          </p:blipFill>
          <p:spPr bwMode="auto">
            <a:xfrm>
              <a:off x="528" y="403"/>
              <a:ext cx="1866" cy="1421"/>
            </a:xfrm>
            <a:prstGeom prst="rect">
              <a:avLst/>
            </a:prstGeom>
            <a:noFill/>
            <a:ln w="9525">
              <a:noFill/>
              <a:miter lim="800000"/>
              <a:headEnd/>
              <a:tailEnd/>
            </a:ln>
          </p:spPr>
        </p:pic>
        <p:sp>
          <p:nvSpPr>
            <p:cNvPr id="4107" name="Oval 4"/>
            <p:cNvSpPr>
              <a:spLocks noChangeAspect="1" noChangeArrowheads="1"/>
            </p:cNvSpPr>
            <p:nvPr/>
          </p:nvSpPr>
          <p:spPr bwMode="auto">
            <a:xfrm>
              <a:off x="1392" y="528"/>
              <a:ext cx="91" cy="91"/>
            </a:xfrm>
            <a:prstGeom prst="ellipse">
              <a:avLst/>
            </a:prstGeom>
            <a:solidFill>
              <a:srgbClr val="FFFF00"/>
            </a:solidFill>
            <a:ln w="9525">
              <a:solidFill>
                <a:schemeClr val="tx1"/>
              </a:solidFill>
              <a:round/>
              <a:headEnd/>
              <a:tailEnd/>
            </a:ln>
          </p:spPr>
          <p:txBody>
            <a:bodyPr wrap="none" anchor="ctr"/>
            <a:lstStyle/>
            <a:p>
              <a:endParaRPr lang="fr-FR"/>
            </a:p>
          </p:txBody>
        </p:sp>
      </p:grpSp>
      <p:grpSp>
        <p:nvGrpSpPr>
          <p:cNvPr id="4101" name="Group 5"/>
          <p:cNvGrpSpPr>
            <a:grpSpLocks/>
          </p:cNvGrpSpPr>
          <p:nvPr/>
        </p:nvGrpSpPr>
        <p:grpSpPr bwMode="auto">
          <a:xfrm>
            <a:off x="4235450" y="3008313"/>
            <a:ext cx="4368800" cy="1644650"/>
            <a:chOff x="2668" y="1895"/>
            <a:chExt cx="2752" cy="1036"/>
          </a:xfrm>
        </p:grpSpPr>
        <p:pic>
          <p:nvPicPr>
            <p:cNvPr id="4104" name="Picture 6" descr="bateau lum2"/>
            <p:cNvPicPr>
              <a:picLocks noChangeAspect="1" noChangeArrowheads="1"/>
            </p:cNvPicPr>
            <p:nvPr/>
          </p:nvPicPr>
          <p:blipFill>
            <a:blip r:embed="rId5" cstate="print"/>
            <a:srcRect/>
            <a:stretch>
              <a:fillRect/>
            </a:stretch>
          </p:blipFill>
          <p:spPr bwMode="auto">
            <a:xfrm>
              <a:off x="2668" y="1895"/>
              <a:ext cx="2752" cy="1036"/>
            </a:xfrm>
            <a:prstGeom prst="rect">
              <a:avLst/>
            </a:prstGeom>
            <a:noFill/>
            <a:ln w="9525">
              <a:noFill/>
              <a:miter lim="800000"/>
              <a:headEnd/>
              <a:tailEnd/>
            </a:ln>
          </p:spPr>
        </p:pic>
        <p:sp>
          <p:nvSpPr>
            <p:cNvPr id="4105" name="Oval 7"/>
            <p:cNvSpPr>
              <a:spLocks noChangeAspect="1" noChangeArrowheads="1"/>
            </p:cNvSpPr>
            <p:nvPr/>
          </p:nvSpPr>
          <p:spPr bwMode="auto">
            <a:xfrm>
              <a:off x="3352" y="1961"/>
              <a:ext cx="69" cy="69"/>
            </a:xfrm>
            <a:prstGeom prst="ellipse">
              <a:avLst/>
            </a:prstGeom>
            <a:solidFill>
              <a:srgbClr val="FFFF00"/>
            </a:solidFill>
            <a:ln w="9525">
              <a:solidFill>
                <a:schemeClr val="tx1"/>
              </a:solidFill>
              <a:round/>
              <a:headEnd/>
              <a:tailEnd/>
            </a:ln>
          </p:spPr>
          <p:txBody>
            <a:bodyPr wrap="none" anchor="ctr"/>
            <a:lstStyle/>
            <a:p>
              <a:endParaRPr lang="fr-FR"/>
            </a:p>
          </p:txBody>
        </p:sp>
      </p:grpSp>
      <p:graphicFrame>
        <p:nvGraphicFramePr>
          <p:cNvPr id="4098" name="Object 8"/>
          <p:cNvGraphicFramePr>
            <a:graphicFrameLocks noChangeAspect="1"/>
          </p:cNvGraphicFramePr>
          <p:nvPr/>
        </p:nvGraphicFramePr>
        <p:xfrm>
          <a:off x="4221163" y="5270500"/>
          <a:ext cx="114300" cy="219075"/>
        </p:xfrm>
        <a:graphic>
          <a:graphicData uri="http://schemas.openxmlformats.org/presentationml/2006/ole">
            <p:oleObj spid="_x0000_s4098" name="Equation" r:id="rId6" imgW="114151" imgH="215619" progId="Equation.DSMT4">
              <p:embed/>
            </p:oleObj>
          </a:graphicData>
        </a:graphic>
      </p:graphicFrame>
      <p:graphicFrame>
        <p:nvGraphicFramePr>
          <p:cNvPr id="4099" name="Object 9"/>
          <p:cNvGraphicFramePr>
            <a:graphicFrameLocks noChangeAspect="1"/>
          </p:cNvGraphicFramePr>
          <p:nvPr/>
        </p:nvGraphicFramePr>
        <p:xfrm>
          <a:off x="4221163" y="5270500"/>
          <a:ext cx="114300" cy="219075"/>
        </p:xfrm>
        <a:graphic>
          <a:graphicData uri="http://schemas.openxmlformats.org/presentationml/2006/ole">
            <p:oleObj spid="_x0000_s4099" name="Equation" r:id="rId7" imgW="114151" imgH="215619" progId="Equation.DSMT4">
              <p:embed/>
            </p:oleObj>
          </a:graphicData>
        </a:graphic>
      </p:graphicFrame>
      <p:sp>
        <p:nvSpPr>
          <p:cNvPr id="4102" name="Text Box 10"/>
          <p:cNvSpPr txBox="1">
            <a:spLocks noChangeArrowheads="1"/>
          </p:cNvSpPr>
          <p:nvPr/>
        </p:nvSpPr>
        <p:spPr bwMode="auto">
          <a:xfrm>
            <a:off x="3987800" y="457200"/>
            <a:ext cx="4862513" cy="1368425"/>
          </a:xfrm>
          <a:prstGeom prst="rect">
            <a:avLst/>
          </a:prstGeom>
          <a:noFill/>
          <a:ln w="9525">
            <a:noFill/>
            <a:miter lim="800000"/>
            <a:headEnd/>
            <a:tailEnd/>
          </a:ln>
        </p:spPr>
        <p:txBody>
          <a:bodyPr wrap="none">
            <a:spAutoFit/>
          </a:bodyPr>
          <a:lstStyle/>
          <a:p>
            <a:pPr algn="r" eaLnBrk="0" hangingPunct="0"/>
            <a:r>
              <a:rPr lang="fr-FR">
                <a:latin typeface="Comic Sans MS" pitchFamily="66" charset="0"/>
              </a:rPr>
              <a:t>Si, de la plage, on voit la lumière</a:t>
            </a:r>
          </a:p>
          <a:p>
            <a:pPr algn="r" eaLnBrk="0" hangingPunct="0"/>
            <a:r>
              <a:rPr lang="fr-FR">
                <a:latin typeface="Comic Sans MS" pitchFamily="66" charset="0"/>
              </a:rPr>
              <a:t>parcourir un chemin plus long </a:t>
            </a:r>
          </a:p>
          <a:p>
            <a:pPr algn="r" eaLnBrk="0" hangingPunct="0"/>
            <a:r>
              <a:rPr lang="fr-FR">
                <a:latin typeface="Comic Sans MS" pitchFamily="66" charset="0"/>
              </a:rPr>
              <a:t>tout en allant à la même vitesse…</a:t>
            </a:r>
          </a:p>
        </p:txBody>
      </p:sp>
      <p:sp>
        <p:nvSpPr>
          <p:cNvPr id="4103" name="Text Box 11"/>
          <p:cNvSpPr txBox="1">
            <a:spLocks noChangeArrowheads="1"/>
          </p:cNvSpPr>
          <p:nvPr/>
        </p:nvSpPr>
        <p:spPr bwMode="auto">
          <a:xfrm>
            <a:off x="323850" y="5661025"/>
            <a:ext cx="8496300" cy="517525"/>
          </a:xfrm>
          <a:prstGeom prst="rect">
            <a:avLst/>
          </a:prstGeom>
          <a:noFill/>
          <a:ln w="9525">
            <a:noFill/>
            <a:miter lim="800000"/>
            <a:headEnd/>
            <a:tailEnd/>
          </a:ln>
        </p:spPr>
        <p:txBody>
          <a:bodyPr>
            <a:spAutoFit/>
          </a:bodyPr>
          <a:lstStyle/>
          <a:p>
            <a:pPr algn="r"/>
            <a:r>
              <a:rPr lang="fr-FR">
                <a:solidFill>
                  <a:srgbClr val="FF0000"/>
                </a:solidFill>
                <a:latin typeface="Comic Sans MS" pitchFamily="66" charset="0"/>
              </a:rPr>
              <a:t>… c’est que, vue de la plage, elle dispose de plus de temps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relat temps"/>
          <p:cNvPicPr>
            <a:picLocks noChangeAspect="1" noChangeArrowheads="1"/>
          </p:cNvPicPr>
          <p:nvPr/>
        </p:nvPicPr>
        <p:blipFill>
          <a:blip r:embed="rId3" cstate="print"/>
          <a:srcRect/>
          <a:stretch>
            <a:fillRect/>
          </a:stretch>
        </p:blipFill>
        <p:spPr bwMode="auto">
          <a:xfrm>
            <a:off x="774700" y="2292350"/>
            <a:ext cx="7594600" cy="3194050"/>
          </a:xfrm>
          <a:prstGeom prst="rect">
            <a:avLst/>
          </a:prstGeom>
          <a:noFill/>
          <a:ln w="9525">
            <a:noFill/>
            <a:miter lim="800000"/>
            <a:headEnd/>
            <a:tailEnd/>
          </a:ln>
        </p:spPr>
      </p:pic>
      <p:sp>
        <p:nvSpPr>
          <p:cNvPr id="48131" name="Text Box 3"/>
          <p:cNvSpPr txBox="1">
            <a:spLocks noChangeArrowheads="1"/>
          </p:cNvSpPr>
          <p:nvPr/>
        </p:nvSpPr>
        <p:spPr bwMode="auto">
          <a:xfrm>
            <a:off x="914400" y="762000"/>
            <a:ext cx="6132513" cy="587375"/>
          </a:xfrm>
          <a:prstGeom prst="rect">
            <a:avLst/>
          </a:prstGeom>
          <a:noFill/>
          <a:ln w="9525">
            <a:noFill/>
            <a:miter lim="800000"/>
            <a:headEnd/>
            <a:tailEnd/>
          </a:ln>
        </p:spPr>
        <p:txBody>
          <a:bodyPr wrap="none">
            <a:spAutoFit/>
          </a:bodyPr>
          <a:lstStyle/>
          <a:p>
            <a:r>
              <a:rPr lang="fr-FR" sz="2800">
                <a:latin typeface="Comic Sans MS" pitchFamily="66" charset="0"/>
              </a:rPr>
              <a:t>La notion de durée n’est pas absolue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2"/>
          <p:cNvGrpSpPr>
            <a:grpSpLocks noChangeAspect="1"/>
          </p:cNvGrpSpPr>
          <p:nvPr/>
        </p:nvGrpSpPr>
        <p:grpSpPr bwMode="auto">
          <a:xfrm>
            <a:off x="684213" y="692150"/>
            <a:ext cx="2363787" cy="1800225"/>
            <a:chOff x="528" y="403"/>
            <a:chExt cx="1866" cy="1421"/>
          </a:xfrm>
        </p:grpSpPr>
        <p:pic>
          <p:nvPicPr>
            <p:cNvPr id="49159" name="Picture 3" descr="bateau lum1"/>
            <p:cNvPicPr>
              <a:picLocks noChangeAspect="1" noChangeArrowheads="1"/>
            </p:cNvPicPr>
            <p:nvPr/>
          </p:nvPicPr>
          <p:blipFill>
            <a:blip r:embed="rId3" cstate="print"/>
            <a:srcRect/>
            <a:stretch>
              <a:fillRect/>
            </a:stretch>
          </p:blipFill>
          <p:spPr bwMode="auto">
            <a:xfrm>
              <a:off x="528" y="403"/>
              <a:ext cx="1866" cy="1421"/>
            </a:xfrm>
            <a:prstGeom prst="rect">
              <a:avLst/>
            </a:prstGeom>
            <a:noFill/>
            <a:ln w="9525">
              <a:noFill/>
              <a:miter lim="800000"/>
              <a:headEnd/>
              <a:tailEnd/>
            </a:ln>
          </p:spPr>
        </p:pic>
        <p:sp>
          <p:nvSpPr>
            <p:cNvPr id="49160" name="Oval 4"/>
            <p:cNvSpPr>
              <a:spLocks noChangeAspect="1" noChangeArrowheads="1"/>
            </p:cNvSpPr>
            <p:nvPr/>
          </p:nvSpPr>
          <p:spPr bwMode="auto">
            <a:xfrm>
              <a:off x="1392" y="528"/>
              <a:ext cx="91" cy="91"/>
            </a:xfrm>
            <a:prstGeom prst="ellipse">
              <a:avLst/>
            </a:prstGeom>
            <a:solidFill>
              <a:srgbClr val="FFFF00"/>
            </a:solidFill>
            <a:ln w="9525">
              <a:solidFill>
                <a:schemeClr val="tx1"/>
              </a:solidFill>
              <a:round/>
              <a:headEnd/>
              <a:tailEnd/>
            </a:ln>
          </p:spPr>
          <p:txBody>
            <a:bodyPr wrap="none" anchor="ctr"/>
            <a:lstStyle/>
            <a:p>
              <a:endParaRPr lang="fr-FR"/>
            </a:p>
          </p:txBody>
        </p:sp>
      </p:grpSp>
      <p:sp>
        <p:nvSpPr>
          <p:cNvPr id="49155" name="Text Box 5"/>
          <p:cNvSpPr txBox="1">
            <a:spLocks noChangeArrowheads="1"/>
          </p:cNvSpPr>
          <p:nvPr/>
        </p:nvSpPr>
        <p:spPr bwMode="auto">
          <a:xfrm>
            <a:off x="1979613" y="966788"/>
            <a:ext cx="2925762" cy="523875"/>
          </a:xfrm>
          <a:prstGeom prst="rect">
            <a:avLst/>
          </a:prstGeom>
          <a:solidFill>
            <a:schemeClr val="bg1"/>
          </a:solidFill>
          <a:ln w="9525">
            <a:noFill/>
            <a:miter lim="800000"/>
            <a:headEnd/>
            <a:tailEnd/>
          </a:ln>
        </p:spPr>
        <p:txBody>
          <a:bodyPr wrap="none">
            <a:spAutoFit/>
          </a:bodyPr>
          <a:lstStyle/>
          <a:p>
            <a:pPr eaLnBrk="0" hangingPunct="0"/>
            <a:r>
              <a:rPr lang="fr-FR" b="1">
                <a:latin typeface="Times" charset="0"/>
              </a:rPr>
              <a:t>hauteur = c </a:t>
            </a:r>
            <a:r>
              <a:rPr lang="fr-FR" b="1">
                <a:cs typeface="Times New Roman" pitchFamily="18" charset="0"/>
              </a:rPr>
              <a:t>∆</a:t>
            </a:r>
            <a:r>
              <a:rPr lang="fr-FR" b="1">
                <a:latin typeface="Times" charset="0"/>
              </a:rPr>
              <a:t>t</a:t>
            </a:r>
            <a:r>
              <a:rPr lang="fr-FR" sz="2800" b="1" baseline="-25000">
                <a:latin typeface="Times" charset="0"/>
              </a:rPr>
              <a:t> marin</a:t>
            </a:r>
            <a:endParaRPr lang="fr-FR" sz="2800" b="1">
              <a:latin typeface="Times" charset="0"/>
            </a:endParaRPr>
          </a:p>
        </p:txBody>
      </p:sp>
      <p:sp>
        <p:nvSpPr>
          <p:cNvPr id="49156" name="Rectangle 6"/>
          <p:cNvSpPr>
            <a:spLocks noChangeArrowheads="1"/>
          </p:cNvSpPr>
          <p:nvPr/>
        </p:nvSpPr>
        <p:spPr bwMode="auto">
          <a:xfrm>
            <a:off x="4167188" y="3157538"/>
            <a:ext cx="9144000" cy="0"/>
          </a:xfrm>
          <a:prstGeom prst="rect">
            <a:avLst/>
          </a:prstGeom>
          <a:noFill/>
          <a:ln w="9525">
            <a:noFill/>
            <a:miter lim="800000"/>
            <a:headEnd/>
            <a:tailEnd/>
          </a:ln>
        </p:spPr>
        <p:txBody>
          <a:bodyPr>
            <a:spAutoFit/>
          </a:bodyPr>
          <a:lstStyle/>
          <a:p>
            <a:endParaRPr lang="fr-FR"/>
          </a:p>
        </p:txBody>
      </p:sp>
      <p:sp>
        <p:nvSpPr>
          <p:cNvPr id="49157" name="Rectangle 7"/>
          <p:cNvSpPr>
            <a:spLocks noChangeArrowheads="1"/>
          </p:cNvSpPr>
          <p:nvPr/>
        </p:nvSpPr>
        <p:spPr bwMode="auto">
          <a:xfrm>
            <a:off x="4167188" y="3157538"/>
            <a:ext cx="9144000" cy="0"/>
          </a:xfrm>
          <a:prstGeom prst="rect">
            <a:avLst/>
          </a:prstGeom>
          <a:noFill/>
          <a:ln w="9525">
            <a:noFill/>
            <a:miter lim="800000"/>
            <a:headEnd/>
            <a:tailEnd/>
          </a:ln>
        </p:spPr>
        <p:txBody>
          <a:bodyPr>
            <a:spAutoFit/>
          </a:bodyPr>
          <a:lstStyle/>
          <a:p>
            <a:endParaRPr lang="fr-FR"/>
          </a:p>
        </p:txBody>
      </p:sp>
      <p:sp>
        <p:nvSpPr>
          <p:cNvPr id="49158" name="Text Box 8"/>
          <p:cNvSpPr txBox="1">
            <a:spLocks noChangeArrowheads="1"/>
          </p:cNvSpPr>
          <p:nvPr/>
        </p:nvSpPr>
        <p:spPr bwMode="auto">
          <a:xfrm>
            <a:off x="3203575" y="5362575"/>
            <a:ext cx="5400675" cy="946150"/>
          </a:xfrm>
          <a:prstGeom prst="rect">
            <a:avLst/>
          </a:prstGeom>
          <a:noFill/>
          <a:ln w="9525">
            <a:noFill/>
            <a:miter lim="800000"/>
            <a:headEnd/>
            <a:tailEnd/>
          </a:ln>
        </p:spPr>
        <p:txBody>
          <a:bodyPr>
            <a:spAutoFit/>
          </a:bodyPr>
          <a:lstStyle/>
          <a:p>
            <a:pPr algn="r">
              <a:spcBef>
                <a:spcPct val="50000"/>
              </a:spcBef>
            </a:pPr>
            <a:r>
              <a:rPr lang="fr-FR" sz="2800">
                <a:latin typeface="Comic Sans MS" pitchFamily="66" charset="0"/>
              </a:rPr>
              <a:t>Une expression mathématique de la « dilatation des durées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2"/>
          <p:cNvGrpSpPr>
            <a:grpSpLocks/>
          </p:cNvGrpSpPr>
          <p:nvPr/>
        </p:nvGrpSpPr>
        <p:grpSpPr bwMode="auto">
          <a:xfrm>
            <a:off x="755650" y="620713"/>
            <a:ext cx="7920038" cy="3278187"/>
            <a:chOff x="567" y="572"/>
            <a:chExt cx="4989" cy="2065"/>
          </a:xfrm>
        </p:grpSpPr>
        <p:grpSp>
          <p:nvGrpSpPr>
            <p:cNvPr id="5125" name="Group 3"/>
            <p:cNvGrpSpPr>
              <a:grpSpLocks noChangeAspect="1"/>
            </p:cNvGrpSpPr>
            <p:nvPr/>
          </p:nvGrpSpPr>
          <p:grpSpPr bwMode="auto">
            <a:xfrm>
              <a:off x="567" y="572"/>
              <a:ext cx="1489" cy="1134"/>
              <a:chOff x="528" y="403"/>
              <a:chExt cx="1866" cy="1421"/>
            </a:xfrm>
          </p:grpSpPr>
          <p:pic>
            <p:nvPicPr>
              <p:cNvPr id="5133" name="Picture 4" descr="bateau lum1"/>
              <p:cNvPicPr>
                <a:picLocks noChangeAspect="1" noChangeArrowheads="1"/>
              </p:cNvPicPr>
              <p:nvPr/>
            </p:nvPicPr>
            <p:blipFill>
              <a:blip r:embed="rId4" cstate="print"/>
              <a:srcRect/>
              <a:stretch>
                <a:fillRect/>
              </a:stretch>
            </p:blipFill>
            <p:spPr bwMode="auto">
              <a:xfrm>
                <a:off x="528" y="403"/>
                <a:ext cx="1866" cy="1421"/>
              </a:xfrm>
              <a:prstGeom prst="rect">
                <a:avLst/>
              </a:prstGeom>
              <a:noFill/>
              <a:ln w="9525">
                <a:noFill/>
                <a:miter lim="800000"/>
                <a:headEnd/>
                <a:tailEnd/>
              </a:ln>
            </p:spPr>
          </p:pic>
          <p:sp>
            <p:nvSpPr>
              <p:cNvPr id="5134" name="Oval 5"/>
              <p:cNvSpPr>
                <a:spLocks noChangeAspect="1" noChangeArrowheads="1"/>
              </p:cNvSpPr>
              <p:nvPr/>
            </p:nvSpPr>
            <p:spPr bwMode="auto">
              <a:xfrm>
                <a:off x="1392" y="528"/>
                <a:ext cx="91" cy="91"/>
              </a:xfrm>
              <a:prstGeom prst="ellipse">
                <a:avLst/>
              </a:prstGeom>
              <a:solidFill>
                <a:srgbClr val="FFFF00"/>
              </a:solidFill>
              <a:ln w="9525">
                <a:solidFill>
                  <a:schemeClr val="tx1"/>
                </a:solidFill>
                <a:round/>
                <a:headEnd/>
                <a:tailEnd/>
              </a:ln>
            </p:spPr>
            <p:txBody>
              <a:bodyPr wrap="none" anchor="ctr"/>
              <a:lstStyle/>
              <a:p>
                <a:endParaRPr lang="fr-FR"/>
              </a:p>
            </p:txBody>
          </p:sp>
        </p:grpSp>
        <p:sp>
          <p:nvSpPr>
            <p:cNvPr id="5126" name="Text Box 6"/>
            <p:cNvSpPr txBox="1">
              <a:spLocks noChangeArrowheads="1"/>
            </p:cNvSpPr>
            <p:nvPr/>
          </p:nvSpPr>
          <p:spPr bwMode="auto">
            <a:xfrm>
              <a:off x="1383" y="745"/>
              <a:ext cx="748" cy="327"/>
            </a:xfrm>
            <a:prstGeom prst="rect">
              <a:avLst/>
            </a:prstGeom>
            <a:solidFill>
              <a:schemeClr val="bg1"/>
            </a:solidFill>
            <a:ln w="9525">
              <a:noFill/>
              <a:miter lim="800000"/>
              <a:headEnd/>
              <a:tailEnd/>
            </a:ln>
          </p:spPr>
          <p:txBody>
            <a:bodyPr wrap="none">
              <a:spAutoFit/>
            </a:bodyPr>
            <a:lstStyle/>
            <a:p>
              <a:pPr eaLnBrk="0" hangingPunct="0"/>
              <a:r>
                <a:rPr lang="fr-FR" b="1">
                  <a:latin typeface="Times" charset="0"/>
                </a:rPr>
                <a:t>c t</a:t>
              </a:r>
              <a:r>
                <a:rPr lang="fr-FR" sz="2800" b="1" baseline="-25000">
                  <a:latin typeface="Times" charset="0"/>
                </a:rPr>
                <a:t> marin</a:t>
              </a:r>
              <a:endParaRPr lang="fr-FR" sz="2800" b="1">
                <a:latin typeface="Times" charset="0"/>
              </a:endParaRPr>
            </a:p>
          </p:txBody>
        </p:sp>
        <p:pic>
          <p:nvPicPr>
            <p:cNvPr id="5127" name="Picture 7" descr="bateau lum2"/>
            <p:cNvPicPr>
              <a:picLocks noChangeAspect="1" noChangeArrowheads="1"/>
            </p:cNvPicPr>
            <p:nvPr/>
          </p:nvPicPr>
          <p:blipFill>
            <a:blip r:embed="rId5" cstate="print"/>
            <a:srcRect/>
            <a:stretch>
              <a:fillRect/>
            </a:stretch>
          </p:blipFill>
          <p:spPr bwMode="auto">
            <a:xfrm>
              <a:off x="2804" y="1434"/>
              <a:ext cx="2752" cy="1036"/>
            </a:xfrm>
            <a:prstGeom prst="rect">
              <a:avLst/>
            </a:prstGeom>
            <a:noFill/>
            <a:ln w="9525">
              <a:noFill/>
              <a:miter lim="800000"/>
              <a:headEnd/>
              <a:tailEnd/>
            </a:ln>
          </p:spPr>
        </p:pic>
        <p:sp>
          <p:nvSpPr>
            <p:cNvPr id="5128" name="Line 8"/>
            <p:cNvSpPr>
              <a:spLocks noChangeAspect="1" noChangeShapeType="1"/>
            </p:cNvSpPr>
            <p:nvPr/>
          </p:nvSpPr>
          <p:spPr bwMode="auto">
            <a:xfrm>
              <a:off x="3361" y="2165"/>
              <a:ext cx="0" cy="74"/>
            </a:xfrm>
            <a:prstGeom prst="line">
              <a:avLst/>
            </a:prstGeom>
            <a:noFill/>
            <a:ln w="9525">
              <a:solidFill>
                <a:schemeClr val="tx1"/>
              </a:solidFill>
              <a:round/>
              <a:headEnd/>
              <a:tailEnd/>
            </a:ln>
          </p:spPr>
          <p:txBody>
            <a:bodyPr/>
            <a:lstStyle/>
            <a:p>
              <a:endParaRPr lang="fr-FR"/>
            </a:p>
          </p:txBody>
        </p:sp>
        <p:sp>
          <p:nvSpPr>
            <p:cNvPr id="5129" name="Oval 9"/>
            <p:cNvSpPr>
              <a:spLocks noChangeAspect="1" noChangeArrowheads="1"/>
            </p:cNvSpPr>
            <p:nvPr/>
          </p:nvSpPr>
          <p:spPr bwMode="auto">
            <a:xfrm>
              <a:off x="4865" y="1544"/>
              <a:ext cx="69" cy="69"/>
            </a:xfrm>
            <a:prstGeom prst="ellipse">
              <a:avLst/>
            </a:prstGeom>
            <a:solidFill>
              <a:srgbClr val="FFFF00"/>
            </a:solidFill>
            <a:ln w="9525">
              <a:solidFill>
                <a:schemeClr val="tx1"/>
              </a:solidFill>
              <a:round/>
              <a:headEnd/>
              <a:tailEnd/>
            </a:ln>
          </p:spPr>
          <p:txBody>
            <a:bodyPr wrap="none" anchor="ctr"/>
            <a:lstStyle/>
            <a:p>
              <a:endParaRPr lang="fr-FR"/>
            </a:p>
          </p:txBody>
        </p:sp>
        <p:sp>
          <p:nvSpPr>
            <p:cNvPr id="5130" name="Rectangle 10"/>
            <p:cNvSpPr>
              <a:spLocks noChangeAspect="1" noChangeArrowheads="1"/>
            </p:cNvSpPr>
            <p:nvPr/>
          </p:nvSpPr>
          <p:spPr bwMode="auto">
            <a:xfrm>
              <a:off x="3883" y="1554"/>
              <a:ext cx="707" cy="288"/>
            </a:xfrm>
            <a:prstGeom prst="rect">
              <a:avLst/>
            </a:prstGeom>
            <a:noFill/>
            <a:ln w="9525">
              <a:noFill/>
              <a:miter lim="800000"/>
              <a:headEnd/>
              <a:tailEnd/>
            </a:ln>
          </p:spPr>
          <p:txBody>
            <a:bodyPr wrap="none">
              <a:spAutoFit/>
            </a:bodyPr>
            <a:lstStyle/>
            <a:p>
              <a:pPr eaLnBrk="0" hangingPunct="0"/>
              <a:r>
                <a:rPr lang="fr-FR" b="1">
                  <a:latin typeface="Times" charset="0"/>
                </a:rPr>
                <a:t> c t</a:t>
              </a:r>
              <a:r>
                <a:rPr lang="fr-FR" sz="2800" b="1" baseline="-25000">
                  <a:latin typeface="Times" charset="0"/>
                </a:rPr>
                <a:t>plage</a:t>
              </a:r>
            </a:p>
          </p:txBody>
        </p:sp>
        <p:sp>
          <p:nvSpPr>
            <p:cNvPr id="5131" name="Line 11"/>
            <p:cNvSpPr>
              <a:spLocks noChangeAspect="1" noChangeShapeType="1"/>
            </p:cNvSpPr>
            <p:nvPr/>
          </p:nvSpPr>
          <p:spPr bwMode="auto">
            <a:xfrm>
              <a:off x="3434" y="2348"/>
              <a:ext cx="1464" cy="0"/>
            </a:xfrm>
            <a:prstGeom prst="line">
              <a:avLst/>
            </a:prstGeom>
            <a:noFill/>
            <a:ln w="38100">
              <a:solidFill>
                <a:schemeClr val="tx1"/>
              </a:solidFill>
              <a:round/>
              <a:headEnd type="triangle" w="sm" len="lg"/>
              <a:tailEnd type="triangle" w="sm" len="lg"/>
            </a:ln>
          </p:spPr>
          <p:txBody>
            <a:bodyPr/>
            <a:lstStyle/>
            <a:p>
              <a:endParaRPr lang="fr-FR"/>
            </a:p>
          </p:txBody>
        </p:sp>
        <p:sp>
          <p:nvSpPr>
            <p:cNvPr id="5132" name="Rectangle 12"/>
            <p:cNvSpPr>
              <a:spLocks noChangeAspect="1" noChangeArrowheads="1"/>
            </p:cNvSpPr>
            <p:nvPr/>
          </p:nvSpPr>
          <p:spPr bwMode="auto">
            <a:xfrm>
              <a:off x="3910" y="2349"/>
              <a:ext cx="670" cy="288"/>
            </a:xfrm>
            <a:prstGeom prst="rect">
              <a:avLst/>
            </a:prstGeom>
            <a:noFill/>
            <a:ln w="9525">
              <a:noFill/>
              <a:miter lim="800000"/>
              <a:headEnd/>
              <a:tailEnd/>
            </a:ln>
          </p:spPr>
          <p:txBody>
            <a:bodyPr wrap="none">
              <a:spAutoFit/>
            </a:bodyPr>
            <a:lstStyle/>
            <a:p>
              <a:pPr eaLnBrk="0" hangingPunct="0"/>
              <a:r>
                <a:rPr lang="fr-FR" b="1">
                  <a:latin typeface="Times" charset="0"/>
                </a:rPr>
                <a:t>v t</a:t>
              </a:r>
              <a:r>
                <a:rPr lang="fr-FR" sz="2800" b="1" baseline="-25000">
                  <a:latin typeface="Times" charset="0"/>
                </a:rPr>
                <a:t>plage</a:t>
              </a:r>
            </a:p>
          </p:txBody>
        </p:sp>
        <p:graphicFrame>
          <p:nvGraphicFramePr>
            <p:cNvPr id="5122" name="Object 13"/>
            <p:cNvGraphicFramePr>
              <a:graphicFrameLocks noChangeAspect="1"/>
            </p:cNvGraphicFramePr>
            <p:nvPr/>
          </p:nvGraphicFramePr>
          <p:xfrm>
            <a:off x="2901" y="2367"/>
            <a:ext cx="72" cy="138"/>
          </p:xfrm>
          <a:graphic>
            <a:graphicData uri="http://schemas.openxmlformats.org/presentationml/2006/ole">
              <p:oleObj spid="_x0000_s5122" name="Equation" r:id="rId6" imgW="114151" imgH="215619" progId="Equation.DSMT4">
                <p:embed/>
              </p:oleObj>
            </a:graphicData>
          </a:graphic>
        </p:graphicFrame>
        <p:graphicFrame>
          <p:nvGraphicFramePr>
            <p:cNvPr id="5123" name="Object 14"/>
            <p:cNvGraphicFramePr>
              <a:graphicFrameLocks noChangeAspect="1"/>
            </p:cNvGraphicFramePr>
            <p:nvPr/>
          </p:nvGraphicFramePr>
          <p:xfrm>
            <a:off x="2901" y="2367"/>
            <a:ext cx="72" cy="138"/>
          </p:xfrm>
          <a:graphic>
            <a:graphicData uri="http://schemas.openxmlformats.org/presentationml/2006/ole">
              <p:oleObj spid="_x0000_s5123" name="Equation" r:id="rId7" imgW="114151" imgH="215619" progId="Equation.DSMT4">
                <p:embed/>
              </p:oleObj>
            </a:graphicData>
          </a:graphic>
        </p:graphicFrame>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Line 2"/>
          <p:cNvSpPr>
            <a:spLocks noChangeAspect="1" noChangeShapeType="1"/>
          </p:cNvSpPr>
          <p:nvPr/>
        </p:nvSpPr>
        <p:spPr bwMode="auto">
          <a:xfrm>
            <a:off x="1444625" y="4437063"/>
            <a:ext cx="0" cy="1270000"/>
          </a:xfrm>
          <a:prstGeom prst="line">
            <a:avLst/>
          </a:prstGeom>
          <a:noFill/>
          <a:ln w="28575">
            <a:solidFill>
              <a:schemeClr val="tx1"/>
            </a:solidFill>
            <a:round/>
            <a:headEnd type="triangle" w="sm" len="lg"/>
            <a:tailEnd type="triangle" w="sm" len="lg"/>
          </a:ln>
        </p:spPr>
        <p:txBody>
          <a:bodyPr/>
          <a:lstStyle/>
          <a:p>
            <a:endParaRPr lang="fr-FR"/>
          </a:p>
        </p:txBody>
      </p:sp>
      <p:sp>
        <p:nvSpPr>
          <p:cNvPr id="6150" name="Rectangle 3"/>
          <p:cNvSpPr>
            <a:spLocks noChangeAspect="1" noChangeArrowheads="1"/>
          </p:cNvSpPr>
          <p:nvPr/>
        </p:nvSpPr>
        <p:spPr bwMode="auto">
          <a:xfrm>
            <a:off x="2268538" y="5707063"/>
            <a:ext cx="1063625" cy="457200"/>
          </a:xfrm>
          <a:prstGeom prst="rect">
            <a:avLst/>
          </a:prstGeom>
          <a:noFill/>
          <a:ln w="9525">
            <a:noFill/>
            <a:miter lim="800000"/>
            <a:headEnd/>
            <a:tailEnd/>
          </a:ln>
        </p:spPr>
        <p:txBody>
          <a:bodyPr wrap="none">
            <a:spAutoFit/>
          </a:bodyPr>
          <a:lstStyle/>
          <a:p>
            <a:pPr eaLnBrk="0" hangingPunct="0"/>
            <a:r>
              <a:rPr lang="fr-FR" b="1">
                <a:latin typeface="Times" charset="0"/>
              </a:rPr>
              <a:t>v t</a:t>
            </a:r>
            <a:r>
              <a:rPr lang="fr-FR" sz="2800" b="1" baseline="-25000">
                <a:latin typeface="Times" charset="0"/>
              </a:rPr>
              <a:t>plage</a:t>
            </a:r>
          </a:p>
        </p:txBody>
      </p:sp>
      <p:sp>
        <p:nvSpPr>
          <p:cNvPr id="6151" name="Line 4"/>
          <p:cNvSpPr>
            <a:spLocks noChangeAspect="1" noChangeShapeType="1"/>
          </p:cNvSpPr>
          <p:nvPr/>
        </p:nvSpPr>
        <p:spPr bwMode="auto">
          <a:xfrm>
            <a:off x="1444625" y="4437063"/>
            <a:ext cx="2479675" cy="1206500"/>
          </a:xfrm>
          <a:prstGeom prst="line">
            <a:avLst/>
          </a:prstGeom>
          <a:noFill/>
          <a:ln w="28575">
            <a:solidFill>
              <a:schemeClr val="tx1"/>
            </a:solidFill>
            <a:round/>
            <a:headEnd type="triangle" w="sm" len="lg"/>
            <a:tailEnd type="triangle" w="sm" len="lg"/>
          </a:ln>
        </p:spPr>
        <p:txBody>
          <a:bodyPr/>
          <a:lstStyle/>
          <a:p>
            <a:endParaRPr lang="fr-FR"/>
          </a:p>
        </p:txBody>
      </p:sp>
      <p:sp>
        <p:nvSpPr>
          <p:cNvPr id="6152" name="Rectangle 5"/>
          <p:cNvSpPr>
            <a:spLocks noChangeAspect="1" noChangeArrowheads="1"/>
          </p:cNvSpPr>
          <p:nvPr/>
        </p:nvSpPr>
        <p:spPr bwMode="auto">
          <a:xfrm>
            <a:off x="2271713" y="4437063"/>
            <a:ext cx="1046162" cy="457200"/>
          </a:xfrm>
          <a:prstGeom prst="rect">
            <a:avLst/>
          </a:prstGeom>
          <a:noFill/>
          <a:ln w="9525">
            <a:noFill/>
            <a:miter lim="800000"/>
            <a:headEnd/>
            <a:tailEnd/>
          </a:ln>
        </p:spPr>
        <p:txBody>
          <a:bodyPr wrap="none">
            <a:spAutoFit/>
          </a:bodyPr>
          <a:lstStyle/>
          <a:p>
            <a:pPr eaLnBrk="0" hangingPunct="0"/>
            <a:r>
              <a:rPr lang="fr-FR" b="1">
                <a:latin typeface="Times" charset="0"/>
              </a:rPr>
              <a:t>c t</a:t>
            </a:r>
            <a:r>
              <a:rPr lang="fr-FR" sz="2800" b="1" baseline="-25000">
                <a:latin typeface="Times" charset="0"/>
              </a:rPr>
              <a:t>plage</a:t>
            </a:r>
          </a:p>
        </p:txBody>
      </p:sp>
      <p:sp>
        <p:nvSpPr>
          <p:cNvPr id="6153" name="Line 6"/>
          <p:cNvSpPr>
            <a:spLocks noChangeAspect="1" noChangeShapeType="1"/>
          </p:cNvSpPr>
          <p:nvPr/>
        </p:nvSpPr>
        <p:spPr bwMode="auto">
          <a:xfrm>
            <a:off x="1381125" y="5707063"/>
            <a:ext cx="2543175" cy="0"/>
          </a:xfrm>
          <a:prstGeom prst="line">
            <a:avLst/>
          </a:prstGeom>
          <a:noFill/>
          <a:ln w="38100">
            <a:solidFill>
              <a:schemeClr val="tx1"/>
            </a:solidFill>
            <a:round/>
            <a:headEnd type="triangle" w="sm" len="lg"/>
            <a:tailEnd type="triangle" w="sm" len="lg"/>
          </a:ln>
        </p:spPr>
        <p:txBody>
          <a:bodyPr/>
          <a:lstStyle/>
          <a:p>
            <a:endParaRPr lang="fr-FR"/>
          </a:p>
        </p:txBody>
      </p:sp>
      <p:sp>
        <p:nvSpPr>
          <p:cNvPr id="6154" name="Rectangle 7"/>
          <p:cNvSpPr>
            <a:spLocks noChangeArrowheads="1"/>
          </p:cNvSpPr>
          <p:nvPr/>
        </p:nvSpPr>
        <p:spPr bwMode="auto">
          <a:xfrm>
            <a:off x="4167188" y="3157538"/>
            <a:ext cx="9144000" cy="0"/>
          </a:xfrm>
          <a:prstGeom prst="rect">
            <a:avLst/>
          </a:prstGeom>
          <a:noFill/>
          <a:ln w="9525">
            <a:noFill/>
            <a:miter lim="800000"/>
            <a:headEnd/>
            <a:tailEnd/>
          </a:ln>
        </p:spPr>
        <p:txBody>
          <a:bodyPr>
            <a:spAutoFit/>
          </a:bodyPr>
          <a:lstStyle/>
          <a:p>
            <a:endParaRPr lang="fr-FR"/>
          </a:p>
        </p:txBody>
      </p:sp>
      <p:sp>
        <p:nvSpPr>
          <p:cNvPr id="6155" name="Rectangle 8"/>
          <p:cNvSpPr>
            <a:spLocks noChangeArrowheads="1"/>
          </p:cNvSpPr>
          <p:nvPr/>
        </p:nvSpPr>
        <p:spPr bwMode="auto">
          <a:xfrm>
            <a:off x="4167188" y="3157538"/>
            <a:ext cx="9144000" cy="0"/>
          </a:xfrm>
          <a:prstGeom prst="rect">
            <a:avLst/>
          </a:prstGeom>
          <a:noFill/>
          <a:ln w="9525">
            <a:noFill/>
            <a:miter lim="800000"/>
            <a:headEnd/>
            <a:tailEnd/>
          </a:ln>
        </p:spPr>
        <p:txBody>
          <a:bodyPr>
            <a:spAutoFit/>
          </a:bodyPr>
          <a:lstStyle/>
          <a:p>
            <a:endParaRPr lang="fr-FR"/>
          </a:p>
        </p:txBody>
      </p:sp>
      <p:graphicFrame>
        <p:nvGraphicFramePr>
          <p:cNvPr id="6146" name="Object 9"/>
          <p:cNvGraphicFramePr>
            <a:graphicFrameLocks noChangeAspect="1"/>
          </p:cNvGraphicFramePr>
          <p:nvPr/>
        </p:nvGraphicFramePr>
        <p:xfrm>
          <a:off x="5638800" y="4419600"/>
          <a:ext cx="2144713" cy="1438275"/>
        </p:xfrm>
        <a:graphic>
          <a:graphicData uri="http://schemas.openxmlformats.org/presentationml/2006/ole">
            <p:oleObj spid="_x0000_s6146" name="Equation" r:id="rId4" imgW="812447" imgH="545863" progId="Equation.DSMT4">
              <p:embed/>
            </p:oleObj>
          </a:graphicData>
        </a:graphic>
      </p:graphicFrame>
      <p:sp>
        <p:nvSpPr>
          <p:cNvPr id="6156" name="Rectangle 10"/>
          <p:cNvSpPr>
            <a:spLocks noChangeArrowheads="1"/>
          </p:cNvSpPr>
          <p:nvPr/>
        </p:nvSpPr>
        <p:spPr bwMode="auto">
          <a:xfrm>
            <a:off x="841375" y="4868863"/>
            <a:ext cx="1152525" cy="504825"/>
          </a:xfrm>
          <a:prstGeom prst="rect">
            <a:avLst/>
          </a:prstGeom>
          <a:solidFill>
            <a:schemeClr val="bg1"/>
          </a:solidFill>
          <a:ln w="9525">
            <a:noFill/>
            <a:miter lim="800000"/>
            <a:headEnd/>
            <a:tailEnd/>
          </a:ln>
        </p:spPr>
        <p:txBody>
          <a:bodyPr wrap="none" anchor="ctr"/>
          <a:lstStyle/>
          <a:p>
            <a:endParaRPr lang="fr-FR"/>
          </a:p>
        </p:txBody>
      </p:sp>
      <p:sp>
        <p:nvSpPr>
          <p:cNvPr id="6157" name="Rectangle 11"/>
          <p:cNvSpPr>
            <a:spLocks noChangeAspect="1" noChangeArrowheads="1"/>
          </p:cNvSpPr>
          <p:nvPr/>
        </p:nvSpPr>
        <p:spPr bwMode="auto">
          <a:xfrm>
            <a:off x="900113" y="4724400"/>
            <a:ext cx="1127125" cy="457200"/>
          </a:xfrm>
          <a:prstGeom prst="rect">
            <a:avLst/>
          </a:prstGeom>
          <a:solidFill>
            <a:schemeClr val="bg1"/>
          </a:solidFill>
          <a:ln w="9525">
            <a:noFill/>
            <a:miter lim="800000"/>
            <a:headEnd/>
            <a:tailEnd/>
          </a:ln>
        </p:spPr>
        <p:txBody>
          <a:bodyPr>
            <a:spAutoFit/>
          </a:bodyPr>
          <a:lstStyle/>
          <a:p>
            <a:pPr eaLnBrk="0" hangingPunct="0"/>
            <a:r>
              <a:rPr lang="fr-FR" b="1">
                <a:latin typeface="Times" charset="0"/>
              </a:rPr>
              <a:t>c t</a:t>
            </a:r>
            <a:r>
              <a:rPr lang="fr-FR" sz="2800" b="1" baseline="-25000">
                <a:latin typeface="Times" charset="0"/>
              </a:rPr>
              <a:t>marin</a:t>
            </a:r>
          </a:p>
        </p:txBody>
      </p:sp>
      <p:grpSp>
        <p:nvGrpSpPr>
          <p:cNvPr id="6158" name="Group 12"/>
          <p:cNvGrpSpPr>
            <a:grpSpLocks/>
          </p:cNvGrpSpPr>
          <p:nvPr/>
        </p:nvGrpSpPr>
        <p:grpSpPr bwMode="auto">
          <a:xfrm>
            <a:off x="755650" y="620713"/>
            <a:ext cx="7920038" cy="3278187"/>
            <a:chOff x="567" y="572"/>
            <a:chExt cx="4989" cy="2065"/>
          </a:xfrm>
        </p:grpSpPr>
        <p:grpSp>
          <p:nvGrpSpPr>
            <p:cNvPr id="6159" name="Group 13"/>
            <p:cNvGrpSpPr>
              <a:grpSpLocks noChangeAspect="1"/>
            </p:cNvGrpSpPr>
            <p:nvPr/>
          </p:nvGrpSpPr>
          <p:grpSpPr bwMode="auto">
            <a:xfrm>
              <a:off x="567" y="572"/>
              <a:ext cx="1489" cy="1134"/>
              <a:chOff x="528" y="403"/>
              <a:chExt cx="1866" cy="1421"/>
            </a:xfrm>
          </p:grpSpPr>
          <p:pic>
            <p:nvPicPr>
              <p:cNvPr id="6167" name="Picture 14" descr="bateau lum1"/>
              <p:cNvPicPr>
                <a:picLocks noChangeAspect="1" noChangeArrowheads="1"/>
              </p:cNvPicPr>
              <p:nvPr/>
            </p:nvPicPr>
            <p:blipFill>
              <a:blip r:embed="rId5" cstate="print"/>
              <a:srcRect/>
              <a:stretch>
                <a:fillRect/>
              </a:stretch>
            </p:blipFill>
            <p:spPr bwMode="auto">
              <a:xfrm>
                <a:off x="528" y="403"/>
                <a:ext cx="1866" cy="1421"/>
              </a:xfrm>
              <a:prstGeom prst="rect">
                <a:avLst/>
              </a:prstGeom>
              <a:noFill/>
              <a:ln w="9525">
                <a:noFill/>
                <a:miter lim="800000"/>
                <a:headEnd/>
                <a:tailEnd/>
              </a:ln>
            </p:spPr>
          </p:pic>
          <p:sp>
            <p:nvSpPr>
              <p:cNvPr id="6168" name="Oval 15"/>
              <p:cNvSpPr>
                <a:spLocks noChangeAspect="1" noChangeArrowheads="1"/>
              </p:cNvSpPr>
              <p:nvPr/>
            </p:nvSpPr>
            <p:spPr bwMode="auto">
              <a:xfrm>
                <a:off x="1392" y="528"/>
                <a:ext cx="91" cy="91"/>
              </a:xfrm>
              <a:prstGeom prst="ellipse">
                <a:avLst/>
              </a:prstGeom>
              <a:solidFill>
                <a:srgbClr val="FFFF00"/>
              </a:solidFill>
              <a:ln w="9525">
                <a:solidFill>
                  <a:schemeClr val="tx1"/>
                </a:solidFill>
                <a:round/>
                <a:headEnd/>
                <a:tailEnd/>
              </a:ln>
            </p:spPr>
            <p:txBody>
              <a:bodyPr wrap="none" anchor="ctr"/>
              <a:lstStyle/>
              <a:p>
                <a:endParaRPr lang="fr-FR"/>
              </a:p>
            </p:txBody>
          </p:sp>
        </p:grpSp>
        <p:sp>
          <p:nvSpPr>
            <p:cNvPr id="6160" name="Text Box 16"/>
            <p:cNvSpPr txBox="1">
              <a:spLocks noChangeArrowheads="1"/>
            </p:cNvSpPr>
            <p:nvPr/>
          </p:nvSpPr>
          <p:spPr bwMode="auto">
            <a:xfrm>
              <a:off x="1383" y="745"/>
              <a:ext cx="748" cy="327"/>
            </a:xfrm>
            <a:prstGeom prst="rect">
              <a:avLst/>
            </a:prstGeom>
            <a:solidFill>
              <a:schemeClr val="bg1"/>
            </a:solidFill>
            <a:ln w="9525">
              <a:noFill/>
              <a:miter lim="800000"/>
              <a:headEnd/>
              <a:tailEnd/>
            </a:ln>
          </p:spPr>
          <p:txBody>
            <a:bodyPr wrap="none">
              <a:spAutoFit/>
            </a:bodyPr>
            <a:lstStyle/>
            <a:p>
              <a:pPr eaLnBrk="0" hangingPunct="0"/>
              <a:r>
                <a:rPr lang="fr-FR" b="1">
                  <a:latin typeface="Times" charset="0"/>
                </a:rPr>
                <a:t>c t</a:t>
              </a:r>
              <a:r>
                <a:rPr lang="fr-FR" sz="2800" b="1" baseline="-25000">
                  <a:latin typeface="Times" charset="0"/>
                </a:rPr>
                <a:t> marin</a:t>
              </a:r>
              <a:endParaRPr lang="fr-FR" sz="2800" b="1">
                <a:latin typeface="Times" charset="0"/>
              </a:endParaRPr>
            </a:p>
          </p:txBody>
        </p:sp>
        <p:pic>
          <p:nvPicPr>
            <p:cNvPr id="6161" name="Picture 17" descr="bateau lum2"/>
            <p:cNvPicPr>
              <a:picLocks noChangeAspect="1" noChangeArrowheads="1"/>
            </p:cNvPicPr>
            <p:nvPr/>
          </p:nvPicPr>
          <p:blipFill>
            <a:blip r:embed="rId6" cstate="print"/>
            <a:srcRect/>
            <a:stretch>
              <a:fillRect/>
            </a:stretch>
          </p:blipFill>
          <p:spPr bwMode="auto">
            <a:xfrm>
              <a:off x="2804" y="1434"/>
              <a:ext cx="2752" cy="1036"/>
            </a:xfrm>
            <a:prstGeom prst="rect">
              <a:avLst/>
            </a:prstGeom>
            <a:noFill/>
            <a:ln w="9525">
              <a:noFill/>
              <a:miter lim="800000"/>
              <a:headEnd/>
              <a:tailEnd/>
            </a:ln>
          </p:spPr>
        </p:pic>
        <p:sp>
          <p:nvSpPr>
            <p:cNvPr id="6162" name="Line 18"/>
            <p:cNvSpPr>
              <a:spLocks noChangeAspect="1" noChangeShapeType="1"/>
            </p:cNvSpPr>
            <p:nvPr/>
          </p:nvSpPr>
          <p:spPr bwMode="auto">
            <a:xfrm>
              <a:off x="3361" y="2165"/>
              <a:ext cx="0" cy="74"/>
            </a:xfrm>
            <a:prstGeom prst="line">
              <a:avLst/>
            </a:prstGeom>
            <a:noFill/>
            <a:ln w="9525">
              <a:solidFill>
                <a:schemeClr val="tx1"/>
              </a:solidFill>
              <a:round/>
              <a:headEnd/>
              <a:tailEnd/>
            </a:ln>
          </p:spPr>
          <p:txBody>
            <a:bodyPr/>
            <a:lstStyle/>
            <a:p>
              <a:endParaRPr lang="fr-FR"/>
            </a:p>
          </p:txBody>
        </p:sp>
        <p:sp>
          <p:nvSpPr>
            <p:cNvPr id="6163" name="Oval 19"/>
            <p:cNvSpPr>
              <a:spLocks noChangeAspect="1" noChangeArrowheads="1"/>
            </p:cNvSpPr>
            <p:nvPr/>
          </p:nvSpPr>
          <p:spPr bwMode="auto">
            <a:xfrm>
              <a:off x="4865" y="1544"/>
              <a:ext cx="69" cy="69"/>
            </a:xfrm>
            <a:prstGeom prst="ellipse">
              <a:avLst/>
            </a:prstGeom>
            <a:solidFill>
              <a:srgbClr val="FFFF00"/>
            </a:solidFill>
            <a:ln w="9525">
              <a:solidFill>
                <a:schemeClr val="tx1"/>
              </a:solidFill>
              <a:round/>
              <a:headEnd/>
              <a:tailEnd/>
            </a:ln>
          </p:spPr>
          <p:txBody>
            <a:bodyPr wrap="none" anchor="ctr"/>
            <a:lstStyle/>
            <a:p>
              <a:endParaRPr lang="fr-FR"/>
            </a:p>
          </p:txBody>
        </p:sp>
        <p:sp>
          <p:nvSpPr>
            <p:cNvPr id="6164" name="Rectangle 20"/>
            <p:cNvSpPr>
              <a:spLocks noChangeAspect="1" noChangeArrowheads="1"/>
            </p:cNvSpPr>
            <p:nvPr/>
          </p:nvSpPr>
          <p:spPr bwMode="auto">
            <a:xfrm>
              <a:off x="3883" y="1554"/>
              <a:ext cx="707" cy="288"/>
            </a:xfrm>
            <a:prstGeom prst="rect">
              <a:avLst/>
            </a:prstGeom>
            <a:noFill/>
            <a:ln w="9525">
              <a:noFill/>
              <a:miter lim="800000"/>
              <a:headEnd/>
              <a:tailEnd/>
            </a:ln>
          </p:spPr>
          <p:txBody>
            <a:bodyPr wrap="none">
              <a:spAutoFit/>
            </a:bodyPr>
            <a:lstStyle/>
            <a:p>
              <a:pPr eaLnBrk="0" hangingPunct="0"/>
              <a:r>
                <a:rPr lang="fr-FR" b="1">
                  <a:latin typeface="Times" charset="0"/>
                </a:rPr>
                <a:t> c t</a:t>
              </a:r>
              <a:r>
                <a:rPr lang="fr-FR" sz="2800" b="1" baseline="-25000">
                  <a:latin typeface="Times" charset="0"/>
                </a:rPr>
                <a:t>plage</a:t>
              </a:r>
            </a:p>
          </p:txBody>
        </p:sp>
        <p:sp>
          <p:nvSpPr>
            <p:cNvPr id="6165" name="Line 21"/>
            <p:cNvSpPr>
              <a:spLocks noChangeAspect="1" noChangeShapeType="1"/>
            </p:cNvSpPr>
            <p:nvPr/>
          </p:nvSpPr>
          <p:spPr bwMode="auto">
            <a:xfrm>
              <a:off x="3434" y="2348"/>
              <a:ext cx="1464" cy="0"/>
            </a:xfrm>
            <a:prstGeom prst="line">
              <a:avLst/>
            </a:prstGeom>
            <a:noFill/>
            <a:ln w="38100">
              <a:solidFill>
                <a:schemeClr val="tx1"/>
              </a:solidFill>
              <a:round/>
              <a:headEnd type="triangle" w="sm" len="lg"/>
              <a:tailEnd type="triangle" w="sm" len="lg"/>
            </a:ln>
          </p:spPr>
          <p:txBody>
            <a:bodyPr/>
            <a:lstStyle/>
            <a:p>
              <a:endParaRPr lang="fr-FR"/>
            </a:p>
          </p:txBody>
        </p:sp>
        <p:sp>
          <p:nvSpPr>
            <p:cNvPr id="6166" name="Rectangle 22"/>
            <p:cNvSpPr>
              <a:spLocks noChangeAspect="1" noChangeArrowheads="1"/>
            </p:cNvSpPr>
            <p:nvPr/>
          </p:nvSpPr>
          <p:spPr bwMode="auto">
            <a:xfrm>
              <a:off x="3910" y="2349"/>
              <a:ext cx="670" cy="288"/>
            </a:xfrm>
            <a:prstGeom prst="rect">
              <a:avLst/>
            </a:prstGeom>
            <a:noFill/>
            <a:ln w="9525">
              <a:noFill/>
              <a:miter lim="800000"/>
              <a:headEnd/>
              <a:tailEnd/>
            </a:ln>
          </p:spPr>
          <p:txBody>
            <a:bodyPr wrap="none">
              <a:spAutoFit/>
            </a:bodyPr>
            <a:lstStyle/>
            <a:p>
              <a:pPr eaLnBrk="0" hangingPunct="0"/>
              <a:r>
                <a:rPr lang="fr-FR" b="1">
                  <a:latin typeface="Times" charset="0"/>
                </a:rPr>
                <a:t>v t</a:t>
              </a:r>
              <a:r>
                <a:rPr lang="fr-FR" sz="2800" b="1" baseline="-25000">
                  <a:latin typeface="Times" charset="0"/>
                </a:rPr>
                <a:t>plage</a:t>
              </a:r>
            </a:p>
          </p:txBody>
        </p:sp>
        <p:graphicFrame>
          <p:nvGraphicFramePr>
            <p:cNvPr id="6147" name="Object 23"/>
            <p:cNvGraphicFramePr>
              <a:graphicFrameLocks noChangeAspect="1"/>
            </p:cNvGraphicFramePr>
            <p:nvPr/>
          </p:nvGraphicFramePr>
          <p:xfrm>
            <a:off x="2901" y="2367"/>
            <a:ext cx="72" cy="138"/>
          </p:xfrm>
          <a:graphic>
            <a:graphicData uri="http://schemas.openxmlformats.org/presentationml/2006/ole">
              <p:oleObj spid="_x0000_s6147" name="Equation" r:id="rId7" imgW="114151" imgH="215619" progId="Equation.DSMT4">
                <p:embed/>
              </p:oleObj>
            </a:graphicData>
          </a:graphic>
        </p:graphicFrame>
        <p:graphicFrame>
          <p:nvGraphicFramePr>
            <p:cNvPr id="6148" name="Object 24"/>
            <p:cNvGraphicFramePr>
              <a:graphicFrameLocks noChangeAspect="1"/>
            </p:cNvGraphicFramePr>
            <p:nvPr/>
          </p:nvGraphicFramePr>
          <p:xfrm>
            <a:off x="2901" y="2367"/>
            <a:ext cx="72" cy="138"/>
          </p:xfrm>
          <a:graphic>
            <a:graphicData uri="http://schemas.openxmlformats.org/presentationml/2006/ole">
              <p:oleObj spid="_x0000_s6148" name="Equation" r:id="rId8" imgW="114151" imgH="215619" progId="Equation.DSMT4">
                <p:embed/>
              </p:oleObj>
            </a:graphicData>
          </a:graphic>
        </p:graphicFrame>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Espace réservé du numéro de diapositive 5"/>
          <p:cNvSpPr>
            <a:spLocks noGrp="1"/>
          </p:cNvSpPr>
          <p:nvPr>
            <p:ph type="sldNum" sz="quarter" idx="12"/>
          </p:nvPr>
        </p:nvSpPr>
        <p:spPr>
          <a:noFill/>
        </p:spPr>
        <p:txBody>
          <a:bodyPr/>
          <a:lstStyle/>
          <a:p>
            <a:fld id="{9B4D92BA-69B9-44CE-AFFC-A30149D999F5}" type="slidenum">
              <a:rPr lang="fr-FR" smtClean="0"/>
              <a:pPr/>
              <a:t>45</a:t>
            </a:fld>
            <a:endParaRPr lang="fr-FR" smtClean="0"/>
          </a:p>
        </p:txBody>
      </p:sp>
      <p:sp>
        <p:nvSpPr>
          <p:cNvPr id="7173"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7174"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7175" name="Rectangle 15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graphicFrame>
        <p:nvGraphicFramePr>
          <p:cNvPr id="7170" name="Object 2"/>
          <p:cNvGraphicFramePr>
            <a:graphicFrameLocks noChangeAspect="1"/>
          </p:cNvGraphicFramePr>
          <p:nvPr/>
        </p:nvGraphicFramePr>
        <p:xfrm>
          <a:off x="1143000" y="1714500"/>
          <a:ext cx="1655763" cy="576263"/>
        </p:xfrm>
        <a:graphic>
          <a:graphicData uri="http://schemas.openxmlformats.org/presentationml/2006/ole">
            <p:oleObj spid="_x0000_s7170" name="Equation" r:id="rId4" imgW="596900" imgH="228600" progId="Equation.3">
              <p:embed/>
            </p:oleObj>
          </a:graphicData>
        </a:graphic>
      </p:graphicFrame>
      <p:sp>
        <p:nvSpPr>
          <p:cNvPr id="7176" name="Rectangle 160"/>
          <p:cNvSpPr>
            <a:spLocks noChangeArrowheads="1"/>
          </p:cNvSpPr>
          <p:nvPr/>
        </p:nvSpPr>
        <p:spPr bwMode="auto">
          <a:xfrm>
            <a:off x="0" y="3200400"/>
            <a:ext cx="9144000" cy="0"/>
          </a:xfrm>
          <a:prstGeom prst="rect">
            <a:avLst/>
          </a:prstGeom>
          <a:noFill/>
          <a:ln w="9525">
            <a:noFill/>
            <a:miter lim="800000"/>
            <a:headEnd/>
            <a:tailEnd/>
          </a:ln>
        </p:spPr>
        <p:txBody>
          <a:bodyPr wrap="none" anchor="ctr">
            <a:spAutoFit/>
          </a:bodyPr>
          <a:lstStyle/>
          <a:p>
            <a:endParaRPr lang="fr-FR"/>
          </a:p>
        </p:txBody>
      </p:sp>
      <p:graphicFrame>
        <p:nvGraphicFramePr>
          <p:cNvPr id="7171" name="Object 3"/>
          <p:cNvGraphicFramePr>
            <a:graphicFrameLocks noChangeAspect="1"/>
          </p:cNvGraphicFramePr>
          <p:nvPr/>
        </p:nvGraphicFramePr>
        <p:xfrm>
          <a:off x="4429125" y="1643063"/>
          <a:ext cx="1366838" cy="684212"/>
        </p:xfrm>
        <a:graphic>
          <a:graphicData uri="http://schemas.openxmlformats.org/presentationml/2006/ole">
            <p:oleObj spid="_x0000_s7171" name="Equation" r:id="rId5" imgW="914400" imgH="457200" progId="Equation.3">
              <p:embed/>
            </p:oleObj>
          </a:graphicData>
        </a:graphic>
      </p:graphicFrame>
      <p:sp>
        <p:nvSpPr>
          <p:cNvPr id="7177" name="Text Box 162"/>
          <p:cNvSpPr txBox="1">
            <a:spLocks noChangeArrowheads="1"/>
          </p:cNvSpPr>
          <p:nvPr/>
        </p:nvSpPr>
        <p:spPr bwMode="auto">
          <a:xfrm>
            <a:off x="214313" y="1071563"/>
            <a:ext cx="4214812" cy="461962"/>
          </a:xfrm>
          <a:prstGeom prst="rect">
            <a:avLst/>
          </a:prstGeom>
          <a:noFill/>
          <a:ln w="9525">
            <a:noFill/>
            <a:miter lim="800000"/>
            <a:headEnd/>
            <a:tailEnd/>
          </a:ln>
        </p:spPr>
        <p:txBody>
          <a:bodyPr>
            <a:spAutoFit/>
          </a:bodyPr>
          <a:lstStyle/>
          <a:p>
            <a:pPr>
              <a:spcBef>
                <a:spcPct val="50000"/>
              </a:spcBef>
            </a:pPr>
            <a:r>
              <a:rPr lang="fr-FR" u="sng">
                <a:solidFill>
                  <a:srgbClr val="0000FF"/>
                </a:solidFill>
              </a:rPr>
              <a:t>Dilatation des durées</a:t>
            </a:r>
            <a:endParaRPr lang="fr-FR">
              <a:solidFill>
                <a:srgbClr val="0000FF"/>
              </a:solidFill>
            </a:endParaRPr>
          </a:p>
        </p:txBody>
      </p:sp>
      <p:sp>
        <p:nvSpPr>
          <p:cNvPr id="7178" name="ZoneTexte 14"/>
          <p:cNvSpPr txBox="1">
            <a:spLocks noChangeArrowheads="1"/>
          </p:cNvSpPr>
          <p:nvPr/>
        </p:nvSpPr>
        <p:spPr bwMode="auto">
          <a:xfrm>
            <a:off x="214313" y="2786063"/>
            <a:ext cx="8715375" cy="2062162"/>
          </a:xfrm>
          <a:prstGeom prst="rect">
            <a:avLst/>
          </a:prstGeom>
          <a:noFill/>
          <a:ln w="9525">
            <a:noFill/>
            <a:miter lim="800000"/>
            <a:headEnd/>
            <a:tailEnd/>
          </a:ln>
        </p:spPr>
        <p:txBody>
          <a:bodyPr>
            <a:spAutoFit/>
          </a:bodyPr>
          <a:lstStyle/>
          <a:p>
            <a:r>
              <a:rPr lang="fr-FR" sz="3200" b="1">
                <a:solidFill>
                  <a:srgbClr val="FF0000"/>
                </a:solidFill>
              </a:rPr>
              <a:t>∆to durée propre: </a:t>
            </a:r>
          </a:p>
          <a:p>
            <a:r>
              <a:rPr lang="fr-FR" sz="3200" b="1">
                <a:solidFill>
                  <a:srgbClr val="FF0000"/>
                </a:solidFill>
              </a:rPr>
              <a:t>				durée séparant deux événements ayant lieu au même endroit dans un référentiel galiléen.</a:t>
            </a:r>
          </a:p>
        </p:txBody>
      </p:sp>
      <p:sp>
        <p:nvSpPr>
          <p:cNvPr id="7179" name="ZoneTexte 15"/>
          <p:cNvSpPr txBox="1">
            <a:spLocks noChangeArrowheads="1"/>
          </p:cNvSpPr>
          <p:nvPr/>
        </p:nvSpPr>
        <p:spPr bwMode="auto">
          <a:xfrm>
            <a:off x="285750" y="357188"/>
            <a:ext cx="8501063" cy="584200"/>
          </a:xfrm>
          <a:prstGeom prst="rect">
            <a:avLst/>
          </a:prstGeom>
          <a:noFill/>
          <a:ln w="9525">
            <a:noFill/>
            <a:miter lim="800000"/>
            <a:headEnd/>
            <a:tailEnd/>
          </a:ln>
        </p:spPr>
        <p:txBody>
          <a:bodyPr>
            <a:spAutoFit/>
          </a:bodyPr>
          <a:lstStyle/>
          <a:p>
            <a:r>
              <a:rPr lang="fr-FR" sz="3200" b="1" u="sng">
                <a:solidFill>
                  <a:srgbClr val="00B050"/>
                </a:solidFill>
              </a:rPr>
              <a:t>II.2.  Notion de référentiel propre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u numéro de diapositive 5"/>
          <p:cNvSpPr>
            <a:spLocks noGrp="1"/>
          </p:cNvSpPr>
          <p:nvPr>
            <p:ph type="sldNum" sz="quarter" idx="12"/>
          </p:nvPr>
        </p:nvSpPr>
        <p:spPr>
          <a:noFill/>
        </p:spPr>
        <p:txBody>
          <a:bodyPr/>
          <a:lstStyle/>
          <a:p>
            <a:fld id="{DC6F0088-AB66-4B81-81CF-46FDF275866D}" type="slidenum">
              <a:rPr lang="fr-FR" smtClean="0"/>
              <a:pPr/>
              <a:t>46</a:t>
            </a:fld>
            <a:endParaRPr lang="fr-FR" smtClean="0"/>
          </a:p>
        </p:txBody>
      </p:sp>
      <p:sp>
        <p:nvSpPr>
          <p:cNvPr id="50179"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50180"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50181"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50182" name="Text Box 10"/>
          <p:cNvSpPr txBox="1">
            <a:spLocks noChangeArrowheads="1"/>
          </p:cNvSpPr>
          <p:nvPr/>
        </p:nvSpPr>
        <p:spPr bwMode="auto">
          <a:xfrm>
            <a:off x="214313" y="500063"/>
            <a:ext cx="4429125" cy="461962"/>
          </a:xfrm>
          <a:prstGeom prst="rect">
            <a:avLst/>
          </a:prstGeom>
          <a:noFill/>
          <a:ln w="9525">
            <a:noFill/>
            <a:miter lim="800000"/>
            <a:headEnd/>
            <a:tailEnd/>
          </a:ln>
        </p:spPr>
        <p:txBody>
          <a:bodyPr>
            <a:spAutoFit/>
          </a:bodyPr>
          <a:lstStyle/>
          <a:p>
            <a:pPr>
              <a:spcBef>
                <a:spcPct val="50000"/>
              </a:spcBef>
            </a:pPr>
            <a:r>
              <a:rPr lang="fr-FR" u="sng">
                <a:solidFill>
                  <a:srgbClr val="0000FF"/>
                </a:solidFill>
              </a:rPr>
              <a:t>Quelle est la cause</a:t>
            </a:r>
            <a:r>
              <a:rPr lang="fr-FR">
                <a:solidFill>
                  <a:srgbClr val="0000FF"/>
                </a:solidFill>
              </a:rPr>
              <a:t> ?</a:t>
            </a:r>
          </a:p>
        </p:txBody>
      </p:sp>
      <p:sp>
        <p:nvSpPr>
          <p:cNvPr id="50183" name="Text Box 11"/>
          <p:cNvSpPr txBox="1">
            <a:spLocks noChangeArrowheads="1"/>
          </p:cNvSpPr>
          <p:nvPr/>
        </p:nvSpPr>
        <p:spPr bwMode="auto">
          <a:xfrm>
            <a:off x="179388" y="1628775"/>
            <a:ext cx="8748712" cy="2678113"/>
          </a:xfrm>
          <a:prstGeom prst="rect">
            <a:avLst/>
          </a:prstGeom>
          <a:noFill/>
          <a:ln w="9525">
            <a:noFill/>
            <a:miter lim="800000"/>
            <a:headEnd/>
            <a:tailEnd/>
          </a:ln>
        </p:spPr>
        <p:txBody>
          <a:bodyPr>
            <a:spAutoFit/>
          </a:bodyPr>
          <a:lstStyle/>
          <a:p>
            <a:pPr>
              <a:buFontTx/>
              <a:buChar char="•"/>
            </a:pPr>
            <a:r>
              <a:rPr lang="fr-FR"/>
              <a:t> Les questions sur la nature même du phénomène sont légitimes et pertinentes. </a:t>
            </a:r>
          </a:p>
          <a:p>
            <a:pPr>
              <a:buFontTx/>
              <a:buChar char="•"/>
            </a:pPr>
            <a:endParaRPr lang="fr-FR"/>
          </a:p>
          <a:p>
            <a:pPr>
              <a:buFontTx/>
              <a:buChar char="•"/>
            </a:pPr>
            <a:r>
              <a:rPr lang="fr-FR"/>
              <a:t> Pour </a:t>
            </a:r>
            <a:r>
              <a:rPr lang="fr-FR" u="sng">
                <a:solidFill>
                  <a:srgbClr val="0000FF"/>
                </a:solidFill>
              </a:rPr>
              <a:t>l’observateur en mouvement</a:t>
            </a:r>
            <a:r>
              <a:rPr lang="fr-FR"/>
              <a:t>, tous les processus naturels se déroulent de la même manière car les lois de la nature se formulent de la même manière.</a:t>
            </a:r>
          </a:p>
          <a:p>
            <a:pPr>
              <a:buFontTx/>
              <a:buChar char="•"/>
            </a:pPr>
            <a:r>
              <a:rPr lang="fr-FR"/>
              <a:t> </a:t>
            </a:r>
          </a:p>
        </p:txBody>
      </p:sp>
      <p:sp>
        <p:nvSpPr>
          <p:cNvPr id="45068" name="Text Box 12"/>
          <p:cNvSpPr txBox="1">
            <a:spLocks noChangeArrowheads="1"/>
          </p:cNvSpPr>
          <p:nvPr/>
        </p:nvSpPr>
        <p:spPr bwMode="auto">
          <a:xfrm>
            <a:off x="179388" y="3716338"/>
            <a:ext cx="8496300" cy="366712"/>
          </a:xfrm>
          <a:prstGeom prst="rect">
            <a:avLst/>
          </a:prstGeom>
          <a:noFill/>
          <a:ln w="9525">
            <a:noFill/>
            <a:miter lim="800000"/>
            <a:headEnd/>
            <a:tailEnd/>
          </a:ln>
        </p:spPr>
        <p:txBody>
          <a:bodyPr>
            <a:spAutoFit/>
          </a:bodyPr>
          <a:lstStyle/>
          <a:p>
            <a:pPr>
              <a:buFontTx/>
              <a:buChar char="•"/>
            </a:pPr>
            <a:r>
              <a:rPr lang="fr-FR"/>
              <a:t> Pour </a:t>
            </a:r>
            <a:r>
              <a:rPr lang="fr-FR" u="sng">
                <a:solidFill>
                  <a:srgbClr val="0000FF"/>
                </a:solidFill>
              </a:rPr>
              <a:t>un observateur terrestre</a:t>
            </a:r>
            <a:r>
              <a:rPr lang="fr-FR"/>
              <a:t> : les mesures faites avec son horloge terrestre :</a:t>
            </a:r>
          </a:p>
        </p:txBody>
      </p:sp>
      <p:pic>
        <p:nvPicPr>
          <p:cNvPr id="45069" name="Picture 13" descr="MC900338716[1]"/>
          <p:cNvPicPr>
            <a:picLocks noChangeAspect="1" noChangeArrowheads="1"/>
          </p:cNvPicPr>
          <p:nvPr/>
        </p:nvPicPr>
        <p:blipFill>
          <a:blip r:embed="rId3" cstate="print"/>
          <a:srcRect/>
          <a:stretch>
            <a:fillRect/>
          </a:stretch>
        </p:blipFill>
        <p:spPr bwMode="auto">
          <a:xfrm flipH="1">
            <a:off x="4427538" y="4221163"/>
            <a:ext cx="887412" cy="701675"/>
          </a:xfrm>
          <a:prstGeom prst="rect">
            <a:avLst/>
          </a:prstGeom>
          <a:noFill/>
          <a:ln w="9525">
            <a:noFill/>
            <a:miter lim="800000"/>
            <a:headEnd/>
            <a:tailEnd/>
          </a:ln>
        </p:spPr>
      </p:pic>
      <p:sp>
        <p:nvSpPr>
          <p:cNvPr id="45070" name="Text Box 14"/>
          <p:cNvSpPr txBox="1">
            <a:spLocks noChangeArrowheads="1"/>
          </p:cNvSpPr>
          <p:nvPr/>
        </p:nvSpPr>
        <p:spPr bwMode="auto">
          <a:xfrm>
            <a:off x="6357938" y="4572000"/>
            <a:ext cx="1584325" cy="338138"/>
          </a:xfrm>
          <a:prstGeom prst="rect">
            <a:avLst/>
          </a:prstGeom>
          <a:noFill/>
          <a:ln w="9525">
            <a:noFill/>
            <a:miter lim="800000"/>
            <a:headEnd/>
            <a:tailEnd/>
          </a:ln>
        </p:spPr>
        <p:txBody>
          <a:bodyPr>
            <a:spAutoFit/>
          </a:bodyPr>
          <a:lstStyle/>
          <a:p>
            <a:pPr>
              <a:spcBef>
                <a:spcPct val="50000"/>
              </a:spcBef>
            </a:pPr>
            <a:r>
              <a:rPr lang="fr-FR" sz="1600"/>
              <a:t>repas =  2,3 h</a:t>
            </a:r>
          </a:p>
        </p:txBody>
      </p:sp>
      <p:pic>
        <p:nvPicPr>
          <p:cNvPr id="45071" name="Picture 15" descr="MC910221694[1]"/>
          <p:cNvPicPr>
            <a:picLocks noChangeAspect="1" noChangeArrowheads="1"/>
          </p:cNvPicPr>
          <p:nvPr/>
        </p:nvPicPr>
        <p:blipFill>
          <a:blip r:embed="rId4" cstate="print"/>
          <a:srcRect/>
          <a:stretch>
            <a:fillRect/>
          </a:stretch>
        </p:blipFill>
        <p:spPr bwMode="auto">
          <a:xfrm>
            <a:off x="2555875" y="4292600"/>
            <a:ext cx="1008063" cy="757238"/>
          </a:xfrm>
          <a:prstGeom prst="rect">
            <a:avLst/>
          </a:prstGeom>
          <a:noFill/>
          <a:ln w="9525">
            <a:noFill/>
            <a:miter lim="800000"/>
            <a:headEnd/>
            <a:tailEnd/>
          </a:ln>
        </p:spPr>
      </p:pic>
      <p:pic>
        <p:nvPicPr>
          <p:cNvPr id="45073" name="Picture 17" descr="MC900197478[1]"/>
          <p:cNvPicPr>
            <a:picLocks noChangeAspect="1" noChangeArrowheads="1"/>
          </p:cNvPicPr>
          <p:nvPr/>
        </p:nvPicPr>
        <p:blipFill>
          <a:blip r:embed="rId5" cstate="print"/>
          <a:srcRect/>
          <a:stretch>
            <a:fillRect/>
          </a:stretch>
        </p:blipFill>
        <p:spPr bwMode="auto">
          <a:xfrm rot="2183009" flipH="1">
            <a:off x="3419475" y="4365625"/>
            <a:ext cx="555625" cy="508000"/>
          </a:xfrm>
          <a:prstGeom prst="rect">
            <a:avLst/>
          </a:prstGeom>
          <a:noFill/>
          <a:ln w="9525">
            <a:noFill/>
            <a:miter lim="800000"/>
            <a:headEnd/>
            <a:tailEnd/>
          </a:ln>
        </p:spPr>
      </p:pic>
      <p:pic>
        <p:nvPicPr>
          <p:cNvPr id="50189" name="Picture 18" descr="MC900338716[1]"/>
          <p:cNvPicPr>
            <a:picLocks noChangeAspect="1" noChangeArrowheads="1"/>
          </p:cNvPicPr>
          <p:nvPr/>
        </p:nvPicPr>
        <p:blipFill>
          <a:blip r:embed="rId3" cstate="print"/>
          <a:srcRect/>
          <a:stretch>
            <a:fillRect/>
          </a:stretch>
        </p:blipFill>
        <p:spPr bwMode="auto">
          <a:xfrm flipH="1">
            <a:off x="5286375" y="2643188"/>
            <a:ext cx="887413" cy="701675"/>
          </a:xfrm>
          <a:prstGeom prst="rect">
            <a:avLst/>
          </a:prstGeom>
          <a:noFill/>
          <a:ln w="9525">
            <a:noFill/>
            <a:miter lim="800000"/>
            <a:headEnd/>
            <a:tailEnd/>
          </a:ln>
        </p:spPr>
      </p:pic>
      <p:sp>
        <p:nvSpPr>
          <p:cNvPr id="50190" name="Text Box 19"/>
          <p:cNvSpPr txBox="1">
            <a:spLocks noChangeArrowheads="1"/>
          </p:cNvSpPr>
          <p:nvPr/>
        </p:nvSpPr>
        <p:spPr bwMode="auto">
          <a:xfrm>
            <a:off x="6429375" y="3500438"/>
            <a:ext cx="1296988" cy="338137"/>
          </a:xfrm>
          <a:prstGeom prst="rect">
            <a:avLst/>
          </a:prstGeom>
          <a:noFill/>
          <a:ln w="9525">
            <a:noFill/>
            <a:miter lim="800000"/>
            <a:headEnd/>
            <a:tailEnd/>
          </a:ln>
        </p:spPr>
        <p:txBody>
          <a:bodyPr>
            <a:spAutoFit/>
          </a:bodyPr>
          <a:lstStyle/>
          <a:p>
            <a:pPr>
              <a:spcBef>
                <a:spcPct val="50000"/>
              </a:spcBef>
            </a:pPr>
            <a:r>
              <a:rPr lang="fr-FR" sz="1600"/>
              <a:t>repas = 1 h</a:t>
            </a:r>
          </a:p>
        </p:txBody>
      </p:sp>
      <p:sp>
        <p:nvSpPr>
          <p:cNvPr id="45076" name="Text Box 20"/>
          <p:cNvSpPr txBox="1">
            <a:spLocks noChangeArrowheads="1"/>
          </p:cNvSpPr>
          <p:nvPr/>
        </p:nvSpPr>
        <p:spPr bwMode="auto">
          <a:xfrm>
            <a:off x="323850" y="5157788"/>
            <a:ext cx="8569325" cy="1190625"/>
          </a:xfrm>
          <a:prstGeom prst="rect">
            <a:avLst/>
          </a:prstGeom>
          <a:noFill/>
          <a:ln w="9525">
            <a:noFill/>
            <a:miter lim="800000"/>
            <a:headEnd/>
            <a:tailEnd/>
          </a:ln>
        </p:spPr>
        <p:txBody>
          <a:bodyPr>
            <a:spAutoFit/>
          </a:bodyPr>
          <a:lstStyle/>
          <a:p>
            <a:pPr lvl="1"/>
            <a:r>
              <a:rPr lang="fr-FR"/>
              <a:t>….mais une « observation » de l’horloge de la fusée indiquerait bien une durée de repas égale à 1 heure et une durée du sommeil égale à 8 h. Il n’y a aucun  processus qui ralentisse le rythme des horloges dans la fusée ; c’est un effet cinématique.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5068"/>
                                        </p:tgtEl>
                                        <p:attrNameLst>
                                          <p:attrName>style.visibility</p:attrName>
                                        </p:attrNameLst>
                                      </p:cBhvr>
                                      <p:to>
                                        <p:strVal val="visible"/>
                                      </p:to>
                                    </p:set>
                                    <p:animEffect transition="in" filter="checkerboard(across)">
                                      <p:cBhvr>
                                        <p:cTn id="7" dur="500"/>
                                        <p:tgtEl>
                                          <p:spTgt spid="45068"/>
                                        </p:tgtEl>
                                      </p:cBhvr>
                                    </p:animEffect>
                                  </p:childTnLst>
                                </p:cTn>
                              </p:par>
                              <p:par>
                                <p:cTn id="8" presetID="5" presetClass="entr" presetSubtype="10" fill="hold" nodeType="withEffect">
                                  <p:stCondLst>
                                    <p:cond delay="0"/>
                                  </p:stCondLst>
                                  <p:childTnLst>
                                    <p:set>
                                      <p:cBhvr>
                                        <p:cTn id="9" dur="1" fill="hold">
                                          <p:stCondLst>
                                            <p:cond delay="0"/>
                                          </p:stCondLst>
                                        </p:cTn>
                                        <p:tgtEl>
                                          <p:spTgt spid="45069"/>
                                        </p:tgtEl>
                                        <p:attrNameLst>
                                          <p:attrName>style.visibility</p:attrName>
                                        </p:attrNameLst>
                                      </p:cBhvr>
                                      <p:to>
                                        <p:strVal val="visible"/>
                                      </p:to>
                                    </p:set>
                                    <p:animEffect transition="in" filter="checkerboard(across)">
                                      <p:cBhvr>
                                        <p:cTn id="10" dur="500"/>
                                        <p:tgtEl>
                                          <p:spTgt spid="45069"/>
                                        </p:tgtEl>
                                      </p:cBhvr>
                                    </p:animEffect>
                                  </p:childTnLst>
                                </p:cTn>
                              </p:par>
                              <p:par>
                                <p:cTn id="11" presetID="5" presetClass="entr" presetSubtype="10" fill="hold" nodeType="withEffect">
                                  <p:stCondLst>
                                    <p:cond delay="0"/>
                                  </p:stCondLst>
                                  <p:childTnLst>
                                    <p:set>
                                      <p:cBhvr>
                                        <p:cTn id="12" dur="1" fill="hold">
                                          <p:stCondLst>
                                            <p:cond delay="0"/>
                                          </p:stCondLst>
                                        </p:cTn>
                                        <p:tgtEl>
                                          <p:spTgt spid="45073"/>
                                        </p:tgtEl>
                                        <p:attrNameLst>
                                          <p:attrName>style.visibility</p:attrName>
                                        </p:attrNameLst>
                                      </p:cBhvr>
                                      <p:to>
                                        <p:strVal val="visible"/>
                                      </p:to>
                                    </p:set>
                                    <p:animEffect transition="in" filter="checkerboard(across)">
                                      <p:cBhvr>
                                        <p:cTn id="13" dur="500"/>
                                        <p:tgtEl>
                                          <p:spTgt spid="45073"/>
                                        </p:tgtEl>
                                      </p:cBhvr>
                                    </p:animEffect>
                                  </p:childTnLst>
                                </p:cTn>
                              </p:par>
                              <p:par>
                                <p:cTn id="14" presetID="5" presetClass="entr" presetSubtype="10" fill="hold" nodeType="withEffect">
                                  <p:stCondLst>
                                    <p:cond delay="0"/>
                                  </p:stCondLst>
                                  <p:childTnLst>
                                    <p:set>
                                      <p:cBhvr>
                                        <p:cTn id="15" dur="1" fill="hold">
                                          <p:stCondLst>
                                            <p:cond delay="0"/>
                                          </p:stCondLst>
                                        </p:cTn>
                                        <p:tgtEl>
                                          <p:spTgt spid="45071"/>
                                        </p:tgtEl>
                                        <p:attrNameLst>
                                          <p:attrName>style.visibility</p:attrName>
                                        </p:attrNameLst>
                                      </p:cBhvr>
                                      <p:to>
                                        <p:strVal val="visible"/>
                                      </p:to>
                                    </p:set>
                                    <p:animEffect transition="in" filter="checkerboard(across)">
                                      <p:cBhvr>
                                        <p:cTn id="16" dur="500"/>
                                        <p:tgtEl>
                                          <p:spTgt spid="45071"/>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45070"/>
                                        </p:tgtEl>
                                        <p:attrNameLst>
                                          <p:attrName>style.visibility</p:attrName>
                                        </p:attrNameLst>
                                      </p:cBhvr>
                                      <p:to>
                                        <p:strVal val="visible"/>
                                      </p:to>
                                    </p:set>
                                    <p:animEffect transition="in" filter="checkerboard(across)">
                                      <p:cBhvr>
                                        <p:cTn id="19" dur="500"/>
                                        <p:tgtEl>
                                          <p:spTgt spid="4507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5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8" grpId="0"/>
      <p:bldP spid="45070" grpId="0"/>
      <p:bldP spid="4507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u numéro de diapositive 5"/>
          <p:cNvSpPr>
            <a:spLocks noGrp="1"/>
          </p:cNvSpPr>
          <p:nvPr>
            <p:ph type="sldNum" sz="quarter" idx="12"/>
          </p:nvPr>
        </p:nvSpPr>
        <p:spPr>
          <a:noFill/>
        </p:spPr>
        <p:txBody>
          <a:bodyPr/>
          <a:lstStyle/>
          <a:p>
            <a:fld id="{5CCECE04-B711-42A1-A7A1-8D61F60A3B53}" type="slidenum">
              <a:rPr lang="fr-FR" smtClean="0"/>
              <a:pPr/>
              <a:t>47</a:t>
            </a:fld>
            <a:endParaRPr lang="fr-FR" smtClean="0"/>
          </a:p>
        </p:txBody>
      </p:sp>
      <p:sp>
        <p:nvSpPr>
          <p:cNvPr id="51203"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51204"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51205"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51206" name="Text Box 11"/>
          <p:cNvSpPr txBox="1">
            <a:spLocks noChangeArrowheads="1"/>
          </p:cNvSpPr>
          <p:nvPr/>
        </p:nvSpPr>
        <p:spPr bwMode="auto">
          <a:xfrm>
            <a:off x="357188" y="428625"/>
            <a:ext cx="8496300" cy="461963"/>
          </a:xfrm>
          <a:prstGeom prst="rect">
            <a:avLst/>
          </a:prstGeom>
          <a:noFill/>
          <a:ln w="9525">
            <a:noFill/>
            <a:miter lim="800000"/>
            <a:headEnd/>
            <a:tailEnd/>
          </a:ln>
        </p:spPr>
        <p:txBody>
          <a:bodyPr>
            <a:spAutoFit/>
          </a:bodyPr>
          <a:lstStyle/>
          <a:p>
            <a:r>
              <a:rPr lang="fr-FR"/>
              <a:t>omment faire la mesure ? </a:t>
            </a:r>
          </a:p>
        </p:txBody>
      </p:sp>
      <p:pic>
        <p:nvPicPr>
          <p:cNvPr id="51207" name="Picture 14" descr="MC910221694[1]"/>
          <p:cNvPicPr>
            <a:picLocks noChangeAspect="1" noChangeArrowheads="1"/>
          </p:cNvPicPr>
          <p:nvPr/>
        </p:nvPicPr>
        <p:blipFill>
          <a:blip r:embed="rId3" cstate="print"/>
          <a:srcRect/>
          <a:stretch>
            <a:fillRect/>
          </a:stretch>
        </p:blipFill>
        <p:spPr bwMode="auto">
          <a:xfrm>
            <a:off x="395288" y="2420938"/>
            <a:ext cx="1008062" cy="757237"/>
          </a:xfrm>
          <a:prstGeom prst="rect">
            <a:avLst/>
          </a:prstGeom>
          <a:noFill/>
          <a:ln w="9525">
            <a:noFill/>
            <a:miter lim="800000"/>
            <a:headEnd/>
            <a:tailEnd/>
          </a:ln>
        </p:spPr>
      </p:pic>
      <p:pic>
        <p:nvPicPr>
          <p:cNvPr id="51208" name="Picture 16" descr="MC900338716[1]"/>
          <p:cNvPicPr>
            <a:picLocks noChangeAspect="1" noChangeArrowheads="1"/>
          </p:cNvPicPr>
          <p:nvPr/>
        </p:nvPicPr>
        <p:blipFill>
          <a:blip r:embed="rId4" cstate="print"/>
          <a:srcRect/>
          <a:stretch>
            <a:fillRect/>
          </a:stretch>
        </p:blipFill>
        <p:spPr bwMode="auto">
          <a:xfrm flipH="1">
            <a:off x="3419475" y="2205038"/>
            <a:ext cx="887413" cy="701675"/>
          </a:xfrm>
          <a:prstGeom prst="rect">
            <a:avLst/>
          </a:prstGeom>
          <a:noFill/>
          <a:ln w="9525">
            <a:noFill/>
            <a:miter lim="800000"/>
            <a:headEnd/>
            <a:tailEnd/>
          </a:ln>
        </p:spPr>
      </p:pic>
      <p:sp>
        <p:nvSpPr>
          <p:cNvPr id="51209" name="Text Box 17"/>
          <p:cNvSpPr txBox="1">
            <a:spLocks noChangeArrowheads="1"/>
          </p:cNvSpPr>
          <p:nvPr/>
        </p:nvSpPr>
        <p:spPr bwMode="auto">
          <a:xfrm>
            <a:off x="539750" y="1773238"/>
            <a:ext cx="3240088" cy="336550"/>
          </a:xfrm>
          <a:prstGeom prst="rect">
            <a:avLst/>
          </a:prstGeom>
          <a:noFill/>
          <a:ln w="9525">
            <a:noFill/>
            <a:miter lim="800000"/>
            <a:headEnd/>
            <a:tailEnd/>
          </a:ln>
        </p:spPr>
        <p:txBody>
          <a:bodyPr>
            <a:spAutoFit/>
          </a:bodyPr>
          <a:lstStyle/>
          <a:p>
            <a:pPr>
              <a:spcBef>
                <a:spcPct val="50000"/>
              </a:spcBef>
            </a:pPr>
            <a:r>
              <a:rPr lang="fr-FR" sz="1600" u="sng"/>
              <a:t>Evénement A : début du repas </a:t>
            </a:r>
          </a:p>
        </p:txBody>
      </p:sp>
      <p:sp>
        <p:nvSpPr>
          <p:cNvPr id="51210" name="Line 19"/>
          <p:cNvSpPr>
            <a:spLocks noChangeShapeType="1"/>
          </p:cNvSpPr>
          <p:nvPr/>
        </p:nvSpPr>
        <p:spPr bwMode="auto">
          <a:xfrm>
            <a:off x="900113" y="3068638"/>
            <a:ext cx="7848600" cy="0"/>
          </a:xfrm>
          <a:prstGeom prst="line">
            <a:avLst/>
          </a:prstGeom>
          <a:noFill/>
          <a:ln w="9525">
            <a:solidFill>
              <a:schemeClr val="tx1"/>
            </a:solidFill>
            <a:round/>
            <a:headEnd/>
            <a:tailEnd type="triangle" w="med" len="med"/>
          </a:ln>
        </p:spPr>
        <p:txBody>
          <a:bodyPr/>
          <a:lstStyle/>
          <a:p>
            <a:endParaRPr lang="fr-FR"/>
          </a:p>
        </p:txBody>
      </p:sp>
      <p:pic>
        <p:nvPicPr>
          <p:cNvPr id="51211" name="Picture 20" descr="MC900441504[1]"/>
          <p:cNvPicPr>
            <a:picLocks noChangeAspect="1" noChangeArrowheads="1"/>
          </p:cNvPicPr>
          <p:nvPr/>
        </p:nvPicPr>
        <p:blipFill>
          <a:blip r:embed="rId5" cstate="print"/>
          <a:srcRect/>
          <a:stretch>
            <a:fillRect/>
          </a:stretch>
        </p:blipFill>
        <p:spPr bwMode="auto">
          <a:xfrm>
            <a:off x="684213" y="3141663"/>
            <a:ext cx="371475" cy="373062"/>
          </a:xfrm>
          <a:prstGeom prst="rect">
            <a:avLst/>
          </a:prstGeom>
          <a:noFill/>
          <a:ln w="9525">
            <a:noFill/>
            <a:miter lim="800000"/>
            <a:headEnd/>
            <a:tailEnd/>
          </a:ln>
        </p:spPr>
      </p:pic>
      <p:pic>
        <p:nvPicPr>
          <p:cNvPr id="51212" name="Picture 21" descr="MC900441504[1]"/>
          <p:cNvPicPr>
            <a:picLocks noChangeAspect="1" noChangeArrowheads="1"/>
          </p:cNvPicPr>
          <p:nvPr/>
        </p:nvPicPr>
        <p:blipFill>
          <a:blip r:embed="rId5" cstate="print"/>
          <a:srcRect/>
          <a:stretch>
            <a:fillRect/>
          </a:stretch>
        </p:blipFill>
        <p:spPr bwMode="auto">
          <a:xfrm>
            <a:off x="3708400" y="3141663"/>
            <a:ext cx="371475" cy="373062"/>
          </a:xfrm>
          <a:prstGeom prst="rect">
            <a:avLst/>
          </a:prstGeom>
          <a:noFill/>
          <a:ln w="9525">
            <a:noFill/>
            <a:miter lim="800000"/>
            <a:headEnd/>
            <a:tailEnd/>
          </a:ln>
        </p:spPr>
      </p:pic>
      <p:pic>
        <p:nvPicPr>
          <p:cNvPr id="114710" name="Picture 22" descr="MC910221694[1]"/>
          <p:cNvPicPr>
            <a:picLocks noChangeAspect="1" noChangeArrowheads="1"/>
          </p:cNvPicPr>
          <p:nvPr/>
        </p:nvPicPr>
        <p:blipFill>
          <a:blip r:embed="rId3" cstate="print"/>
          <a:srcRect/>
          <a:stretch>
            <a:fillRect/>
          </a:stretch>
        </p:blipFill>
        <p:spPr bwMode="auto">
          <a:xfrm>
            <a:off x="323850" y="4921250"/>
            <a:ext cx="1008063" cy="757238"/>
          </a:xfrm>
          <a:prstGeom prst="rect">
            <a:avLst/>
          </a:prstGeom>
          <a:noFill/>
          <a:ln w="9525">
            <a:noFill/>
            <a:miter lim="800000"/>
            <a:headEnd/>
            <a:tailEnd/>
          </a:ln>
        </p:spPr>
      </p:pic>
      <p:pic>
        <p:nvPicPr>
          <p:cNvPr id="114711" name="Picture 23" descr="MC900338716[1]"/>
          <p:cNvPicPr>
            <a:picLocks noChangeAspect="1" noChangeArrowheads="1"/>
          </p:cNvPicPr>
          <p:nvPr/>
        </p:nvPicPr>
        <p:blipFill>
          <a:blip r:embed="rId4" cstate="print"/>
          <a:srcRect/>
          <a:stretch>
            <a:fillRect/>
          </a:stretch>
        </p:blipFill>
        <p:spPr bwMode="auto">
          <a:xfrm flipH="1">
            <a:off x="6516688" y="4789488"/>
            <a:ext cx="887412" cy="701675"/>
          </a:xfrm>
          <a:prstGeom prst="rect">
            <a:avLst/>
          </a:prstGeom>
          <a:noFill/>
          <a:ln w="9525">
            <a:noFill/>
            <a:miter lim="800000"/>
            <a:headEnd/>
            <a:tailEnd/>
          </a:ln>
        </p:spPr>
      </p:pic>
      <p:sp>
        <p:nvSpPr>
          <p:cNvPr id="114712" name="Text Box 24"/>
          <p:cNvSpPr txBox="1">
            <a:spLocks noChangeArrowheads="1"/>
          </p:cNvSpPr>
          <p:nvPr/>
        </p:nvSpPr>
        <p:spPr bwMode="auto">
          <a:xfrm>
            <a:off x="468313" y="4273550"/>
            <a:ext cx="3240087" cy="336550"/>
          </a:xfrm>
          <a:prstGeom prst="rect">
            <a:avLst/>
          </a:prstGeom>
          <a:noFill/>
          <a:ln w="9525">
            <a:noFill/>
            <a:miter lim="800000"/>
            <a:headEnd/>
            <a:tailEnd/>
          </a:ln>
        </p:spPr>
        <p:txBody>
          <a:bodyPr>
            <a:spAutoFit/>
          </a:bodyPr>
          <a:lstStyle/>
          <a:p>
            <a:pPr>
              <a:spcBef>
                <a:spcPct val="50000"/>
              </a:spcBef>
            </a:pPr>
            <a:r>
              <a:rPr lang="fr-FR" sz="1600" u="sng"/>
              <a:t>Evénement B : fin du repas </a:t>
            </a:r>
          </a:p>
        </p:txBody>
      </p:sp>
      <p:sp>
        <p:nvSpPr>
          <p:cNvPr id="114713" name="Line 25"/>
          <p:cNvSpPr>
            <a:spLocks noChangeShapeType="1"/>
          </p:cNvSpPr>
          <p:nvPr/>
        </p:nvSpPr>
        <p:spPr bwMode="auto">
          <a:xfrm>
            <a:off x="828675" y="5568950"/>
            <a:ext cx="7848600" cy="0"/>
          </a:xfrm>
          <a:prstGeom prst="line">
            <a:avLst/>
          </a:prstGeom>
          <a:noFill/>
          <a:ln w="9525">
            <a:solidFill>
              <a:schemeClr val="tx1"/>
            </a:solidFill>
            <a:round/>
            <a:headEnd/>
            <a:tailEnd type="triangle" w="med" len="med"/>
          </a:ln>
        </p:spPr>
        <p:txBody>
          <a:bodyPr/>
          <a:lstStyle/>
          <a:p>
            <a:endParaRPr lang="fr-FR"/>
          </a:p>
        </p:txBody>
      </p:sp>
      <p:pic>
        <p:nvPicPr>
          <p:cNvPr id="114714" name="Picture 26" descr="MC900441504[1]"/>
          <p:cNvPicPr>
            <a:picLocks noChangeAspect="1" noChangeArrowheads="1"/>
          </p:cNvPicPr>
          <p:nvPr/>
        </p:nvPicPr>
        <p:blipFill>
          <a:blip r:embed="rId5" cstate="print"/>
          <a:srcRect/>
          <a:stretch>
            <a:fillRect/>
          </a:stretch>
        </p:blipFill>
        <p:spPr bwMode="auto">
          <a:xfrm>
            <a:off x="612775" y="5641975"/>
            <a:ext cx="371475" cy="373063"/>
          </a:xfrm>
          <a:prstGeom prst="rect">
            <a:avLst/>
          </a:prstGeom>
          <a:noFill/>
          <a:ln w="9525">
            <a:noFill/>
            <a:miter lim="800000"/>
            <a:headEnd/>
            <a:tailEnd/>
          </a:ln>
        </p:spPr>
      </p:pic>
      <p:pic>
        <p:nvPicPr>
          <p:cNvPr id="114715" name="Picture 27" descr="MC900441504[1]"/>
          <p:cNvPicPr>
            <a:picLocks noChangeAspect="1" noChangeArrowheads="1"/>
          </p:cNvPicPr>
          <p:nvPr/>
        </p:nvPicPr>
        <p:blipFill>
          <a:blip r:embed="rId5" cstate="print"/>
          <a:srcRect/>
          <a:stretch>
            <a:fillRect/>
          </a:stretch>
        </p:blipFill>
        <p:spPr bwMode="auto">
          <a:xfrm>
            <a:off x="6732588" y="5654675"/>
            <a:ext cx="371475" cy="373063"/>
          </a:xfrm>
          <a:prstGeom prst="rect">
            <a:avLst/>
          </a:prstGeom>
          <a:noFill/>
          <a:ln w="9525">
            <a:noFill/>
            <a:miter lim="800000"/>
            <a:headEnd/>
            <a:tailEnd/>
          </a:ln>
        </p:spPr>
      </p:pic>
      <p:sp>
        <p:nvSpPr>
          <p:cNvPr id="51219" name="Text Box 28"/>
          <p:cNvSpPr txBox="1">
            <a:spLocks noChangeArrowheads="1"/>
          </p:cNvSpPr>
          <p:nvPr/>
        </p:nvSpPr>
        <p:spPr bwMode="auto">
          <a:xfrm>
            <a:off x="3132138" y="3573463"/>
            <a:ext cx="1655762" cy="366712"/>
          </a:xfrm>
          <a:prstGeom prst="rect">
            <a:avLst/>
          </a:prstGeom>
          <a:noFill/>
          <a:ln w="9525">
            <a:noFill/>
            <a:miter lim="800000"/>
            <a:headEnd/>
            <a:tailEnd/>
          </a:ln>
        </p:spPr>
        <p:txBody>
          <a:bodyPr>
            <a:spAutoFit/>
          </a:bodyPr>
          <a:lstStyle/>
          <a:p>
            <a:pPr>
              <a:spcBef>
                <a:spcPct val="50000"/>
              </a:spcBef>
            </a:pPr>
            <a:r>
              <a:rPr lang="fr-FR"/>
              <a:t>Observateur 1</a:t>
            </a:r>
          </a:p>
        </p:txBody>
      </p:sp>
      <p:sp>
        <p:nvSpPr>
          <p:cNvPr id="114717" name="Text Box 29"/>
          <p:cNvSpPr txBox="1">
            <a:spLocks noChangeArrowheads="1"/>
          </p:cNvSpPr>
          <p:nvPr/>
        </p:nvSpPr>
        <p:spPr bwMode="auto">
          <a:xfrm>
            <a:off x="6156325" y="6086475"/>
            <a:ext cx="1655763" cy="366713"/>
          </a:xfrm>
          <a:prstGeom prst="rect">
            <a:avLst/>
          </a:prstGeom>
          <a:noFill/>
          <a:ln w="9525">
            <a:noFill/>
            <a:miter lim="800000"/>
            <a:headEnd/>
            <a:tailEnd/>
          </a:ln>
        </p:spPr>
        <p:txBody>
          <a:bodyPr>
            <a:spAutoFit/>
          </a:bodyPr>
          <a:lstStyle/>
          <a:p>
            <a:pPr>
              <a:spcBef>
                <a:spcPct val="50000"/>
              </a:spcBef>
            </a:pPr>
            <a:r>
              <a:rPr lang="fr-FR"/>
              <a:t>Observateur 2</a:t>
            </a:r>
          </a:p>
        </p:txBody>
      </p:sp>
      <p:sp>
        <p:nvSpPr>
          <p:cNvPr id="114718" name="Rectangle 30"/>
          <p:cNvSpPr>
            <a:spLocks noChangeArrowheads="1"/>
          </p:cNvSpPr>
          <p:nvPr/>
        </p:nvSpPr>
        <p:spPr bwMode="auto">
          <a:xfrm>
            <a:off x="3276600" y="6015038"/>
            <a:ext cx="1631950" cy="366712"/>
          </a:xfrm>
          <a:prstGeom prst="rect">
            <a:avLst/>
          </a:prstGeom>
          <a:noFill/>
          <a:ln w="9525">
            <a:noFill/>
            <a:miter lim="800000"/>
            <a:headEnd/>
            <a:tailEnd/>
          </a:ln>
        </p:spPr>
        <p:txBody>
          <a:bodyPr wrap="none">
            <a:spAutoFit/>
          </a:bodyPr>
          <a:lstStyle/>
          <a:p>
            <a:r>
              <a:rPr lang="fr-FR">
                <a:solidFill>
                  <a:srgbClr val="969696"/>
                </a:solidFill>
              </a:rPr>
              <a:t>Observateur 1</a:t>
            </a:r>
          </a:p>
        </p:txBody>
      </p:sp>
      <p:sp>
        <p:nvSpPr>
          <p:cNvPr id="51222" name="Text Box 31"/>
          <p:cNvSpPr txBox="1">
            <a:spLocks noChangeArrowheads="1"/>
          </p:cNvSpPr>
          <p:nvPr/>
        </p:nvSpPr>
        <p:spPr bwMode="auto">
          <a:xfrm>
            <a:off x="6084888" y="3494088"/>
            <a:ext cx="1655762" cy="366712"/>
          </a:xfrm>
          <a:prstGeom prst="rect">
            <a:avLst/>
          </a:prstGeom>
          <a:noFill/>
          <a:ln w="9525">
            <a:noFill/>
            <a:miter lim="800000"/>
            <a:headEnd/>
            <a:tailEnd/>
          </a:ln>
        </p:spPr>
        <p:txBody>
          <a:bodyPr>
            <a:spAutoFit/>
          </a:bodyPr>
          <a:lstStyle/>
          <a:p>
            <a:pPr>
              <a:spcBef>
                <a:spcPct val="50000"/>
              </a:spcBef>
            </a:pPr>
            <a:r>
              <a:rPr lang="fr-FR">
                <a:solidFill>
                  <a:srgbClr val="969696"/>
                </a:solidFill>
              </a:rPr>
              <a:t>Observateur 2</a:t>
            </a:r>
          </a:p>
        </p:txBody>
      </p:sp>
      <p:pic>
        <p:nvPicPr>
          <p:cNvPr id="114720" name="Picture 32" descr="MC900441504[1]"/>
          <p:cNvPicPr>
            <a:picLocks noChangeAspect="1" noChangeArrowheads="1"/>
          </p:cNvPicPr>
          <p:nvPr/>
        </p:nvPicPr>
        <p:blipFill>
          <a:blip r:embed="rId5" cstate="print">
            <a:lum bright="70000" contrast="-70000"/>
            <a:grayscl/>
          </a:blip>
          <a:srcRect/>
          <a:stretch>
            <a:fillRect/>
          </a:stretch>
        </p:blipFill>
        <p:spPr bwMode="auto">
          <a:xfrm>
            <a:off x="3851275" y="5648325"/>
            <a:ext cx="371475" cy="373063"/>
          </a:xfrm>
          <a:prstGeom prst="rect">
            <a:avLst/>
          </a:prstGeom>
          <a:noFill/>
          <a:ln w="9525">
            <a:noFill/>
            <a:miter lim="800000"/>
            <a:headEnd/>
            <a:tailEnd/>
          </a:ln>
        </p:spPr>
      </p:pic>
      <p:pic>
        <p:nvPicPr>
          <p:cNvPr id="51224" name="Picture 33" descr="MC900441504[1]"/>
          <p:cNvPicPr>
            <a:picLocks noChangeAspect="1" noChangeArrowheads="1"/>
          </p:cNvPicPr>
          <p:nvPr/>
        </p:nvPicPr>
        <p:blipFill>
          <a:blip r:embed="rId5" cstate="print">
            <a:lum bright="70000" contrast="-70000"/>
            <a:grayscl/>
          </a:blip>
          <a:srcRect/>
          <a:stretch>
            <a:fillRect/>
          </a:stretch>
        </p:blipFill>
        <p:spPr bwMode="auto">
          <a:xfrm>
            <a:off x="6732588" y="3141663"/>
            <a:ext cx="371475" cy="3730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14710"/>
                                        </p:tgtEl>
                                        <p:attrNameLst>
                                          <p:attrName>style.visibility</p:attrName>
                                        </p:attrNameLst>
                                      </p:cBhvr>
                                      <p:to>
                                        <p:strVal val="visible"/>
                                      </p:to>
                                    </p:set>
                                    <p:animEffect transition="in" filter="checkerboard(across)">
                                      <p:cBhvr>
                                        <p:cTn id="7" dur="500"/>
                                        <p:tgtEl>
                                          <p:spTgt spid="114710"/>
                                        </p:tgtEl>
                                      </p:cBhvr>
                                    </p:animEffect>
                                  </p:childTnLst>
                                </p:cTn>
                              </p:par>
                              <p:par>
                                <p:cTn id="8" presetID="5" presetClass="entr" presetSubtype="10" fill="hold" nodeType="withEffect">
                                  <p:stCondLst>
                                    <p:cond delay="0"/>
                                  </p:stCondLst>
                                  <p:childTnLst>
                                    <p:set>
                                      <p:cBhvr>
                                        <p:cTn id="9" dur="1" fill="hold">
                                          <p:stCondLst>
                                            <p:cond delay="0"/>
                                          </p:stCondLst>
                                        </p:cTn>
                                        <p:tgtEl>
                                          <p:spTgt spid="114711"/>
                                        </p:tgtEl>
                                        <p:attrNameLst>
                                          <p:attrName>style.visibility</p:attrName>
                                        </p:attrNameLst>
                                      </p:cBhvr>
                                      <p:to>
                                        <p:strVal val="visible"/>
                                      </p:to>
                                    </p:set>
                                    <p:animEffect transition="in" filter="checkerboard(across)">
                                      <p:cBhvr>
                                        <p:cTn id="10" dur="500"/>
                                        <p:tgtEl>
                                          <p:spTgt spid="114711"/>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14712"/>
                                        </p:tgtEl>
                                        <p:attrNameLst>
                                          <p:attrName>style.visibility</p:attrName>
                                        </p:attrNameLst>
                                      </p:cBhvr>
                                      <p:to>
                                        <p:strVal val="visible"/>
                                      </p:to>
                                    </p:set>
                                    <p:animEffect transition="in" filter="checkerboard(across)">
                                      <p:cBhvr>
                                        <p:cTn id="13" dur="500"/>
                                        <p:tgtEl>
                                          <p:spTgt spid="114712"/>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14713"/>
                                        </p:tgtEl>
                                        <p:attrNameLst>
                                          <p:attrName>style.visibility</p:attrName>
                                        </p:attrNameLst>
                                      </p:cBhvr>
                                      <p:to>
                                        <p:strVal val="visible"/>
                                      </p:to>
                                    </p:set>
                                    <p:animEffect transition="in" filter="checkerboard(across)">
                                      <p:cBhvr>
                                        <p:cTn id="16" dur="500"/>
                                        <p:tgtEl>
                                          <p:spTgt spid="114713"/>
                                        </p:tgtEl>
                                      </p:cBhvr>
                                    </p:animEffect>
                                  </p:childTnLst>
                                </p:cTn>
                              </p:par>
                              <p:par>
                                <p:cTn id="17" presetID="5" presetClass="entr" presetSubtype="10" fill="hold" nodeType="withEffect">
                                  <p:stCondLst>
                                    <p:cond delay="0"/>
                                  </p:stCondLst>
                                  <p:childTnLst>
                                    <p:set>
                                      <p:cBhvr>
                                        <p:cTn id="18" dur="1" fill="hold">
                                          <p:stCondLst>
                                            <p:cond delay="0"/>
                                          </p:stCondLst>
                                        </p:cTn>
                                        <p:tgtEl>
                                          <p:spTgt spid="114714"/>
                                        </p:tgtEl>
                                        <p:attrNameLst>
                                          <p:attrName>style.visibility</p:attrName>
                                        </p:attrNameLst>
                                      </p:cBhvr>
                                      <p:to>
                                        <p:strVal val="visible"/>
                                      </p:to>
                                    </p:set>
                                    <p:animEffect transition="in" filter="checkerboard(across)">
                                      <p:cBhvr>
                                        <p:cTn id="19" dur="500"/>
                                        <p:tgtEl>
                                          <p:spTgt spid="114714"/>
                                        </p:tgtEl>
                                      </p:cBhvr>
                                    </p:animEffect>
                                  </p:childTnLst>
                                </p:cTn>
                              </p:par>
                              <p:par>
                                <p:cTn id="20" presetID="5" presetClass="entr" presetSubtype="10" fill="hold" nodeType="withEffect">
                                  <p:stCondLst>
                                    <p:cond delay="0"/>
                                  </p:stCondLst>
                                  <p:childTnLst>
                                    <p:set>
                                      <p:cBhvr>
                                        <p:cTn id="21" dur="1" fill="hold">
                                          <p:stCondLst>
                                            <p:cond delay="0"/>
                                          </p:stCondLst>
                                        </p:cTn>
                                        <p:tgtEl>
                                          <p:spTgt spid="114715"/>
                                        </p:tgtEl>
                                        <p:attrNameLst>
                                          <p:attrName>style.visibility</p:attrName>
                                        </p:attrNameLst>
                                      </p:cBhvr>
                                      <p:to>
                                        <p:strVal val="visible"/>
                                      </p:to>
                                    </p:set>
                                    <p:animEffect transition="in" filter="checkerboard(across)">
                                      <p:cBhvr>
                                        <p:cTn id="22" dur="500"/>
                                        <p:tgtEl>
                                          <p:spTgt spid="114715"/>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14717"/>
                                        </p:tgtEl>
                                        <p:attrNameLst>
                                          <p:attrName>style.visibility</p:attrName>
                                        </p:attrNameLst>
                                      </p:cBhvr>
                                      <p:to>
                                        <p:strVal val="visible"/>
                                      </p:to>
                                    </p:set>
                                    <p:animEffect transition="in" filter="checkerboard(across)">
                                      <p:cBhvr>
                                        <p:cTn id="25" dur="500"/>
                                        <p:tgtEl>
                                          <p:spTgt spid="114717"/>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14718"/>
                                        </p:tgtEl>
                                        <p:attrNameLst>
                                          <p:attrName>style.visibility</p:attrName>
                                        </p:attrNameLst>
                                      </p:cBhvr>
                                      <p:to>
                                        <p:strVal val="visible"/>
                                      </p:to>
                                    </p:set>
                                    <p:animEffect transition="in" filter="checkerboard(across)">
                                      <p:cBhvr>
                                        <p:cTn id="28" dur="500"/>
                                        <p:tgtEl>
                                          <p:spTgt spid="114718"/>
                                        </p:tgtEl>
                                      </p:cBhvr>
                                    </p:animEffect>
                                  </p:childTnLst>
                                </p:cTn>
                              </p:par>
                              <p:par>
                                <p:cTn id="29" presetID="5" presetClass="entr" presetSubtype="10" fill="hold" nodeType="withEffect">
                                  <p:stCondLst>
                                    <p:cond delay="0"/>
                                  </p:stCondLst>
                                  <p:childTnLst>
                                    <p:set>
                                      <p:cBhvr>
                                        <p:cTn id="30" dur="1" fill="hold">
                                          <p:stCondLst>
                                            <p:cond delay="0"/>
                                          </p:stCondLst>
                                        </p:cTn>
                                        <p:tgtEl>
                                          <p:spTgt spid="114720"/>
                                        </p:tgtEl>
                                        <p:attrNameLst>
                                          <p:attrName>style.visibility</p:attrName>
                                        </p:attrNameLst>
                                      </p:cBhvr>
                                      <p:to>
                                        <p:strVal val="visible"/>
                                      </p:to>
                                    </p:set>
                                    <p:animEffect transition="in" filter="checkerboard(across)">
                                      <p:cBhvr>
                                        <p:cTn id="31" dur="500"/>
                                        <p:tgtEl>
                                          <p:spTgt spid="114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12" grpId="0"/>
      <p:bldP spid="114713" grpId="0" animBg="1"/>
      <p:bldP spid="114717" grpId="0"/>
      <p:bldP spid="11471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re 1"/>
          <p:cNvSpPr>
            <a:spLocks noGrp="1"/>
          </p:cNvSpPr>
          <p:nvPr>
            <p:ph type="title"/>
          </p:nvPr>
        </p:nvSpPr>
        <p:spPr/>
        <p:txBody>
          <a:bodyPr/>
          <a:lstStyle/>
          <a:p>
            <a:pPr eaLnBrk="1" hangingPunct="1"/>
            <a:endParaRPr lang="fr-FR" smtClean="0"/>
          </a:p>
        </p:txBody>
      </p:sp>
      <p:sp>
        <p:nvSpPr>
          <p:cNvPr id="52227" name="Espace réservé du contenu 2"/>
          <p:cNvSpPr>
            <a:spLocks noGrp="1"/>
          </p:cNvSpPr>
          <p:nvPr>
            <p:ph idx="1"/>
          </p:nvPr>
        </p:nvSpPr>
        <p:spPr/>
        <p:txBody>
          <a:bodyPr/>
          <a:lstStyle/>
          <a:p>
            <a:pPr eaLnBrk="1" hangingPunct="1"/>
            <a:r>
              <a:rPr lang="fr-FR" smtClean="0"/>
              <a:t>Le référentiel propre est celui où a lieu l’ événement.</a:t>
            </a:r>
          </a:p>
          <a:p>
            <a:pPr eaLnBrk="1" hangingPunct="1"/>
            <a:endParaRPr lang="fr-FR"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Espace réservé du numéro de diapositive 5"/>
          <p:cNvSpPr>
            <a:spLocks noGrp="1"/>
          </p:cNvSpPr>
          <p:nvPr>
            <p:ph type="sldNum" sz="quarter" idx="12"/>
          </p:nvPr>
        </p:nvSpPr>
        <p:spPr>
          <a:noFill/>
        </p:spPr>
        <p:txBody>
          <a:bodyPr/>
          <a:lstStyle/>
          <a:p>
            <a:fld id="{ED3AF562-5FB3-47B6-8204-C9586F028DEC}" type="slidenum">
              <a:rPr lang="fr-FR" smtClean="0"/>
              <a:pPr/>
              <a:t>49</a:t>
            </a:fld>
            <a:endParaRPr lang="fr-FR" smtClean="0"/>
          </a:p>
        </p:txBody>
      </p:sp>
      <p:sp>
        <p:nvSpPr>
          <p:cNvPr id="8196"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8197"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8198"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8199" name="Text Box 9"/>
          <p:cNvSpPr txBox="1">
            <a:spLocks noChangeArrowheads="1"/>
          </p:cNvSpPr>
          <p:nvPr/>
        </p:nvSpPr>
        <p:spPr bwMode="auto">
          <a:xfrm>
            <a:off x="323850" y="1341438"/>
            <a:ext cx="8569325" cy="366712"/>
          </a:xfrm>
          <a:prstGeom prst="rect">
            <a:avLst/>
          </a:prstGeom>
          <a:noFill/>
          <a:ln w="9525">
            <a:noFill/>
            <a:miter lim="800000"/>
            <a:headEnd/>
            <a:tailEnd/>
          </a:ln>
        </p:spPr>
        <p:txBody>
          <a:bodyPr>
            <a:spAutoFit/>
          </a:bodyPr>
          <a:lstStyle/>
          <a:p>
            <a:pPr>
              <a:spcBef>
                <a:spcPct val="50000"/>
              </a:spcBef>
            </a:pPr>
            <a:r>
              <a:rPr lang="fr-FR">
                <a:solidFill>
                  <a:srgbClr val="0000FF"/>
                </a:solidFill>
              </a:rPr>
              <a:t> </a:t>
            </a:r>
          </a:p>
        </p:txBody>
      </p:sp>
      <p:sp>
        <p:nvSpPr>
          <p:cNvPr id="8200" name="Rectangle 10"/>
          <p:cNvSpPr>
            <a:spLocks noChangeArrowheads="1"/>
          </p:cNvSpPr>
          <p:nvPr/>
        </p:nvSpPr>
        <p:spPr bwMode="auto">
          <a:xfrm>
            <a:off x="0" y="3286125"/>
            <a:ext cx="9144000" cy="0"/>
          </a:xfrm>
          <a:prstGeom prst="rect">
            <a:avLst/>
          </a:prstGeom>
          <a:noFill/>
          <a:ln w="9525">
            <a:noFill/>
            <a:miter lim="800000"/>
            <a:headEnd/>
            <a:tailEnd/>
          </a:ln>
        </p:spPr>
        <p:txBody>
          <a:bodyPr wrap="none" anchor="ctr">
            <a:spAutoFit/>
          </a:bodyPr>
          <a:lstStyle/>
          <a:p>
            <a:endParaRPr lang="fr-FR"/>
          </a:p>
        </p:txBody>
      </p:sp>
      <p:sp>
        <p:nvSpPr>
          <p:cNvPr id="8201" name="Text Box 26"/>
          <p:cNvSpPr txBox="1">
            <a:spLocks noChangeArrowheads="1"/>
          </p:cNvSpPr>
          <p:nvPr/>
        </p:nvSpPr>
        <p:spPr bwMode="auto">
          <a:xfrm>
            <a:off x="4572000" y="2060575"/>
            <a:ext cx="4176713" cy="366713"/>
          </a:xfrm>
          <a:prstGeom prst="rect">
            <a:avLst/>
          </a:prstGeom>
          <a:noFill/>
          <a:ln w="9525">
            <a:noFill/>
            <a:miter lim="800000"/>
            <a:headEnd/>
            <a:tailEnd/>
          </a:ln>
        </p:spPr>
        <p:txBody>
          <a:bodyPr>
            <a:spAutoFit/>
          </a:bodyPr>
          <a:lstStyle/>
          <a:p>
            <a:pPr>
              <a:spcBef>
                <a:spcPct val="50000"/>
              </a:spcBef>
            </a:pPr>
            <a:endParaRPr lang="fr-FR"/>
          </a:p>
        </p:txBody>
      </p:sp>
      <p:sp>
        <p:nvSpPr>
          <p:cNvPr id="8202" name="Rectangle 2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8203" name="Text Box 32"/>
          <p:cNvSpPr txBox="1">
            <a:spLocks noChangeArrowheads="1"/>
          </p:cNvSpPr>
          <p:nvPr/>
        </p:nvSpPr>
        <p:spPr bwMode="auto">
          <a:xfrm>
            <a:off x="395288" y="1412875"/>
            <a:ext cx="2376487" cy="366713"/>
          </a:xfrm>
          <a:prstGeom prst="rect">
            <a:avLst/>
          </a:prstGeom>
          <a:noFill/>
          <a:ln w="9525">
            <a:noFill/>
            <a:miter lim="800000"/>
            <a:headEnd/>
            <a:tailEnd/>
          </a:ln>
        </p:spPr>
        <p:txBody>
          <a:bodyPr>
            <a:spAutoFit/>
          </a:bodyPr>
          <a:lstStyle/>
          <a:p>
            <a:pPr>
              <a:spcBef>
                <a:spcPct val="50000"/>
              </a:spcBef>
            </a:pPr>
            <a:r>
              <a:rPr lang="fr-FR" u="sng">
                <a:solidFill>
                  <a:srgbClr val="0000FF"/>
                </a:solidFill>
              </a:rPr>
              <a:t>Le facteur gamma</a:t>
            </a:r>
            <a:r>
              <a:rPr lang="fr-FR"/>
              <a:t> </a:t>
            </a:r>
          </a:p>
        </p:txBody>
      </p:sp>
      <p:graphicFrame>
        <p:nvGraphicFramePr>
          <p:cNvPr id="8194" name="Object 2"/>
          <p:cNvGraphicFramePr>
            <a:graphicFrameLocks noChangeAspect="1"/>
          </p:cNvGraphicFramePr>
          <p:nvPr/>
        </p:nvGraphicFramePr>
        <p:xfrm>
          <a:off x="2555875" y="1363663"/>
          <a:ext cx="936625" cy="769937"/>
        </p:xfrm>
        <a:graphic>
          <a:graphicData uri="http://schemas.openxmlformats.org/presentationml/2006/ole">
            <p:oleObj spid="_x0000_s8194" name="Equation" r:id="rId4" imgW="799753" imgH="660113" progId="Equation.3">
              <p:embed/>
            </p:oleObj>
          </a:graphicData>
        </a:graphic>
      </p:graphicFrame>
      <p:pic>
        <p:nvPicPr>
          <p:cNvPr id="8204" name="Picture 81" descr="MC900078836[1]"/>
          <p:cNvPicPr>
            <a:picLocks noChangeAspect="1" noChangeArrowheads="1"/>
          </p:cNvPicPr>
          <p:nvPr/>
        </p:nvPicPr>
        <p:blipFill>
          <a:blip r:embed="rId5" cstate="print"/>
          <a:srcRect/>
          <a:stretch>
            <a:fillRect/>
          </a:stretch>
        </p:blipFill>
        <p:spPr bwMode="auto">
          <a:xfrm>
            <a:off x="3995738" y="1341438"/>
            <a:ext cx="2486025" cy="1428750"/>
          </a:xfrm>
          <a:prstGeom prst="rect">
            <a:avLst/>
          </a:prstGeom>
          <a:noFill/>
          <a:ln w="9525">
            <a:noFill/>
            <a:miter lim="800000"/>
            <a:headEnd/>
            <a:tailEnd/>
          </a:ln>
        </p:spPr>
      </p:pic>
      <p:pic>
        <p:nvPicPr>
          <p:cNvPr id="8205" name="Picture 80" descr="MC900331702[1]"/>
          <p:cNvPicPr>
            <a:picLocks noChangeAspect="1" noChangeArrowheads="1"/>
          </p:cNvPicPr>
          <p:nvPr/>
        </p:nvPicPr>
        <p:blipFill>
          <a:blip r:embed="rId6" cstate="print"/>
          <a:srcRect/>
          <a:stretch>
            <a:fillRect/>
          </a:stretch>
        </p:blipFill>
        <p:spPr bwMode="auto">
          <a:xfrm>
            <a:off x="7092950" y="1341438"/>
            <a:ext cx="1619250" cy="1390650"/>
          </a:xfrm>
          <a:prstGeom prst="rect">
            <a:avLst/>
          </a:prstGeom>
          <a:noFill/>
          <a:ln w="9525">
            <a:noFill/>
            <a:miter lim="800000"/>
            <a:headEnd/>
            <a:tailEnd/>
          </a:ln>
        </p:spPr>
      </p:pic>
      <p:pic>
        <p:nvPicPr>
          <p:cNvPr id="8206" name="Picture 79" descr="MC900215092[1]"/>
          <p:cNvPicPr>
            <a:picLocks noChangeAspect="1" noChangeArrowheads="1"/>
          </p:cNvPicPr>
          <p:nvPr/>
        </p:nvPicPr>
        <p:blipFill>
          <a:blip r:embed="rId7" cstate="print"/>
          <a:srcRect/>
          <a:stretch>
            <a:fillRect/>
          </a:stretch>
        </p:blipFill>
        <p:spPr bwMode="auto">
          <a:xfrm>
            <a:off x="395288" y="2492375"/>
            <a:ext cx="2724150" cy="1152525"/>
          </a:xfrm>
          <a:prstGeom prst="rect">
            <a:avLst/>
          </a:prstGeom>
          <a:noFill/>
          <a:ln w="9525">
            <a:noFill/>
            <a:miter lim="800000"/>
            <a:headEnd/>
            <a:tailEnd/>
          </a:ln>
        </p:spPr>
      </p:pic>
      <p:pic>
        <p:nvPicPr>
          <p:cNvPr id="8207" name="Picture 78" descr="MC900320952[1]"/>
          <p:cNvPicPr>
            <a:picLocks noChangeAspect="1" noChangeArrowheads="1"/>
          </p:cNvPicPr>
          <p:nvPr/>
        </p:nvPicPr>
        <p:blipFill>
          <a:blip r:embed="rId8" cstate="print"/>
          <a:srcRect/>
          <a:stretch>
            <a:fillRect/>
          </a:stretch>
        </p:blipFill>
        <p:spPr bwMode="auto">
          <a:xfrm>
            <a:off x="755650" y="4868863"/>
            <a:ext cx="1819275" cy="1190625"/>
          </a:xfrm>
          <a:prstGeom prst="rect">
            <a:avLst/>
          </a:prstGeom>
          <a:noFill/>
          <a:ln w="9525">
            <a:noFill/>
            <a:miter lim="800000"/>
            <a:headEnd/>
            <a:tailEnd/>
          </a:ln>
        </p:spPr>
      </p:pic>
      <p:pic>
        <p:nvPicPr>
          <p:cNvPr id="8208" name="Picture 77" descr="http://upload.wikimedia.org/wikipedia/commons/a/a6/Gerbe.png"/>
          <p:cNvPicPr>
            <a:picLocks noChangeAspect="1" noChangeArrowheads="1"/>
          </p:cNvPicPr>
          <p:nvPr/>
        </p:nvPicPr>
        <p:blipFill>
          <a:blip r:embed="rId9" r:link="rId10" cstate="print"/>
          <a:srcRect/>
          <a:stretch>
            <a:fillRect/>
          </a:stretch>
        </p:blipFill>
        <p:spPr bwMode="auto">
          <a:xfrm>
            <a:off x="4211638" y="3933825"/>
            <a:ext cx="2592387" cy="2168525"/>
          </a:xfrm>
          <a:prstGeom prst="rect">
            <a:avLst/>
          </a:prstGeom>
          <a:noFill/>
          <a:ln w="9525">
            <a:noFill/>
            <a:miter lim="800000"/>
            <a:headEnd/>
            <a:tailEnd/>
          </a:ln>
        </p:spPr>
      </p:pic>
      <p:sp>
        <p:nvSpPr>
          <p:cNvPr id="8209" name="Rectangle 124"/>
          <p:cNvSpPr>
            <a:spLocks noChangeArrowheads="1"/>
          </p:cNvSpPr>
          <p:nvPr/>
        </p:nvSpPr>
        <p:spPr bwMode="auto">
          <a:xfrm>
            <a:off x="-612775" y="4686300"/>
            <a:ext cx="184150" cy="366713"/>
          </a:xfrm>
          <a:prstGeom prst="rect">
            <a:avLst/>
          </a:prstGeom>
          <a:noFill/>
          <a:ln w="9525">
            <a:noFill/>
            <a:miter lim="800000"/>
            <a:headEnd/>
            <a:tailEnd/>
          </a:ln>
        </p:spPr>
        <p:txBody>
          <a:bodyPr wrap="none" anchor="ctr">
            <a:spAutoFit/>
          </a:bodyPr>
          <a:lstStyle/>
          <a:p>
            <a:pPr>
              <a:tabLst>
                <a:tab pos="4229100" algn="l"/>
              </a:tabLst>
            </a:pPr>
            <a:endParaRPr lang="fr-FR"/>
          </a:p>
        </p:txBody>
      </p:sp>
      <p:sp>
        <p:nvSpPr>
          <p:cNvPr id="8210" name="Rectangle 125"/>
          <p:cNvSpPr>
            <a:spLocks noChangeArrowheads="1"/>
          </p:cNvSpPr>
          <p:nvPr/>
        </p:nvSpPr>
        <p:spPr bwMode="auto">
          <a:xfrm>
            <a:off x="4559300" y="2846388"/>
            <a:ext cx="1663700" cy="366712"/>
          </a:xfrm>
          <a:prstGeom prst="rect">
            <a:avLst/>
          </a:prstGeom>
          <a:noFill/>
          <a:ln w="9525">
            <a:noFill/>
            <a:miter lim="800000"/>
            <a:headEnd/>
            <a:tailEnd/>
          </a:ln>
        </p:spPr>
        <p:txBody>
          <a:bodyPr wrap="none" anchor="ctr">
            <a:spAutoFit/>
          </a:bodyPr>
          <a:lstStyle/>
          <a:p>
            <a:pPr algn="ctr"/>
            <a:r>
              <a:rPr lang="fr-FR"/>
              <a:t>Au repos γ = 1</a:t>
            </a:r>
          </a:p>
        </p:txBody>
      </p:sp>
      <p:sp>
        <p:nvSpPr>
          <p:cNvPr id="8211" name="Rectangle 126"/>
          <p:cNvSpPr>
            <a:spLocks noChangeArrowheads="1"/>
          </p:cNvSpPr>
          <p:nvPr/>
        </p:nvSpPr>
        <p:spPr bwMode="auto">
          <a:xfrm>
            <a:off x="6877050" y="2716213"/>
            <a:ext cx="1978025" cy="641350"/>
          </a:xfrm>
          <a:prstGeom prst="rect">
            <a:avLst/>
          </a:prstGeom>
          <a:noFill/>
          <a:ln w="9525">
            <a:noFill/>
            <a:miter lim="800000"/>
            <a:headEnd/>
            <a:tailEnd/>
          </a:ln>
        </p:spPr>
        <p:txBody>
          <a:bodyPr wrap="none" anchor="ctr">
            <a:spAutoFit/>
          </a:bodyPr>
          <a:lstStyle/>
          <a:p>
            <a:r>
              <a:rPr lang="fr-FR"/>
              <a:t>Vélo v = 20 km/h</a:t>
            </a:r>
          </a:p>
          <a:p>
            <a:r>
              <a:rPr lang="fr-FR"/>
              <a:t> γ = 1 + 1,7x10</a:t>
            </a:r>
            <a:r>
              <a:rPr lang="fr-FR" baseline="30000"/>
              <a:t>-16</a:t>
            </a:r>
            <a:r>
              <a:rPr lang="fr-FR"/>
              <a:t> </a:t>
            </a:r>
          </a:p>
        </p:txBody>
      </p:sp>
      <p:sp>
        <p:nvSpPr>
          <p:cNvPr id="8212" name="Rectangle 128"/>
          <p:cNvSpPr>
            <a:spLocks noChangeArrowheads="1"/>
          </p:cNvSpPr>
          <p:nvPr/>
        </p:nvSpPr>
        <p:spPr bwMode="auto">
          <a:xfrm>
            <a:off x="968375" y="3724275"/>
            <a:ext cx="1968500" cy="641350"/>
          </a:xfrm>
          <a:prstGeom prst="rect">
            <a:avLst/>
          </a:prstGeom>
          <a:noFill/>
          <a:ln w="9525">
            <a:noFill/>
            <a:miter lim="800000"/>
            <a:headEnd/>
            <a:tailEnd/>
          </a:ln>
        </p:spPr>
        <p:txBody>
          <a:bodyPr wrap="none" anchor="ctr">
            <a:spAutoFit/>
          </a:bodyPr>
          <a:lstStyle/>
          <a:p>
            <a:pPr algn="ctr"/>
            <a:r>
              <a:rPr lang="fr-FR"/>
              <a:t>TGV v = 300km/h</a:t>
            </a:r>
          </a:p>
          <a:p>
            <a:pPr algn="ctr"/>
            <a:r>
              <a:rPr lang="fr-FR"/>
              <a:t>γ = 1 + 3,9x10</a:t>
            </a:r>
            <a:r>
              <a:rPr lang="fr-FR" baseline="30000"/>
              <a:t>-14</a:t>
            </a:r>
          </a:p>
        </p:txBody>
      </p:sp>
      <p:sp>
        <p:nvSpPr>
          <p:cNvPr id="8213" name="Rectangle 129"/>
          <p:cNvSpPr>
            <a:spLocks noChangeArrowheads="1"/>
          </p:cNvSpPr>
          <p:nvPr/>
        </p:nvSpPr>
        <p:spPr bwMode="auto">
          <a:xfrm>
            <a:off x="323850" y="5956300"/>
            <a:ext cx="3124200" cy="641350"/>
          </a:xfrm>
          <a:prstGeom prst="rect">
            <a:avLst/>
          </a:prstGeom>
          <a:noFill/>
          <a:ln w="9525">
            <a:noFill/>
            <a:miter lim="800000"/>
            <a:headEnd/>
            <a:tailEnd/>
          </a:ln>
        </p:spPr>
        <p:txBody>
          <a:bodyPr wrap="none" anchor="ctr">
            <a:spAutoFit/>
          </a:bodyPr>
          <a:lstStyle/>
          <a:p>
            <a:pPr algn="ctr"/>
            <a:r>
              <a:rPr lang="fr-FR"/>
              <a:t>Navette spatiale v = 7,7 km/s</a:t>
            </a:r>
          </a:p>
          <a:p>
            <a:pPr algn="ctr"/>
            <a:r>
              <a:rPr lang="fr-FR"/>
              <a:t>γ = 1 + 3,3x10</a:t>
            </a:r>
            <a:r>
              <a:rPr lang="fr-FR" baseline="30000"/>
              <a:t>-10</a:t>
            </a:r>
            <a:r>
              <a:rPr lang="fr-FR"/>
              <a:t> </a:t>
            </a:r>
          </a:p>
        </p:txBody>
      </p:sp>
      <p:sp>
        <p:nvSpPr>
          <p:cNvPr id="8214" name="Rectangle 130"/>
          <p:cNvSpPr>
            <a:spLocks noChangeArrowheads="1"/>
          </p:cNvSpPr>
          <p:nvPr/>
        </p:nvSpPr>
        <p:spPr bwMode="auto">
          <a:xfrm>
            <a:off x="6588125" y="4652963"/>
            <a:ext cx="2025650" cy="915987"/>
          </a:xfrm>
          <a:prstGeom prst="rect">
            <a:avLst/>
          </a:prstGeom>
          <a:noFill/>
          <a:ln w="9525">
            <a:noFill/>
            <a:miter lim="800000"/>
            <a:headEnd/>
            <a:tailEnd/>
          </a:ln>
        </p:spPr>
        <p:txBody>
          <a:bodyPr wrap="none" anchor="ctr">
            <a:spAutoFit/>
          </a:bodyPr>
          <a:lstStyle/>
          <a:p>
            <a:pPr algn="ctr"/>
            <a:r>
              <a:rPr lang="fr-FR"/>
              <a:t>Muons cosmiques</a:t>
            </a:r>
          </a:p>
          <a:p>
            <a:pPr algn="ctr"/>
            <a:r>
              <a:rPr lang="fr-FR"/>
              <a:t>v = 0,993 c</a:t>
            </a:r>
          </a:p>
          <a:p>
            <a:pPr algn="ctr"/>
            <a:r>
              <a:rPr lang="fr-FR"/>
              <a:t> γ = 8,5</a:t>
            </a:r>
          </a:p>
        </p:txBody>
      </p:sp>
      <p:sp>
        <p:nvSpPr>
          <p:cNvPr id="8215" name="Oval 131"/>
          <p:cNvSpPr>
            <a:spLocks noChangeArrowheads="1"/>
          </p:cNvSpPr>
          <p:nvPr/>
        </p:nvSpPr>
        <p:spPr bwMode="auto">
          <a:xfrm>
            <a:off x="179388" y="2278063"/>
            <a:ext cx="3240087" cy="2159000"/>
          </a:xfrm>
          <a:prstGeom prst="ellipse">
            <a:avLst/>
          </a:prstGeom>
          <a:noFill/>
          <a:ln w="12700">
            <a:solidFill>
              <a:srgbClr val="0000FF"/>
            </a:solidFill>
            <a:round/>
            <a:headEnd/>
            <a:tailEnd/>
          </a:ln>
        </p:spPr>
        <p:txBody>
          <a:bodyPr wrap="none" anchor="ctr"/>
          <a:lstStyle/>
          <a:p>
            <a:endParaRPr lang="fr-FR"/>
          </a:p>
        </p:txBody>
      </p:sp>
      <p:sp>
        <p:nvSpPr>
          <p:cNvPr id="8216" name="Oval 132"/>
          <p:cNvSpPr>
            <a:spLocks noChangeArrowheads="1"/>
          </p:cNvSpPr>
          <p:nvPr/>
        </p:nvSpPr>
        <p:spPr bwMode="auto">
          <a:xfrm>
            <a:off x="0" y="4699000"/>
            <a:ext cx="3708400" cy="1970088"/>
          </a:xfrm>
          <a:prstGeom prst="ellipse">
            <a:avLst/>
          </a:prstGeom>
          <a:noFill/>
          <a:ln w="12700">
            <a:solidFill>
              <a:srgbClr val="0000FF"/>
            </a:solidFill>
            <a:round/>
            <a:headEnd/>
            <a:tailEnd/>
          </a:ln>
        </p:spPr>
        <p:txBody>
          <a:bodyPr wrap="none" anchor="ctr"/>
          <a:lstStyle/>
          <a:p>
            <a:endParaRPr lang="fr-FR"/>
          </a:p>
        </p:txBody>
      </p:sp>
      <p:sp>
        <p:nvSpPr>
          <p:cNvPr id="8217" name="Oval 133"/>
          <p:cNvSpPr>
            <a:spLocks noChangeArrowheads="1"/>
          </p:cNvSpPr>
          <p:nvPr/>
        </p:nvSpPr>
        <p:spPr bwMode="auto">
          <a:xfrm>
            <a:off x="3851275" y="1270000"/>
            <a:ext cx="2808288" cy="2087563"/>
          </a:xfrm>
          <a:prstGeom prst="ellipse">
            <a:avLst/>
          </a:prstGeom>
          <a:noFill/>
          <a:ln w="12700">
            <a:solidFill>
              <a:srgbClr val="0000FF"/>
            </a:solidFill>
            <a:round/>
            <a:headEnd/>
            <a:tailEnd/>
          </a:ln>
        </p:spPr>
        <p:txBody>
          <a:bodyPr wrap="none" anchor="ctr"/>
          <a:lstStyle/>
          <a:p>
            <a:endParaRPr lang="fr-FR"/>
          </a:p>
        </p:txBody>
      </p:sp>
      <p:sp>
        <p:nvSpPr>
          <p:cNvPr id="8218" name="Oval 134"/>
          <p:cNvSpPr>
            <a:spLocks noChangeArrowheads="1"/>
          </p:cNvSpPr>
          <p:nvPr/>
        </p:nvSpPr>
        <p:spPr bwMode="auto">
          <a:xfrm>
            <a:off x="6732588" y="1052513"/>
            <a:ext cx="2232025" cy="2663825"/>
          </a:xfrm>
          <a:prstGeom prst="ellipse">
            <a:avLst/>
          </a:prstGeom>
          <a:noFill/>
          <a:ln w="12700">
            <a:solidFill>
              <a:srgbClr val="0000FF"/>
            </a:solidFill>
            <a:round/>
            <a:headEnd/>
            <a:tailEnd/>
          </a:ln>
        </p:spPr>
        <p:txBody>
          <a:bodyPr wrap="none" anchor="ctr"/>
          <a:lstStyle/>
          <a:p>
            <a:endParaRPr lang="fr-FR"/>
          </a:p>
        </p:txBody>
      </p:sp>
      <p:sp>
        <p:nvSpPr>
          <p:cNvPr id="8219" name="Oval 136"/>
          <p:cNvSpPr>
            <a:spLocks noChangeArrowheads="1"/>
          </p:cNvSpPr>
          <p:nvPr/>
        </p:nvSpPr>
        <p:spPr bwMode="auto">
          <a:xfrm>
            <a:off x="3635375" y="3573463"/>
            <a:ext cx="4968875" cy="3095625"/>
          </a:xfrm>
          <a:prstGeom prst="ellipse">
            <a:avLst/>
          </a:prstGeom>
          <a:noFill/>
          <a:ln w="12700">
            <a:solidFill>
              <a:srgbClr val="0000FF"/>
            </a:solidFill>
            <a:round/>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1258888" y="2590800"/>
            <a:ext cx="6537325" cy="728663"/>
          </a:xfrm>
          <a:prstGeom prst="rect">
            <a:avLst/>
          </a:prstGeom>
          <a:noFill/>
          <a:ln w="9525">
            <a:noFill/>
            <a:miter lim="800000"/>
            <a:headEnd/>
            <a:tailEnd/>
          </a:ln>
        </p:spPr>
        <p:txBody>
          <a:bodyPr wrap="none">
            <a:spAutoFit/>
          </a:bodyPr>
          <a:lstStyle/>
          <a:p>
            <a:r>
              <a:rPr lang="fr-FR" sz="3600">
                <a:latin typeface="Comic Sans MS" pitchFamily="66" charset="0"/>
              </a:rPr>
              <a:t>Que signifient ces résultats ?</a:t>
            </a:r>
          </a:p>
        </p:txBody>
      </p:sp>
      <p:sp>
        <p:nvSpPr>
          <p:cNvPr id="53251" name="Text Box 3"/>
          <p:cNvSpPr txBox="1">
            <a:spLocks noChangeArrowheads="1"/>
          </p:cNvSpPr>
          <p:nvPr/>
        </p:nvSpPr>
        <p:spPr bwMode="auto">
          <a:xfrm>
            <a:off x="827088" y="914400"/>
            <a:ext cx="7488237" cy="1082675"/>
          </a:xfrm>
          <a:prstGeom prst="rect">
            <a:avLst/>
          </a:prstGeom>
          <a:noFill/>
          <a:ln w="9525">
            <a:noFill/>
            <a:miter lim="800000"/>
            <a:headEnd/>
            <a:tailEnd/>
          </a:ln>
        </p:spPr>
        <p:txBody>
          <a:bodyPr>
            <a:spAutoFit/>
          </a:bodyPr>
          <a:lstStyle/>
          <a:p>
            <a:pPr algn="ctr">
              <a:spcBef>
                <a:spcPct val="50000"/>
              </a:spcBef>
            </a:pPr>
            <a:r>
              <a:rPr lang="fr-FR" sz="2800">
                <a:latin typeface="Comic Sans MS" pitchFamily="66" charset="0"/>
              </a:rPr>
              <a:t>On montre de même l’existence d’une « contraction des longueurs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1127125" y="5527675"/>
            <a:ext cx="184150" cy="457200"/>
          </a:xfrm>
          <a:prstGeom prst="rect">
            <a:avLst/>
          </a:prstGeom>
          <a:noFill/>
          <a:ln w="9525">
            <a:noFill/>
            <a:miter lim="800000"/>
            <a:headEnd/>
            <a:tailEnd/>
          </a:ln>
        </p:spPr>
        <p:txBody>
          <a:bodyPr wrap="none">
            <a:spAutoFit/>
          </a:bodyPr>
          <a:lstStyle/>
          <a:p>
            <a:pPr eaLnBrk="0" hangingPunct="0"/>
            <a:endParaRPr lang="fr-FR" b="1">
              <a:latin typeface="Times" charset="0"/>
            </a:endParaRPr>
          </a:p>
        </p:txBody>
      </p:sp>
      <p:sp>
        <p:nvSpPr>
          <p:cNvPr id="54275" name="Text Box 3"/>
          <p:cNvSpPr txBox="1">
            <a:spLocks noChangeArrowheads="1"/>
          </p:cNvSpPr>
          <p:nvPr/>
        </p:nvSpPr>
        <p:spPr bwMode="auto">
          <a:xfrm>
            <a:off x="150813" y="5013325"/>
            <a:ext cx="8796337" cy="1577975"/>
          </a:xfrm>
          <a:prstGeom prst="rect">
            <a:avLst/>
          </a:prstGeom>
          <a:noFill/>
          <a:ln w="9525">
            <a:noFill/>
            <a:miter lim="800000"/>
            <a:headEnd/>
            <a:tailEnd/>
          </a:ln>
        </p:spPr>
        <p:txBody>
          <a:bodyPr wrap="none">
            <a:spAutoFit/>
          </a:bodyPr>
          <a:lstStyle/>
          <a:p>
            <a:pPr algn="ctr" eaLnBrk="0" hangingPunct="0"/>
            <a:r>
              <a:rPr lang="fr-FR" sz="2800">
                <a:latin typeface="Comic Sans MS" pitchFamily="66" charset="0"/>
              </a:rPr>
              <a:t>Pour Einstein, il suffit « tout simplement » </a:t>
            </a:r>
          </a:p>
          <a:p>
            <a:pPr algn="ctr" eaLnBrk="0" hangingPunct="0"/>
            <a:r>
              <a:rPr lang="fr-FR" sz="2800">
                <a:latin typeface="Comic Sans MS" pitchFamily="66" charset="0"/>
              </a:rPr>
              <a:t>de réintroduire en physique</a:t>
            </a:r>
          </a:p>
          <a:p>
            <a:pPr algn="ctr" eaLnBrk="0" hangingPunct="0"/>
            <a:r>
              <a:rPr lang="fr-FR" sz="2800">
                <a:solidFill>
                  <a:srgbClr val="FF0000"/>
                </a:solidFill>
                <a:latin typeface="Comic Sans MS" pitchFamily="66" charset="0"/>
              </a:rPr>
              <a:t>une perspective</a:t>
            </a:r>
            <a:r>
              <a:rPr lang="fr-FR" sz="2800">
                <a:latin typeface="Comic Sans MS" pitchFamily="66" charset="0"/>
              </a:rPr>
              <a:t> oubliée dans la physique de Newton.</a:t>
            </a:r>
          </a:p>
        </p:txBody>
      </p:sp>
      <p:sp>
        <p:nvSpPr>
          <p:cNvPr id="54276" name="Rectangle 4"/>
          <p:cNvSpPr>
            <a:spLocks noChangeArrowheads="1"/>
          </p:cNvSpPr>
          <p:nvPr/>
        </p:nvSpPr>
        <p:spPr bwMode="auto">
          <a:xfrm>
            <a:off x="3062288" y="1417638"/>
            <a:ext cx="9144000" cy="0"/>
          </a:xfrm>
          <a:prstGeom prst="rect">
            <a:avLst/>
          </a:prstGeom>
          <a:noFill/>
          <a:ln w="9525">
            <a:noFill/>
            <a:miter lim="800000"/>
            <a:headEnd/>
            <a:tailEnd/>
          </a:ln>
        </p:spPr>
        <p:txBody>
          <a:bodyPr>
            <a:spAutoFit/>
          </a:bodyPr>
          <a:lstStyle/>
          <a:p>
            <a:endParaRPr lang="fr-FR"/>
          </a:p>
        </p:txBody>
      </p:sp>
      <p:sp>
        <p:nvSpPr>
          <p:cNvPr id="54277" name="Rectangle 5"/>
          <p:cNvSpPr>
            <a:spLocks noChangeArrowheads="1"/>
          </p:cNvSpPr>
          <p:nvPr/>
        </p:nvSpPr>
        <p:spPr bwMode="auto">
          <a:xfrm>
            <a:off x="3062288" y="1417638"/>
            <a:ext cx="9144000" cy="0"/>
          </a:xfrm>
          <a:prstGeom prst="rect">
            <a:avLst/>
          </a:prstGeom>
          <a:noFill/>
          <a:ln w="9525">
            <a:noFill/>
            <a:miter lim="800000"/>
            <a:headEnd/>
            <a:tailEnd/>
          </a:ln>
        </p:spPr>
        <p:txBody>
          <a:bodyPr>
            <a:spAutoFit/>
          </a:bodyPr>
          <a:lstStyle/>
          <a:p>
            <a:endParaRPr lang="fr-FR"/>
          </a:p>
        </p:txBody>
      </p:sp>
      <p:sp>
        <p:nvSpPr>
          <p:cNvPr id="54278" name="Rectangle 6"/>
          <p:cNvSpPr>
            <a:spLocks noChangeArrowheads="1"/>
          </p:cNvSpPr>
          <p:nvPr/>
        </p:nvSpPr>
        <p:spPr bwMode="auto">
          <a:xfrm>
            <a:off x="3062288" y="1417638"/>
            <a:ext cx="9144000" cy="0"/>
          </a:xfrm>
          <a:prstGeom prst="rect">
            <a:avLst/>
          </a:prstGeom>
          <a:noFill/>
          <a:ln w="9525">
            <a:noFill/>
            <a:miter lim="800000"/>
            <a:headEnd/>
            <a:tailEnd/>
          </a:ln>
        </p:spPr>
        <p:txBody>
          <a:bodyPr>
            <a:spAutoFit/>
          </a:bodyPr>
          <a:lstStyle/>
          <a:p>
            <a:endParaRPr lang="fr-FR"/>
          </a:p>
        </p:txBody>
      </p:sp>
      <p:pic>
        <p:nvPicPr>
          <p:cNvPr id="54279" name="Picture 7" descr="Einstein_16"/>
          <p:cNvPicPr>
            <a:picLocks noChangeAspect="1" noChangeArrowheads="1"/>
          </p:cNvPicPr>
          <p:nvPr/>
        </p:nvPicPr>
        <p:blipFill>
          <a:blip r:embed="rId3" cstate="print"/>
          <a:srcRect/>
          <a:stretch>
            <a:fillRect/>
          </a:stretch>
        </p:blipFill>
        <p:spPr bwMode="auto">
          <a:xfrm>
            <a:off x="609600" y="769938"/>
            <a:ext cx="2549525" cy="3667125"/>
          </a:xfrm>
          <a:prstGeom prst="rect">
            <a:avLst/>
          </a:prstGeom>
          <a:noFill/>
          <a:ln w="9525">
            <a:noFill/>
            <a:miter lim="800000"/>
            <a:headEnd/>
            <a:tailEnd/>
          </a:ln>
        </p:spPr>
      </p:pic>
      <p:pic>
        <p:nvPicPr>
          <p:cNvPr id="54280" name="Picture 22"/>
          <p:cNvPicPr>
            <a:picLocks noChangeAspect="1" noChangeArrowheads="1"/>
          </p:cNvPicPr>
          <p:nvPr/>
        </p:nvPicPr>
        <p:blipFill>
          <a:blip r:embed="rId4" cstate="print"/>
          <a:srcRect l="77954" t="41920" r="11607" b="39824"/>
          <a:stretch>
            <a:fillRect/>
          </a:stretch>
        </p:blipFill>
        <p:spPr bwMode="auto">
          <a:xfrm>
            <a:off x="6948488" y="117475"/>
            <a:ext cx="1306512" cy="1582738"/>
          </a:xfrm>
          <a:prstGeom prst="rect">
            <a:avLst/>
          </a:prstGeom>
          <a:noFill/>
          <a:ln w="9525">
            <a:noFill/>
            <a:miter lim="800000"/>
            <a:headEnd/>
            <a:tailEnd/>
          </a:ln>
        </p:spPr>
      </p:pic>
      <p:grpSp>
        <p:nvGrpSpPr>
          <p:cNvPr id="54281" name="Group 40"/>
          <p:cNvGrpSpPr>
            <a:grpSpLocks/>
          </p:cNvGrpSpPr>
          <p:nvPr/>
        </p:nvGrpSpPr>
        <p:grpSpPr bwMode="auto">
          <a:xfrm>
            <a:off x="4356100" y="762000"/>
            <a:ext cx="3873500" cy="3746500"/>
            <a:chOff x="2744" y="480"/>
            <a:chExt cx="2440" cy="2360"/>
          </a:xfrm>
        </p:grpSpPr>
        <p:sp>
          <p:nvSpPr>
            <p:cNvPr id="54282" name="Line 23"/>
            <p:cNvSpPr>
              <a:spLocks noChangeShapeType="1"/>
            </p:cNvSpPr>
            <p:nvPr/>
          </p:nvSpPr>
          <p:spPr bwMode="auto">
            <a:xfrm flipV="1">
              <a:off x="2744" y="663"/>
              <a:ext cx="1788" cy="459"/>
            </a:xfrm>
            <a:prstGeom prst="line">
              <a:avLst/>
            </a:prstGeom>
            <a:noFill/>
            <a:ln w="9525">
              <a:solidFill>
                <a:schemeClr val="tx1"/>
              </a:solidFill>
              <a:round/>
              <a:headEnd/>
              <a:tailEnd/>
            </a:ln>
          </p:spPr>
          <p:txBody>
            <a:bodyPr wrap="none" anchor="ctr"/>
            <a:lstStyle/>
            <a:p>
              <a:endParaRPr lang="fr-FR"/>
            </a:p>
          </p:txBody>
        </p:sp>
        <p:sp>
          <p:nvSpPr>
            <p:cNvPr id="54283" name="Line 24"/>
            <p:cNvSpPr>
              <a:spLocks noChangeShapeType="1"/>
            </p:cNvSpPr>
            <p:nvPr/>
          </p:nvSpPr>
          <p:spPr bwMode="auto">
            <a:xfrm flipH="1">
              <a:off x="3379" y="799"/>
              <a:ext cx="1678" cy="862"/>
            </a:xfrm>
            <a:prstGeom prst="line">
              <a:avLst/>
            </a:prstGeom>
            <a:noFill/>
            <a:ln w="9525">
              <a:solidFill>
                <a:schemeClr val="tx1"/>
              </a:solidFill>
              <a:round/>
              <a:headEnd/>
              <a:tailEnd/>
            </a:ln>
          </p:spPr>
          <p:txBody>
            <a:bodyPr wrap="none" anchor="ctr"/>
            <a:lstStyle/>
            <a:p>
              <a:endParaRPr lang="fr-FR"/>
            </a:p>
          </p:txBody>
        </p:sp>
        <p:sp>
          <p:nvSpPr>
            <p:cNvPr id="54284" name="Line 34"/>
            <p:cNvSpPr>
              <a:spLocks noChangeShapeType="1"/>
            </p:cNvSpPr>
            <p:nvPr/>
          </p:nvSpPr>
          <p:spPr bwMode="auto">
            <a:xfrm flipV="1">
              <a:off x="4992" y="480"/>
              <a:ext cx="192" cy="48"/>
            </a:xfrm>
            <a:prstGeom prst="line">
              <a:avLst/>
            </a:prstGeom>
            <a:noFill/>
            <a:ln w="9525">
              <a:solidFill>
                <a:schemeClr val="tx1"/>
              </a:solidFill>
              <a:round/>
              <a:headEnd/>
              <a:tailEnd/>
            </a:ln>
          </p:spPr>
          <p:txBody>
            <a:bodyPr wrap="none" anchor="ctr"/>
            <a:lstStyle/>
            <a:p>
              <a:endParaRPr lang="fr-FR"/>
            </a:p>
          </p:txBody>
        </p:sp>
        <p:grpSp>
          <p:nvGrpSpPr>
            <p:cNvPr id="54285" name="Group 39"/>
            <p:cNvGrpSpPr>
              <a:grpSpLocks/>
            </p:cNvGrpSpPr>
            <p:nvPr/>
          </p:nvGrpSpPr>
          <p:grpSpPr bwMode="auto">
            <a:xfrm>
              <a:off x="2784" y="1770"/>
              <a:ext cx="2228" cy="1070"/>
              <a:chOff x="2784" y="1680"/>
              <a:chExt cx="2681" cy="1344"/>
            </a:xfrm>
          </p:grpSpPr>
          <p:pic>
            <p:nvPicPr>
              <p:cNvPr id="54287" name="Picture 27"/>
              <p:cNvPicPr>
                <a:picLocks noChangeAspect="1" noChangeArrowheads="1"/>
              </p:cNvPicPr>
              <p:nvPr/>
            </p:nvPicPr>
            <p:blipFill>
              <a:blip r:embed="rId5" cstate="print"/>
              <a:srcRect l="77954" t="41920" r="11607" b="39824"/>
              <a:stretch>
                <a:fillRect/>
              </a:stretch>
            </p:blipFill>
            <p:spPr bwMode="auto">
              <a:xfrm>
                <a:off x="4896" y="1728"/>
                <a:ext cx="317" cy="384"/>
              </a:xfrm>
              <a:prstGeom prst="rect">
                <a:avLst/>
              </a:prstGeom>
              <a:noFill/>
              <a:ln w="9525">
                <a:noFill/>
                <a:miter lim="800000"/>
                <a:headEnd/>
                <a:tailEnd/>
              </a:ln>
            </p:spPr>
          </p:pic>
          <p:pic>
            <p:nvPicPr>
              <p:cNvPr id="54288" name="Picture 29"/>
              <p:cNvPicPr>
                <a:picLocks noChangeAspect="1" noChangeArrowheads="1"/>
              </p:cNvPicPr>
              <p:nvPr/>
            </p:nvPicPr>
            <p:blipFill>
              <a:blip r:embed="rId6" cstate="print"/>
              <a:srcRect l="60080" t="45117" r="22046" b="19083"/>
              <a:stretch>
                <a:fillRect/>
              </a:stretch>
            </p:blipFill>
            <p:spPr bwMode="auto">
              <a:xfrm>
                <a:off x="3264" y="2064"/>
                <a:ext cx="665" cy="924"/>
              </a:xfrm>
              <a:prstGeom prst="rect">
                <a:avLst/>
              </a:prstGeom>
              <a:noFill/>
              <a:ln w="9525">
                <a:noFill/>
                <a:miter lim="800000"/>
                <a:headEnd/>
                <a:tailEnd/>
              </a:ln>
            </p:spPr>
          </p:pic>
          <p:sp>
            <p:nvSpPr>
              <p:cNvPr id="54289" name="Line 37"/>
              <p:cNvSpPr>
                <a:spLocks noChangeShapeType="1"/>
              </p:cNvSpPr>
              <p:nvPr/>
            </p:nvSpPr>
            <p:spPr bwMode="auto">
              <a:xfrm flipV="1">
                <a:off x="2784" y="1680"/>
                <a:ext cx="2448" cy="672"/>
              </a:xfrm>
              <a:prstGeom prst="line">
                <a:avLst/>
              </a:prstGeom>
              <a:noFill/>
              <a:ln w="9525">
                <a:solidFill>
                  <a:schemeClr val="tx1"/>
                </a:solidFill>
                <a:round/>
                <a:headEnd/>
                <a:tailEnd/>
              </a:ln>
            </p:spPr>
            <p:txBody>
              <a:bodyPr wrap="none" anchor="ctr"/>
              <a:lstStyle/>
              <a:p>
                <a:endParaRPr lang="fr-FR"/>
              </a:p>
            </p:txBody>
          </p:sp>
          <p:sp>
            <p:nvSpPr>
              <p:cNvPr id="54290" name="Line 38"/>
              <p:cNvSpPr>
                <a:spLocks noChangeShapeType="1"/>
              </p:cNvSpPr>
              <p:nvPr/>
            </p:nvSpPr>
            <p:spPr bwMode="auto">
              <a:xfrm flipH="1">
                <a:off x="3744" y="1888"/>
                <a:ext cx="1721" cy="1136"/>
              </a:xfrm>
              <a:prstGeom prst="line">
                <a:avLst/>
              </a:prstGeom>
              <a:noFill/>
              <a:ln w="9525">
                <a:solidFill>
                  <a:schemeClr val="tx1"/>
                </a:solidFill>
                <a:round/>
                <a:headEnd/>
                <a:tailEnd/>
              </a:ln>
            </p:spPr>
            <p:txBody>
              <a:bodyPr wrap="none" anchor="ctr"/>
              <a:lstStyle/>
              <a:p>
                <a:endParaRPr lang="fr-FR"/>
              </a:p>
            </p:txBody>
          </p:sp>
        </p:grpSp>
        <p:pic>
          <p:nvPicPr>
            <p:cNvPr id="54286" name="Picture 21"/>
            <p:cNvPicPr>
              <a:picLocks noChangeAspect="1" noChangeArrowheads="1"/>
            </p:cNvPicPr>
            <p:nvPr/>
          </p:nvPicPr>
          <p:blipFill>
            <a:blip r:embed="rId7" cstate="print"/>
            <a:srcRect l="60080" t="45117" r="22046" b="19083"/>
            <a:stretch>
              <a:fillRect/>
            </a:stretch>
          </p:blipFill>
          <p:spPr bwMode="auto">
            <a:xfrm>
              <a:off x="3016" y="663"/>
              <a:ext cx="665" cy="924"/>
            </a:xfrm>
            <a:prstGeom prst="rect">
              <a:avLst/>
            </a:prstGeom>
            <a:noFill/>
            <a:ln w="9525">
              <a:noFill/>
              <a:miter lim="800000"/>
              <a:headEnd/>
              <a:tailEnd/>
            </a:ln>
          </p:spPr>
        </p:pic>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652463" y="528638"/>
            <a:ext cx="7367587" cy="658812"/>
          </a:xfrm>
          <a:prstGeom prst="rect">
            <a:avLst/>
          </a:prstGeom>
          <a:noFill/>
          <a:ln w="9525">
            <a:noFill/>
            <a:miter lim="800000"/>
            <a:headEnd/>
            <a:tailEnd/>
          </a:ln>
        </p:spPr>
        <p:txBody>
          <a:bodyPr wrap="none">
            <a:spAutoFit/>
          </a:bodyPr>
          <a:lstStyle/>
          <a:p>
            <a:r>
              <a:rPr lang="fr-FR" sz="2800">
                <a:latin typeface="Comic Sans MS" pitchFamily="66" charset="0"/>
              </a:rPr>
              <a:t>On connaît la perspective due à la distance</a:t>
            </a:r>
            <a:r>
              <a:rPr lang="fr-FR" sz="3200">
                <a:latin typeface="Comic Sans MS" pitchFamily="66" charset="0"/>
              </a:rPr>
              <a:t> </a:t>
            </a:r>
          </a:p>
        </p:txBody>
      </p:sp>
      <p:grpSp>
        <p:nvGrpSpPr>
          <p:cNvPr id="55299" name="Group 3"/>
          <p:cNvGrpSpPr>
            <a:grpSpLocks/>
          </p:cNvGrpSpPr>
          <p:nvPr/>
        </p:nvGrpSpPr>
        <p:grpSpPr bwMode="auto">
          <a:xfrm>
            <a:off x="827088" y="2120900"/>
            <a:ext cx="6950075" cy="3422650"/>
            <a:chOff x="521" y="1336"/>
            <a:chExt cx="4378" cy="2156"/>
          </a:xfrm>
        </p:grpSpPr>
        <p:pic>
          <p:nvPicPr>
            <p:cNvPr id="55300" name="Picture 4" descr="MAISON SEULE"/>
            <p:cNvPicPr>
              <a:picLocks noChangeAspect="1" noChangeArrowheads="1"/>
            </p:cNvPicPr>
            <p:nvPr/>
          </p:nvPicPr>
          <p:blipFill>
            <a:blip r:embed="rId3" cstate="print"/>
            <a:srcRect/>
            <a:stretch>
              <a:fillRect/>
            </a:stretch>
          </p:blipFill>
          <p:spPr bwMode="auto">
            <a:xfrm>
              <a:off x="2544" y="1336"/>
              <a:ext cx="2355" cy="568"/>
            </a:xfrm>
            <a:prstGeom prst="rect">
              <a:avLst/>
            </a:prstGeom>
            <a:noFill/>
            <a:ln w="9525">
              <a:noFill/>
              <a:miter lim="800000"/>
              <a:headEnd/>
              <a:tailEnd/>
            </a:ln>
          </p:spPr>
        </p:pic>
        <p:pic>
          <p:nvPicPr>
            <p:cNvPr id="55301" name="Picture 5" descr="HOMME ASSIS"/>
            <p:cNvPicPr>
              <a:picLocks noChangeAspect="1" noChangeArrowheads="1"/>
            </p:cNvPicPr>
            <p:nvPr/>
          </p:nvPicPr>
          <p:blipFill>
            <a:blip r:embed="rId4" cstate="print"/>
            <a:srcRect r="5672"/>
            <a:stretch>
              <a:fillRect/>
            </a:stretch>
          </p:blipFill>
          <p:spPr bwMode="auto">
            <a:xfrm>
              <a:off x="521" y="2229"/>
              <a:ext cx="1497" cy="1263"/>
            </a:xfrm>
            <a:prstGeom prst="rect">
              <a:avLst/>
            </a:prstGeom>
            <a:noFill/>
            <a:ln w="9525">
              <a:noFill/>
              <a:miter lim="800000"/>
              <a:headEnd/>
              <a:tailEnd/>
            </a:ln>
          </p:spPr>
        </p:pic>
        <p:sp>
          <p:nvSpPr>
            <p:cNvPr id="55302" name="Line 6"/>
            <p:cNvSpPr>
              <a:spLocks noChangeShapeType="1"/>
            </p:cNvSpPr>
            <p:nvPr/>
          </p:nvSpPr>
          <p:spPr bwMode="auto">
            <a:xfrm rot="321503" flipH="1">
              <a:off x="1701" y="1805"/>
              <a:ext cx="2041" cy="1171"/>
            </a:xfrm>
            <a:prstGeom prst="line">
              <a:avLst/>
            </a:prstGeom>
            <a:noFill/>
            <a:ln w="12700">
              <a:solidFill>
                <a:schemeClr val="tx1"/>
              </a:solidFill>
              <a:prstDash val="dash"/>
              <a:round/>
              <a:headEnd type="triangle" w="sm" len="lg"/>
              <a:tailEnd type="triangle" w="sm" len="lg"/>
            </a:ln>
          </p:spPr>
          <p:txBody>
            <a:bodyPr/>
            <a:lstStyle/>
            <a:p>
              <a:endParaRPr lang="fr-FR"/>
            </a:p>
          </p:txBody>
        </p:sp>
        <p:sp>
          <p:nvSpPr>
            <p:cNvPr id="55303" name="Text Box 7"/>
            <p:cNvSpPr txBox="1">
              <a:spLocks noChangeArrowheads="1"/>
            </p:cNvSpPr>
            <p:nvPr/>
          </p:nvSpPr>
          <p:spPr bwMode="auto">
            <a:xfrm>
              <a:off x="2744" y="2478"/>
              <a:ext cx="869" cy="326"/>
            </a:xfrm>
            <a:prstGeom prst="rect">
              <a:avLst/>
            </a:prstGeom>
            <a:noFill/>
            <a:ln w="9525">
              <a:noFill/>
              <a:miter lim="800000"/>
              <a:headEnd/>
              <a:tailEnd/>
            </a:ln>
          </p:spPr>
          <p:txBody>
            <a:bodyPr wrap="none">
              <a:spAutoFit/>
            </a:bodyPr>
            <a:lstStyle/>
            <a:p>
              <a:r>
                <a:rPr lang="fr-FR">
                  <a:latin typeface="Comic Sans MS" pitchFamily="66" charset="0"/>
                </a:rPr>
                <a:t>distance</a:t>
              </a: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492125" y="484188"/>
            <a:ext cx="6669088" cy="658812"/>
          </a:xfrm>
          <a:prstGeom prst="rect">
            <a:avLst/>
          </a:prstGeom>
          <a:noFill/>
          <a:ln w="9525">
            <a:noFill/>
            <a:miter lim="800000"/>
            <a:headEnd/>
            <a:tailEnd/>
          </a:ln>
        </p:spPr>
        <p:txBody>
          <a:bodyPr wrap="none">
            <a:spAutoFit/>
          </a:bodyPr>
          <a:lstStyle/>
          <a:p>
            <a:r>
              <a:rPr lang="fr-FR" sz="2800">
                <a:latin typeface="Comic Sans MS" pitchFamily="66" charset="0"/>
              </a:rPr>
              <a:t> Il en existe une autre due à la vitesse</a:t>
            </a:r>
            <a:r>
              <a:rPr lang="fr-FR" sz="3200">
                <a:latin typeface="Comic Sans MS" pitchFamily="66" charset="0"/>
              </a:rPr>
              <a:t> </a:t>
            </a:r>
          </a:p>
        </p:txBody>
      </p:sp>
      <p:grpSp>
        <p:nvGrpSpPr>
          <p:cNvPr id="56323" name="Group 3"/>
          <p:cNvGrpSpPr>
            <a:grpSpLocks/>
          </p:cNvGrpSpPr>
          <p:nvPr/>
        </p:nvGrpSpPr>
        <p:grpSpPr bwMode="auto">
          <a:xfrm>
            <a:off x="755650" y="1773238"/>
            <a:ext cx="6769100" cy="3960812"/>
            <a:chOff x="476" y="1117"/>
            <a:chExt cx="4264" cy="2495"/>
          </a:xfrm>
        </p:grpSpPr>
        <p:pic>
          <p:nvPicPr>
            <p:cNvPr id="56324" name="Picture 4"/>
            <p:cNvPicPr>
              <a:picLocks noChangeAspect="1" noChangeArrowheads="1"/>
            </p:cNvPicPr>
            <p:nvPr/>
          </p:nvPicPr>
          <p:blipFill>
            <a:blip r:embed="rId3" cstate="print"/>
            <a:srcRect t="18730" r="57146"/>
            <a:stretch>
              <a:fillRect/>
            </a:stretch>
          </p:blipFill>
          <p:spPr bwMode="auto">
            <a:xfrm>
              <a:off x="476" y="1117"/>
              <a:ext cx="1769" cy="2495"/>
            </a:xfrm>
            <a:prstGeom prst="rect">
              <a:avLst/>
            </a:prstGeom>
            <a:noFill/>
            <a:ln w="9525">
              <a:noFill/>
              <a:miter lim="800000"/>
              <a:headEnd/>
              <a:tailEnd/>
            </a:ln>
          </p:spPr>
        </p:pic>
        <p:sp>
          <p:nvSpPr>
            <p:cNvPr id="56325" name="Rectangle 5"/>
            <p:cNvSpPr>
              <a:spLocks noChangeArrowheads="1"/>
            </p:cNvSpPr>
            <p:nvPr/>
          </p:nvSpPr>
          <p:spPr bwMode="auto">
            <a:xfrm rot="812581">
              <a:off x="1513" y="2431"/>
              <a:ext cx="362" cy="771"/>
            </a:xfrm>
            <a:prstGeom prst="rect">
              <a:avLst/>
            </a:prstGeom>
            <a:solidFill>
              <a:schemeClr val="bg1"/>
            </a:solidFill>
            <a:ln w="9525">
              <a:noFill/>
              <a:miter lim="800000"/>
              <a:headEnd/>
              <a:tailEnd/>
            </a:ln>
          </p:spPr>
          <p:txBody>
            <a:bodyPr wrap="none" anchor="ctr"/>
            <a:lstStyle/>
            <a:p>
              <a:endParaRPr lang="fr-FR"/>
            </a:p>
          </p:txBody>
        </p:sp>
        <p:sp>
          <p:nvSpPr>
            <p:cNvPr id="56326" name="Text Box 6"/>
            <p:cNvSpPr txBox="1">
              <a:spLocks noChangeArrowheads="1"/>
            </p:cNvSpPr>
            <p:nvPr/>
          </p:nvSpPr>
          <p:spPr bwMode="auto">
            <a:xfrm>
              <a:off x="2766" y="2478"/>
              <a:ext cx="751" cy="326"/>
            </a:xfrm>
            <a:prstGeom prst="rect">
              <a:avLst/>
            </a:prstGeom>
            <a:noFill/>
            <a:ln w="9525">
              <a:noFill/>
              <a:miter lim="800000"/>
              <a:headEnd/>
              <a:tailEnd/>
            </a:ln>
          </p:spPr>
          <p:txBody>
            <a:bodyPr wrap="none">
              <a:spAutoFit/>
            </a:bodyPr>
            <a:lstStyle/>
            <a:p>
              <a:r>
                <a:rPr lang="fr-FR">
                  <a:latin typeface="Comic Sans MS" pitchFamily="66" charset="0"/>
                </a:rPr>
                <a:t>vitesse</a:t>
              </a:r>
            </a:p>
          </p:txBody>
        </p:sp>
        <p:sp>
          <p:nvSpPr>
            <p:cNvPr id="56327" name="Line 7"/>
            <p:cNvSpPr>
              <a:spLocks noChangeShapeType="1"/>
            </p:cNvSpPr>
            <p:nvPr/>
          </p:nvSpPr>
          <p:spPr bwMode="auto">
            <a:xfrm rot="321503" flipH="1">
              <a:off x="1701" y="1805"/>
              <a:ext cx="2041" cy="1171"/>
            </a:xfrm>
            <a:prstGeom prst="line">
              <a:avLst/>
            </a:prstGeom>
            <a:noFill/>
            <a:ln w="12700">
              <a:solidFill>
                <a:schemeClr val="tx1"/>
              </a:solidFill>
              <a:prstDash val="dash"/>
              <a:round/>
              <a:headEnd type="triangle" w="sm" len="lg"/>
              <a:tailEnd type="triangle" w="sm" len="lg"/>
            </a:ln>
          </p:spPr>
          <p:txBody>
            <a:bodyPr/>
            <a:lstStyle/>
            <a:p>
              <a:endParaRPr lang="fr-FR"/>
            </a:p>
          </p:txBody>
        </p:sp>
        <p:pic>
          <p:nvPicPr>
            <p:cNvPr id="56328" name="Picture 8" descr="fusée"/>
            <p:cNvPicPr>
              <a:picLocks noChangeAspect="1" noChangeArrowheads="1"/>
            </p:cNvPicPr>
            <p:nvPr/>
          </p:nvPicPr>
          <p:blipFill>
            <a:blip r:embed="rId4" cstate="print"/>
            <a:srcRect/>
            <a:stretch>
              <a:fillRect/>
            </a:stretch>
          </p:blipFill>
          <p:spPr bwMode="auto">
            <a:xfrm rot="1020741">
              <a:off x="3834" y="1416"/>
              <a:ext cx="582" cy="408"/>
            </a:xfrm>
            <a:prstGeom prst="rect">
              <a:avLst/>
            </a:prstGeom>
            <a:noFill/>
            <a:ln w="9525">
              <a:noFill/>
              <a:miter lim="800000"/>
              <a:headEnd/>
              <a:tailEnd/>
            </a:ln>
          </p:spPr>
        </p:pic>
        <p:pic>
          <p:nvPicPr>
            <p:cNvPr id="56329" name="Picture 9" descr="fusée"/>
            <p:cNvPicPr>
              <a:picLocks noChangeAspect="1" noChangeArrowheads="1"/>
            </p:cNvPicPr>
            <p:nvPr/>
          </p:nvPicPr>
          <p:blipFill>
            <a:blip r:embed="rId4" cstate="print"/>
            <a:srcRect l="68733" t="18405" r="-3099" b="25972"/>
            <a:stretch>
              <a:fillRect/>
            </a:stretch>
          </p:blipFill>
          <p:spPr bwMode="auto">
            <a:xfrm rot="1414730">
              <a:off x="4241" y="1606"/>
              <a:ext cx="499" cy="272"/>
            </a:xfrm>
            <a:prstGeom prst="rect">
              <a:avLst/>
            </a:prstGeom>
            <a:noFill/>
            <a:ln w="9525">
              <a:noFill/>
              <a:miter lim="800000"/>
              <a:headEnd/>
              <a:tailEnd/>
            </a:ln>
          </p:spPr>
        </p:pic>
        <p:grpSp>
          <p:nvGrpSpPr>
            <p:cNvPr id="56330" name="Group 10"/>
            <p:cNvGrpSpPr>
              <a:grpSpLocks/>
            </p:cNvGrpSpPr>
            <p:nvPr/>
          </p:nvGrpSpPr>
          <p:grpSpPr bwMode="auto">
            <a:xfrm>
              <a:off x="4195" y="1344"/>
              <a:ext cx="431" cy="385"/>
              <a:chOff x="4150" y="1035"/>
              <a:chExt cx="636" cy="581"/>
            </a:xfrm>
          </p:grpSpPr>
          <p:pic>
            <p:nvPicPr>
              <p:cNvPr id="56331" name="Picture 11" descr="horloge"/>
              <p:cNvPicPr>
                <a:picLocks noChangeAspect="1" noChangeArrowheads="1"/>
              </p:cNvPicPr>
              <p:nvPr/>
            </p:nvPicPr>
            <p:blipFill>
              <a:blip r:embed="rId5" cstate="print"/>
              <a:srcRect/>
              <a:stretch>
                <a:fillRect/>
              </a:stretch>
            </p:blipFill>
            <p:spPr bwMode="auto">
              <a:xfrm rot="-7313712">
                <a:off x="4177" y="1008"/>
                <a:ext cx="581" cy="636"/>
              </a:xfrm>
              <a:prstGeom prst="rect">
                <a:avLst/>
              </a:prstGeom>
              <a:noFill/>
              <a:ln w="9525">
                <a:noFill/>
                <a:miter lim="800000"/>
                <a:headEnd/>
                <a:tailEnd/>
              </a:ln>
            </p:spPr>
          </p:pic>
          <p:sp>
            <p:nvSpPr>
              <p:cNvPr id="56332" name="Line 12"/>
              <p:cNvSpPr>
                <a:spLocks noChangeAspect="1" noChangeShapeType="1"/>
              </p:cNvSpPr>
              <p:nvPr/>
            </p:nvSpPr>
            <p:spPr bwMode="auto">
              <a:xfrm flipH="1">
                <a:off x="4468" y="1207"/>
                <a:ext cx="34" cy="68"/>
              </a:xfrm>
              <a:prstGeom prst="line">
                <a:avLst/>
              </a:prstGeom>
              <a:noFill/>
              <a:ln w="28575">
                <a:solidFill>
                  <a:schemeClr val="tx1"/>
                </a:solidFill>
                <a:round/>
                <a:headEnd/>
                <a:tailEnd/>
              </a:ln>
            </p:spPr>
            <p:txBody>
              <a:bodyPr/>
              <a:lstStyle/>
              <a:p>
                <a:endParaRPr lang="fr-FR"/>
              </a:p>
            </p:txBody>
          </p:sp>
          <p:sp>
            <p:nvSpPr>
              <p:cNvPr id="56333" name="Line 13"/>
              <p:cNvSpPr>
                <a:spLocks noChangeAspect="1" noChangeShapeType="1"/>
              </p:cNvSpPr>
              <p:nvPr/>
            </p:nvSpPr>
            <p:spPr bwMode="auto">
              <a:xfrm rot="-2048270">
                <a:off x="4482" y="1271"/>
                <a:ext cx="158" cy="113"/>
              </a:xfrm>
              <a:prstGeom prst="line">
                <a:avLst/>
              </a:prstGeom>
              <a:noFill/>
              <a:ln w="28575">
                <a:solidFill>
                  <a:schemeClr val="tx1"/>
                </a:solidFill>
                <a:round/>
                <a:headEnd/>
                <a:tailEnd/>
              </a:ln>
            </p:spPr>
            <p:txBody>
              <a:bodyPr/>
              <a:lstStyle/>
              <a:p>
                <a:endParaRPr lang="fr-FR"/>
              </a:p>
            </p:txBody>
          </p:sp>
        </p:gr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517525" y="1333500"/>
            <a:ext cx="8242300" cy="2025650"/>
          </a:xfrm>
          <a:prstGeom prst="rect">
            <a:avLst/>
          </a:prstGeom>
          <a:noFill/>
          <a:ln w="9525">
            <a:noFill/>
            <a:miter lim="800000"/>
            <a:headEnd/>
            <a:tailEnd/>
          </a:ln>
        </p:spPr>
        <p:txBody>
          <a:bodyPr wrap="none">
            <a:spAutoFit/>
          </a:bodyPr>
          <a:lstStyle/>
          <a:p>
            <a:pPr algn="ctr" eaLnBrk="0" hangingPunct="0">
              <a:lnSpc>
                <a:spcPct val="130000"/>
              </a:lnSpc>
            </a:pPr>
            <a:r>
              <a:rPr lang="fr-FR" sz="2800">
                <a:latin typeface="Comic Sans MS" pitchFamily="66" charset="0"/>
              </a:rPr>
              <a:t>Comme toute </a:t>
            </a:r>
            <a:r>
              <a:rPr lang="fr-FR" sz="2800">
                <a:solidFill>
                  <a:srgbClr val="FF0000"/>
                </a:solidFill>
                <a:latin typeface="Comic Sans MS" pitchFamily="66" charset="0"/>
              </a:rPr>
              <a:t>perspective</a:t>
            </a:r>
          </a:p>
          <a:p>
            <a:pPr algn="ctr" eaLnBrk="0" hangingPunct="0">
              <a:lnSpc>
                <a:spcPct val="130000"/>
              </a:lnSpc>
            </a:pPr>
            <a:r>
              <a:rPr lang="fr-FR" sz="2800">
                <a:latin typeface="Comic Sans MS" pitchFamily="66" charset="0"/>
              </a:rPr>
              <a:t>la relativité ne décrit pas une propriété du corps</a:t>
            </a:r>
          </a:p>
          <a:p>
            <a:pPr algn="ctr" eaLnBrk="0" hangingPunct="0">
              <a:lnSpc>
                <a:spcPct val="130000"/>
              </a:lnSpc>
            </a:pPr>
            <a:r>
              <a:rPr lang="fr-FR" sz="2800">
                <a:latin typeface="Comic Sans MS" pitchFamily="66" charset="0"/>
              </a:rPr>
              <a:t>mais </a:t>
            </a:r>
            <a:r>
              <a:rPr lang="fr-FR" sz="2800">
                <a:solidFill>
                  <a:srgbClr val="FF2D17"/>
                </a:solidFill>
                <a:latin typeface="Comic Sans MS" pitchFamily="66" charset="0"/>
              </a:rPr>
              <a:t>une propriété de ma relation à lui.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MAISON SEULE"/>
          <p:cNvPicPr>
            <a:picLocks noChangeAspect="1" noChangeArrowheads="1"/>
          </p:cNvPicPr>
          <p:nvPr/>
        </p:nvPicPr>
        <p:blipFill>
          <a:blip r:embed="rId3" cstate="print">
            <a:lum bright="-12000" contrast="24000"/>
          </a:blip>
          <a:srcRect r="5891"/>
          <a:stretch>
            <a:fillRect/>
          </a:stretch>
        </p:blipFill>
        <p:spPr bwMode="auto">
          <a:xfrm>
            <a:off x="3492500" y="1371600"/>
            <a:ext cx="4032250" cy="1033463"/>
          </a:xfrm>
          <a:prstGeom prst="rect">
            <a:avLst/>
          </a:prstGeom>
          <a:noFill/>
          <a:ln w="9525">
            <a:noFill/>
            <a:miter lim="800000"/>
            <a:headEnd/>
            <a:tailEnd/>
          </a:ln>
        </p:spPr>
      </p:pic>
      <p:sp>
        <p:nvSpPr>
          <p:cNvPr id="58371" name="Text Box 3"/>
          <p:cNvSpPr txBox="1">
            <a:spLocks noChangeArrowheads="1"/>
          </p:cNvSpPr>
          <p:nvPr/>
        </p:nvSpPr>
        <p:spPr bwMode="auto">
          <a:xfrm>
            <a:off x="3779838" y="4930775"/>
            <a:ext cx="4648200" cy="946150"/>
          </a:xfrm>
          <a:prstGeom prst="rect">
            <a:avLst/>
          </a:prstGeom>
          <a:noFill/>
          <a:ln w="9525">
            <a:noFill/>
            <a:miter lim="800000"/>
            <a:headEnd/>
            <a:tailEnd/>
          </a:ln>
        </p:spPr>
        <p:txBody>
          <a:bodyPr wrap="none">
            <a:spAutoFit/>
          </a:bodyPr>
          <a:lstStyle/>
          <a:p>
            <a:r>
              <a:rPr lang="fr-FR" sz="2800">
                <a:latin typeface="Comic Sans MS" pitchFamily="66" charset="0"/>
              </a:rPr>
              <a:t>La théorie d’Einstein est </a:t>
            </a:r>
          </a:p>
          <a:p>
            <a:r>
              <a:rPr lang="fr-FR" sz="2800">
                <a:latin typeface="Comic Sans MS" pitchFamily="66" charset="0"/>
              </a:rPr>
              <a:t>non seulement plus simple…</a:t>
            </a:r>
          </a:p>
        </p:txBody>
      </p:sp>
      <p:pic>
        <p:nvPicPr>
          <p:cNvPr id="58372" name="Picture 4"/>
          <p:cNvPicPr>
            <a:picLocks noChangeAspect="1" noChangeArrowheads="1"/>
          </p:cNvPicPr>
          <p:nvPr/>
        </p:nvPicPr>
        <p:blipFill>
          <a:blip r:embed="rId4" cstate="print">
            <a:clrChange>
              <a:clrFrom>
                <a:srgbClr val="FEFEFE"/>
              </a:clrFrom>
              <a:clrTo>
                <a:srgbClr val="FEFEFE">
                  <a:alpha val="0"/>
                </a:srgbClr>
              </a:clrTo>
            </a:clrChange>
          </a:blip>
          <a:srcRect l="63594" t="46779" r="24007" b="19083"/>
          <a:stretch>
            <a:fillRect/>
          </a:stretch>
        </p:blipFill>
        <p:spPr bwMode="auto">
          <a:xfrm>
            <a:off x="1187450" y="2452688"/>
            <a:ext cx="1368425" cy="2611437"/>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3856038" y="5603875"/>
            <a:ext cx="4387850" cy="519113"/>
          </a:xfrm>
          <a:prstGeom prst="rect">
            <a:avLst/>
          </a:prstGeom>
          <a:noFill/>
          <a:ln w="9525">
            <a:noFill/>
            <a:miter lim="800000"/>
            <a:headEnd/>
            <a:tailEnd/>
          </a:ln>
        </p:spPr>
        <p:txBody>
          <a:bodyPr wrap="none">
            <a:spAutoFit/>
          </a:bodyPr>
          <a:lstStyle/>
          <a:p>
            <a:pPr algn="r"/>
            <a:r>
              <a:rPr lang="fr-FR" sz="2800">
                <a:latin typeface="Comic Sans MS" pitchFamily="66" charset="0"/>
              </a:rPr>
              <a:t>… elle est aussi plus riche</a:t>
            </a:r>
          </a:p>
        </p:txBody>
      </p:sp>
      <p:grpSp>
        <p:nvGrpSpPr>
          <p:cNvPr id="59395" name="Group 3"/>
          <p:cNvGrpSpPr>
            <a:grpSpLocks/>
          </p:cNvGrpSpPr>
          <p:nvPr/>
        </p:nvGrpSpPr>
        <p:grpSpPr bwMode="auto">
          <a:xfrm>
            <a:off x="1187450" y="914400"/>
            <a:ext cx="6508750" cy="4094163"/>
            <a:chOff x="748" y="576"/>
            <a:chExt cx="4100" cy="2579"/>
          </a:xfrm>
        </p:grpSpPr>
        <p:pic>
          <p:nvPicPr>
            <p:cNvPr id="59396" name="Picture 4" descr="MAISON"/>
            <p:cNvPicPr>
              <a:picLocks noChangeAspect="1" noChangeArrowheads="1"/>
            </p:cNvPicPr>
            <p:nvPr/>
          </p:nvPicPr>
          <p:blipFill>
            <a:blip r:embed="rId3" cstate="print"/>
            <a:srcRect r="2824"/>
            <a:stretch>
              <a:fillRect/>
            </a:stretch>
          </p:blipFill>
          <p:spPr bwMode="auto">
            <a:xfrm>
              <a:off x="2336" y="576"/>
              <a:ext cx="2512" cy="1109"/>
            </a:xfrm>
            <a:prstGeom prst="rect">
              <a:avLst/>
            </a:prstGeom>
            <a:noFill/>
            <a:ln w="9525">
              <a:noFill/>
              <a:miter lim="800000"/>
              <a:headEnd/>
              <a:tailEnd/>
            </a:ln>
          </p:spPr>
        </p:pic>
        <p:pic>
          <p:nvPicPr>
            <p:cNvPr id="59397" name="Picture 5"/>
            <p:cNvPicPr>
              <a:picLocks noChangeAspect="1" noChangeArrowheads="1"/>
            </p:cNvPicPr>
            <p:nvPr/>
          </p:nvPicPr>
          <p:blipFill>
            <a:blip r:embed="rId4" cstate="print">
              <a:clrChange>
                <a:clrFrom>
                  <a:srgbClr val="FEFEFE"/>
                </a:clrFrom>
                <a:clrTo>
                  <a:srgbClr val="FEFEFE">
                    <a:alpha val="0"/>
                  </a:srgbClr>
                </a:clrTo>
              </a:clrChange>
            </a:blip>
            <a:srcRect l="79892" t="43024" r="11607" b="40976"/>
            <a:stretch>
              <a:fillRect/>
            </a:stretch>
          </p:blipFill>
          <p:spPr bwMode="auto">
            <a:xfrm>
              <a:off x="3560" y="1389"/>
              <a:ext cx="383" cy="499"/>
            </a:xfrm>
            <a:prstGeom prst="rect">
              <a:avLst/>
            </a:prstGeom>
            <a:noFill/>
            <a:ln w="9525">
              <a:noFill/>
              <a:miter lim="800000"/>
              <a:headEnd/>
              <a:tailEnd/>
            </a:ln>
          </p:spPr>
        </p:pic>
        <p:pic>
          <p:nvPicPr>
            <p:cNvPr id="59398" name="Picture 6"/>
            <p:cNvPicPr>
              <a:picLocks noChangeAspect="1" noChangeArrowheads="1"/>
            </p:cNvPicPr>
            <p:nvPr/>
          </p:nvPicPr>
          <p:blipFill>
            <a:blip r:embed="rId4" cstate="print">
              <a:clrChange>
                <a:clrFrom>
                  <a:srgbClr val="FEFEFE"/>
                </a:clrFrom>
                <a:clrTo>
                  <a:srgbClr val="FEFEFE">
                    <a:alpha val="0"/>
                  </a:srgbClr>
                </a:clrTo>
              </a:clrChange>
            </a:blip>
            <a:srcRect l="63594" t="46779" r="24007" b="19083"/>
            <a:stretch>
              <a:fillRect/>
            </a:stretch>
          </p:blipFill>
          <p:spPr bwMode="auto">
            <a:xfrm>
              <a:off x="748" y="1510"/>
              <a:ext cx="862" cy="1645"/>
            </a:xfrm>
            <a:prstGeom prst="rect">
              <a:avLst/>
            </a:prstGeom>
            <a:noFill/>
            <a:ln w="9525">
              <a:noFill/>
              <a:miter lim="800000"/>
              <a:headEnd/>
              <a:tailEnd/>
            </a:ln>
          </p:spPr>
        </p:pic>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1255713" y="457200"/>
            <a:ext cx="6669087" cy="1323975"/>
          </a:xfrm>
          <a:prstGeom prst="rect">
            <a:avLst/>
          </a:prstGeom>
          <a:noFill/>
          <a:ln w="9525">
            <a:noFill/>
            <a:miter lim="800000"/>
            <a:headEnd/>
            <a:tailEnd/>
          </a:ln>
        </p:spPr>
        <p:txBody>
          <a:bodyPr>
            <a:spAutoFit/>
          </a:bodyPr>
          <a:lstStyle/>
          <a:p>
            <a:pPr algn="ctr"/>
            <a:r>
              <a:rPr lang="fr-FR" sz="4000" u="sng">
                <a:solidFill>
                  <a:srgbClr val="00B050"/>
                </a:solidFill>
                <a:latin typeface="Comic Sans MS" pitchFamily="66" charset="0"/>
              </a:rPr>
              <a:t>II.3. Revenons à notre voyage</a:t>
            </a:r>
          </a:p>
        </p:txBody>
      </p:sp>
      <p:pic>
        <p:nvPicPr>
          <p:cNvPr id="60419" name="Picture 3"/>
          <p:cNvPicPr>
            <a:picLocks noChangeAspect="1" noChangeArrowheads="1"/>
          </p:cNvPicPr>
          <p:nvPr/>
        </p:nvPicPr>
        <p:blipFill>
          <a:blip r:embed="rId3" cstate="print"/>
          <a:srcRect b="18318"/>
          <a:stretch>
            <a:fillRect/>
          </a:stretch>
        </p:blipFill>
        <p:spPr bwMode="auto">
          <a:xfrm>
            <a:off x="2428875" y="2143125"/>
            <a:ext cx="4229100" cy="3171825"/>
          </a:xfrm>
          <a:prstGeom prst="rect">
            <a:avLst/>
          </a:prstGeom>
          <a:noFill/>
          <a:ln w="9525">
            <a:noFill/>
            <a:miter lim="800000"/>
            <a:headEnd/>
            <a:tailEnd/>
          </a:ln>
        </p:spPr>
      </p:pic>
      <p:sp>
        <p:nvSpPr>
          <p:cNvPr id="60420" name="Text Box 4"/>
          <p:cNvSpPr txBox="1">
            <a:spLocks noChangeArrowheads="1"/>
          </p:cNvSpPr>
          <p:nvPr/>
        </p:nvSpPr>
        <p:spPr bwMode="auto">
          <a:xfrm>
            <a:off x="971550" y="5219700"/>
            <a:ext cx="7056438" cy="1082675"/>
          </a:xfrm>
          <a:prstGeom prst="rect">
            <a:avLst/>
          </a:prstGeom>
          <a:noFill/>
          <a:ln w="9525">
            <a:noFill/>
            <a:miter lim="800000"/>
            <a:headEnd/>
            <a:tailEnd/>
          </a:ln>
        </p:spPr>
        <p:txBody>
          <a:bodyPr>
            <a:spAutoFit/>
          </a:bodyPr>
          <a:lstStyle/>
          <a:p>
            <a:pPr algn="ctr"/>
            <a:r>
              <a:rPr lang="fr-FR" sz="2800">
                <a:latin typeface="Comic Sans MS" pitchFamily="66" charset="0"/>
              </a:rPr>
              <a:t>Que signifie dans ce cadre l’impossibilité de dépasser la vitesse de la lumière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7407275" y="1125538"/>
            <a:ext cx="1341438" cy="3460750"/>
            <a:chOff x="4014" y="1253"/>
            <a:chExt cx="845" cy="2180"/>
          </a:xfrm>
        </p:grpSpPr>
        <p:sp>
          <p:nvSpPr>
            <p:cNvPr id="61451" name="Line 3"/>
            <p:cNvSpPr>
              <a:spLocks noChangeShapeType="1"/>
            </p:cNvSpPr>
            <p:nvPr/>
          </p:nvSpPr>
          <p:spPr bwMode="auto">
            <a:xfrm rot="279318">
              <a:off x="4303" y="2084"/>
              <a:ext cx="0" cy="1341"/>
            </a:xfrm>
            <a:prstGeom prst="line">
              <a:avLst/>
            </a:prstGeom>
            <a:noFill/>
            <a:ln w="9525">
              <a:solidFill>
                <a:schemeClr val="tx1"/>
              </a:solidFill>
              <a:round/>
              <a:headEnd/>
              <a:tailEnd/>
            </a:ln>
          </p:spPr>
          <p:txBody>
            <a:bodyPr/>
            <a:lstStyle/>
            <a:p>
              <a:endParaRPr lang="fr-FR"/>
            </a:p>
          </p:txBody>
        </p:sp>
        <p:sp>
          <p:nvSpPr>
            <p:cNvPr id="61452" name="Line 4"/>
            <p:cNvSpPr>
              <a:spLocks noChangeShapeType="1"/>
            </p:cNvSpPr>
            <p:nvPr/>
          </p:nvSpPr>
          <p:spPr bwMode="auto">
            <a:xfrm rot="279318">
              <a:off x="4399" y="2092"/>
              <a:ext cx="0" cy="1341"/>
            </a:xfrm>
            <a:prstGeom prst="line">
              <a:avLst/>
            </a:prstGeom>
            <a:noFill/>
            <a:ln w="9525">
              <a:solidFill>
                <a:schemeClr val="tx1"/>
              </a:solidFill>
              <a:round/>
              <a:headEnd/>
              <a:tailEnd/>
            </a:ln>
          </p:spPr>
          <p:txBody>
            <a:bodyPr/>
            <a:lstStyle/>
            <a:p>
              <a:endParaRPr lang="fr-FR"/>
            </a:p>
          </p:txBody>
        </p:sp>
        <p:sp>
          <p:nvSpPr>
            <p:cNvPr id="61453" name="Oval 5"/>
            <p:cNvSpPr>
              <a:spLocks noChangeArrowheads="1"/>
            </p:cNvSpPr>
            <p:nvPr/>
          </p:nvSpPr>
          <p:spPr bwMode="auto">
            <a:xfrm rot="279318">
              <a:off x="4014" y="1253"/>
              <a:ext cx="845" cy="838"/>
            </a:xfrm>
            <a:prstGeom prst="ellipse">
              <a:avLst/>
            </a:prstGeom>
            <a:solidFill>
              <a:schemeClr val="bg1"/>
            </a:solidFill>
            <a:ln w="9525">
              <a:solidFill>
                <a:schemeClr val="tx1"/>
              </a:solidFill>
              <a:round/>
              <a:headEnd/>
              <a:tailEnd/>
            </a:ln>
          </p:spPr>
          <p:txBody>
            <a:bodyPr wrap="none" anchor="ctr"/>
            <a:lstStyle/>
            <a:p>
              <a:endParaRPr lang="fr-FR"/>
            </a:p>
          </p:txBody>
        </p:sp>
        <p:sp>
          <p:nvSpPr>
            <p:cNvPr id="61454" name="Oval 6"/>
            <p:cNvSpPr>
              <a:spLocks noChangeArrowheads="1"/>
            </p:cNvSpPr>
            <p:nvPr/>
          </p:nvSpPr>
          <p:spPr bwMode="auto">
            <a:xfrm rot="279318">
              <a:off x="4111" y="1354"/>
              <a:ext cx="666" cy="637"/>
            </a:xfrm>
            <a:prstGeom prst="ellipse">
              <a:avLst/>
            </a:prstGeom>
            <a:solidFill>
              <a:schemeClr val="bg1"/>
            </a:solidFill>
            <a:ln w="9525">
              <a:solidFill>
                <a:schemeClr val="tx1"/>
              </a:solidFill>
              <a:round/>
              <a:headEnd/>
              <a:tailEnd/>
            </a:ln>
          </p:spPr>
          <p:txBody>
            <a:bodyPr wrap="none" anchor="ctr"/>
            <a:lstStyle/>
            <a:p>
              <a:endParaRPr lang="fr-FR"/>
            </a:p>
          </p:txBody>
        </p:sp>
        <p:sp>
          <p:nvSpPr>
            <p:cNvPr id="61455" name="Rectangle 7"/>
            <p:cNvSpPr>
              <a:spLocks noChangeArrowheads="1"/>
            </p:cNvSpPr>
            <p:nvPr/>
          </p:nvSpPr>
          <p:spPr bwMode="auto">
            <a:xfrm rot="279318">
              <a:off x="4150" y="1480"/>
              <a:ext cx="566" cy="327"/>
            </a:xfrm>
            <a:prstGeom prst="rect">
              <a:avLst/>
            </a:prstGeom>
            <a:noFill/>
            <a:ln w="9525">
              <a:noFill/>
              <a:miter lim="800000"/>
              <a:headEnd/>
              <a:tailEnd/>
            </a:ln>
          </p:spPr>
          <p:txBody>
            <a:bodyPr wrap="none">
              <a:spAutoFit/>
            </a:bodyPr>
            <a:lstStyle/>
            <a:p>
              <a:r>
                <a:rPr lang="fr-FR" sz="2800"/>
                <a:t>v &lt; c</a:t>
              </a:r>
            </a:p>
          </p:txBody>
        </p:sp>
      </p:grpSp>
      <p:sp>
        <p:nvSpPr>
          <p:cNvPr id="61443" name="Rectangle 8"/>
          <p:cNvSpPr>
            <a:spLocks noChangeArrowheads="1"/>
          </p:cNvSpPr>
          <p:nvPr/>
        </p:nvSpPr>
        <p:spPr bwMode="auto">
          <a:xfrm>
            <a:off x="611188" y="304800"/>
            <a:ext cx="5646737" cy="1082675"/>
          </a:xfrm>
          <a:prstGeom prst="rect">
            <a:avLst/>
          </a:prstGeom>
          <a:noFill/>
          <a:ln w="9525">
            <a:noFill/>
            <a:miter lim="800000"/>
            <a:headEnd/>
            <a:tailEnd/>
          </a:ln>
        </p:spPr>
        <p:txBody>
          <a:bodyPr wrap="none">
            <a:spAutoFit/>
          </a:bodyPr>
          <a:lstStyle/>
          <a:p>
            <a:r>
              <a:rPr lang="fr-FR" sz="2800">
                <a:latin typeface="Comic Sans MS" pitchFamily="66" charset="0"/>
              </a:rPr>
              <a:t>Une réponse usuelle :</a:t>
            </a:r>
          </a:p>
          <a:p>
            <a:r>
              <a:rPr lang="fr-FR" sz="2800">
                <a:latin typeface="Comic Sans MS" pitchFamily="66" charset="0"/>
              </a:rPr>
              <a:t>l’inertie augmente avec la vitesse</a:t>
            </a:r>
          </a:p>
        </p:txBody>
      </p:sp>
      <p:pic>
        <p:nvPicPr>
          <p:cNvPr id="61444" name="Picture 9" descr="question2"/>
          <p:cNvPicPr>
            <a:picLocks noChangeAspect="1" noChangeArrowheads="1"/>
          </p:cNvPicPr>
          <p:nvPr/>
        </p:nvPicPr>
        <p:blipFill>
          <a:blip r:embed="rId3" cstate="print"/>
          <a:srcRect/>
          <a:stretch>
            <a:fillRect/>
          </a:stretch>
        </p:blipFill>
        <p:spPr bwMode="auto">
          <a:xfrm>
            <a:off x="827088" y="2057400"/>
            <a:ext cx="3213100" cy="3771900"/>
          </a:xfrm>
          <a:prstGeom prst="rect">
            <a:avLst/>
          </a:prstGeom>
          <a:noFill/>
          <a:ln w="9525">
            <a:noFill/>
            <a:miter lim="800000"/>
            <a:headEnd/>
            <a:tailEnd/>
          </a:ln>
        </p:spPr>
      </p:pic>
      <p:grpSp>
        <p:nvGrpSpPr>
          <p:cNvPr id="61445" name="Group 10"/>
          <p:cNvGrpSpPr>
            <a:grpSpLocks/>
          </p:cNvGrpSpPr>
          <p:nvPr/>
        </p:nvGrpSpPr>
        <p:grpSpPr bwMode="auto">
          <a:xfrm>
            <a:off x="1143000" y="2089150"/>
            <a:ext cx="7135813" cy="4227513"/>
            <a:chOff x="720" y="1316"/>
            <a:chExt cx="4495" cy="2663"/>
          </a:xfrm>
        </p:grpSpPr>
        <p:pic>
          <p:nvPicPr>
            <p:cNvPr id="61446" name="Picture 11" descr="question4"/>
            <p:cNvPicPr>
              <a:picLocks noChangeAspect="1" noChangeArrowheads="1"/>
            </p:cNvPicPr>
            <p:nvPr/>
          </p:nvPicPr>
          <p:blipFill>
            <a:blip r:embed="rId4" cstate="print"/>
            <a:srcRect/>
            <a:stretch>
              <a:fillRect/>
            </a:stretch>
          </p:blipFill>
          <p:spPr bwMode="auto">
            <a:xfrm>
              <a:off x="720" y="1316"/>
              <a:ext cx="1979" cy="1068"/>
            </a:xfrm>
            <a:prstGeom prst="rect">
              <a:avLst/>
            </a:prstGeom>
            <a:noFill/>
            <a:ln w="9525">
              <a:noFill/>
              <a:miter lim="800000"/>
              <a:headEnd/>
              <a:tailEnd/>
            </a:ln>
          </p:spPr>
        </p:pic>
        <p:sp>
          <p:nvSpPr>
            <p:cNvPr id="61447" name="Text Box 12"/>
            <p:cNvSpPr txBox="1">
              <a:spLocks noChangeArrowheads="1"/>
            </p:cNvSpPr>
            <p:nvPr/>
          </p:nvSpPr>
          <p:spPr bwMode="auto">
            <a:xfrm>
              <a:off x="1062" y="1440"/>
              <a:ext cx="1412" cy="594"/>
            </a:xfrm>
            <a:prstGeom prst="rect">
              <a:avLst/>
            </a:prstGeom>
            <a:noFill/>
            <a:ln w="9525">
              <a:noFill/>
              <a:miter lim="800000"/>
              <a:headEnd/>
              <a:tailEnd/>
            </a:ln>
          </p:spPr>
          <p:txBody>
            <a:bodyPr wrap="none">
              <a:spAutoFit/>
            </a:bodyPr>
            <a:lstStyle/>
            <a:p>
              <a:r>
                <a:rPr lang="fr-FR">
                  <a:latin typeface="Comic Sans MS" pitchFamily="66" charset="0"/>
                </a:rPr>
                <a:t>Qu’est-ce que </a:t>
              </a:r>
            </a:p>
            <a:p>
              <a:r>
                <a:rPr lang="fr-FR">
                  <a:latin typeface="Comic Sans MS" pitchFamily="66" charset="0"/>
                </a:rPr>
                <a:t>cela signifie ?</a:t>
              </a:r>
            </a:p>
          </p:txBody>
        </p:sp>
        <p:pic>
          <p:nvPicPr>
            <p:cNvPr id="61448" name="Picture 13" descr="44a"/>
            <p:cNvPicPr>
              <a:picLocks noChangeAspect="1" noChangeArrowheads="1"/>
            </p:cNvPicPr>
            <p:nvPr/>
          </p:nvPicPr>
          <p:blipFill>
            <a:blip r:embed="rId5" cstate="print">
              <a:lum contrast="12000"/>
            </a:blip>
            <a:srcRect l="70897" t="48990" r="6409" b="14583"/>
            <a:stretch>
              <a:fillRect/>
            </a:stretch>
          </p:blipFill>
          <p:spPr bwMode="auto">
            <a:xfrm>
              <a:off x="4150" y="2845"/>
              <a:ext cx="1065" cy="1134"/>
            </a:xfrm>
            <a:prstGeom prst="rect">
              <a:avLst/>
            </a:prstGeom>
            <a:noFill/>
            <a:ln w="9525">
              <a:noFill/>
              <a:miter lim="800000"/>
              <a:headEnd/>
              <a:tailEnd/>
            </a:ln>
          </p:spPr>
        </p:pic>
        <p:pic>
          <p:nvPicPr>
            <p:cNvPr id="61449" name="Picture 14" descr="bulle"/>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flipH="1">
              <a:off x="2744" y="1584"/>
              <a:ext cx="1906" cy="1453"/>
            </a:xfrm>
            <a:prstGeom prst="rect">
              <a:avLst/>
            </a:prstGeom>
            <a:noFill/>
            <a:ln w="9525">
              <a:noFill/>
              <a:miter lim="800000"/>
              <a:headEnd/>
              <a:tailEnd/>
            </a:ln>
          </p:spPr>
        </p:pic>
        <p:sp>
          <p:nvSpPr>
            <p:cNvPr id="61450" name="Text Box 15"/>
            <p:cNvSpPr txBox="1">
              <a:spLocks noChangeArrowheads="1"/>
            </p:cNvSpPr>
            <p:nvPr/>
          </p:nvSpPr>
          <p:spPr bwMode="auto">
            <a:xfrm>
              <a:off x="2990" y="1728"/>
              <a:ext cx="1474" cy="781"/>
            </a:xfrm>
            <a:prstGeom prst="rect">
              <a:avLst/>
            </a:prstGeom>
            <a:noFill/>
            <a:ln w="9525">
              <a:noFill/>
              <a:miter lim="800000"/>
              <a:headEnd/>
              <a:tailEnd/>
            </a:ln>
          </p:spPr>
          <p:txBody>
            <a:bodyPr wrap="none">
              <a:spAutoFit/>
            </a:bodyPr>
            <a:lstStyle/>
            <a:p>
              <a:pPr algn="ctr">
                <a:lnSpc>
                  <a:spcPct val="90000"/>
                </a:lnSpc>
              </a:pPr>
              <a:r>
                <a:rPr lang="fr-FR">
                  <a:latin typeface="Comic Sans MS" pitchFamily="66" charset="0"/>
                </a:rPr>
                <a:t>Ce n’est qu’une </a:t>
              </a:r>
            </a:p>
            <a:p>
              <a:pPr algn="ctr">
                <a:lnSpc>
                  <a:spcPct val="90000"/>
                </a:lnSpc>
              </a:pPr>
              <a:r>
                <a:rPr lang="fr-FR">
                  <a:latin typeface="Comic Sans MS" pitchFamily="66" charset="0"/>
                </a:rPr>
                <a:t>question de </a:t>
              </a:r>
            </a:p>
            <a:p>
              <a:pPr algn="ctr">
                <a:lnSpc>
                  <a:spcPct val="90000"/>
                </a:lnSpc>
              </a:pPr>
              <a:r>
                <a:rPr lang="fr-FR">
                  <a:latin typeface="Comic Sans MS" pitchFamily="66" charset="0"/>
                </a:rPr>
                <a:t>perspective !</a:t>
              </a: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323850" y="1196975"/>
            <a:ext cx="7940675" cy="1793875"/>
          </a:xfrm>
          <a:prstGeom prst="rect">
            <a:avLst/>
          </a:prstGeom>
          <a:noFill/>
          <a:ln w="9525">
            <a:noFill/>
            <a:miter lim="800000"/>
            <a:headEnd/>
            <a:tailEnd/>
          </a:ln>
        </p:spPr>
        <p:txBody>
          <a:bodyPr>
            <a:spAutoFit/>
          </a:bodyPr>
          <a:lstStyle/>
          <a:p>
            <a:r>
              <a:rPr lang="fr-FR" i="1">
                <a:latin typeface="Comic Sans MS" pitchFamily="66" charset="0"/>
              </a:rPr>
              <a:t>A chaque palier </a:t>
            </a:r>
            <a:r>
              <a:rPr lang="fr-FR">
                <a:latin typeface="Comic Sans MS" pitchFamily="66" charset="0"/>
              </a:rPr>
              <a:t>de vitesse, la fusée se trouve toujours « comme à l’arrêt ». </a:t>
            </a:r>
          </a:p>
          <a:p>
            <a:r>
              <a:rPr lang="fr-FR">
                <a:latin typeface="Comic Sans MS" pitchFamily="66" charset="0"/>
              </a:rPr>
              <a:t>Pour lui, chaque accélération se produit donc toujours aussi facilement qu’au décollage.</a:t>
            </a:r>
          </a:p>
        </p:txBody>
      </p:sp>
      <p:sp>
        <p:nvSpPr>
          <p:cNvPr id="62467" name="Text Box 3"/>
          <p:cNvSpPr txBox="1">
            <a:spLocks noChangeArrowheads="1"/>
          </p:cNvSpPr>
          <p:nvPr/>
        </p:nvSpPr>
        <p:spPr bwMode="auto">
          <a:xfrm>
            <a:off x="808038" y="4168775"/>
            <a:ext cx="7651750" cy="457200"/>
          </a:xfrm>
          <a:prstGeom prst="rect">
            <a:avLst/>
          </a:prstGeom>
          <a:noFill/>
          <a:ln w="9525">
            <a:noFill/>
            <a:miter lim="800000"/>
            <a:headEnd/>
            <a:tailEnd/>
          </a:ln>
        </p:spPr>
        <p:txBody>
          <a:bodyPr>
            <a:spAutoFit/>
          </a:bodyPr>
          <a:lstStyle/>
          <a:p>
            <a:endParaRPr lang="fr-FR"/>
          </a:p>
        </p:txBody>
      </p:sp>
      <p:grpSp>
        <p:nvGrpSpPr>
          <p:cNvPr id="62468" name="Group 4"/>
          <p:cNvGrpSpPr>
            <a:grpSpLocks/>
          </p:cNvGrpSpPr>
          <p:nvPr/>
        </p:nvGrpSpPr>
        <p:grpSpPr bwMode="auto">
          <a:xfrm>
            <a:off x="5618163" y="2636838"/>
            <a:ext cx="3201987" cy="3729037"/>
            <a:chOff x="3539" y="1661"/>
            <a:chExt cx="2017" cy="2349"/>
          </a:xfrm>
        </p:grpSpPr>
        <p:pic>
          <p:nvPicPr>
            <p:cNvPr id="62470" name="Picture 5" descr="L'image « http://www.astrosurf.com/pioneerastro/images/galilee.jpg » ne peut être affichée, car elle contient des erreurs."/>
            <p:cNvPicPr>
              <a:picLocks noChangeAspect="1" noChangeArrowheads="1"/>
            </p:cNvPicPr>
            <p:nvPr/>
          </p:nvPicPr>
          <p:blipFill>
            <a:blip r:embed="rId3" cstate="print">
              <a:lum contrast="60000"/>
              <a:grayscl/>
            </a:blip>
            <a:srcRect/>
            <a:stretch>
              <a:fillRect/>
            </a:stretch>
          </p:blipFill>
          <p:spPr bwMode="auto">
            <a:xfrm>
              <a:off x="3539" y="2942"/>
              <a:ext cx="929" cy="1068"/>
            </a:xfrm>
            <a:prstGeom prst="rect">
              <a:avLst/>
            </a:prstGeom>
            <a:noFill/>
            <a:ln w="9525">
              <a:noFill/>
              <a:miter lim="800000"/>
              <a:headEnd/>
              <a:tailEnd/>
            </a:ln>
          </p:spPr>
        </p:pic>
        <p:pic>
          <p:nvPicPr>
            <p:cNvPr id="62471" name="Picture 6" descr="bulle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642" y="1661"/>
              <a:ext cx="1905" cy="1651"/>
            </a:xfrm>
            <a:prstGeom prst="rect">
              <a:avLst/>
            </a:prstGeom>
            <a:noFill/>
            <a:ln w="9525">
              <a:noFill/>
              <a:miter lim="800000"/>
              <a:headEnd/>
              <a:tailEnd/>
            </a:ln>
          </p:spPr>
        </p:pic>
        <p:sp>
          <p:nvSpPr>
            <p:cNvPr id="62472" name="Text Box 7"/>
            <p:cNvSpPr txBox="1">
              <a:spLocks noChangeArrowheads="1"/>
            </p:cNvSpPr>
            <p:nvPr/>
          </p:nvSpPr>
          <p:spPr bwMode="auto">
            <a:xfrm>
              <a:off x="3638" y="1887"/>
              <a:ext cx="1918" cy="661"/>
            </a:xfrm>
            <a:prstGeom prst="rect">
              <a:avLst/>
            </a:prstGeom>
            <a:noFill/>
            <a:ln w="9525">
              <a:noFill/>
              <a:miter lim="800000"/>
              <a:headEnd/>
              <a:tailEnd/>
            </a:ln>
          </p:spPr>
          <p:txBody>
            <a:bodyPr>
              <a:spAutoFit/>
            </a:bodyPr>
            <a:lstStyle/>
            <a:p>
              <a:pPr algn="ctr">
                <a:lnSpc>
                  <a:spcPct val="90000"/>
                </a:lnSpc>
              </a:pPr>
              <a:r>
                <a:rPr lang="fr-FR" sz="2000">
                  <a:latin typeface="Comic Sans MS" pitchFamily="66" charset="0"/>
                </a:rPr>
                <a:t>C’est le principe de relativité : « la vitesse est comme rien ! »</a:t>
              </a:r>
            </a:p>
          </p:txBody>
        </p:sp>
      </p:grpSp>
      <p:sp>
        <p:nvSpPr>
          <p:cNvPr id="62469" name="Text Box 8"/>
          <p:cNvSpPr txBox="1">
            <a:spLocks noChangeArrowheads="1"/>
          </p:cNvSpPr>
          <p:nvPr/>
        </p:nvSpPr>
        <p:spPr bwMode="auto">
          <a:xfrm>
            <a:off x="395288" y="452438"/>
            <a:ext cx="4716462" cy="587375"/>
          </a:xfrm>
          <a:prstGeom prst="rect">
            <a:avLst/>
          </a:prstGeom>
          <a:noFill/>
          <a:ln w="9525">
            <a:noFill/>
            <a:miter lim="800000"/>
            <a:headEnd/>
            <a:tailEnd/>
          </a:ln>
        </p:spPr>
        <p:txBody>
          <a:bodyPr wrap="none">
            <a:spAutoFit/>
          </a:bodyPr>
          <a:lstStyle/>
          <a:p>
            <a:r>
              <a:rPr lang="fr-FR" sz="2800" b="1">
                <a:latin typeface="Comic Sans MS" pitchFamily="66" charset="0"/>
              </a:rPr>
              <a:t>Pour le pilote de la fusée: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539750" y="2205038"/>
            <a:ext cx="8135938" cy="2644775"/>
          </a:xfrm>
          <a:prstGeom prst="rect">
            <a:avLst/>
          </a:prstGeom>
          <a:noFill/>
          <a:ln w="9525">
            <a:noFill/>
            <a:miter lim="800000"/>
            <a:headEnd/>
            <a:tailEnd/>
          </a:ln>
        </p:spPr>
        <p:txBody>
          <a:bodyPr>
            <a:spAutoFit/>
          </a:bodyPr>
          <a:lstStyle/>
          <a:p>
            <a:r>
              <a:rPr lang="fr-FR">
                <a:latin typeface="Comic Sans MS" pitchFamily="66" charset="0"/>
              </a:rPr>
              <a:t>s’il voit la fusée augmenter sa vitesse d’une certaine valeur en </a:t>
            </a:r>
            <a:r>
              <a:rPr lang="fr-FR" b="1">
                <a:latin typeface="Comic Sans MS" pitchFamily="66" charset="0"/>
              </a:rPr>
              <a:t>1 heure</a:t>
            </a:r>
            <a:r>
              <a:rPr lang="fr-FR">
                <a:latin typeface="Comic Sans MS" pitchFamily="66" charset="0"/>
              </a:rPr>
              <a:t> à sa montre, lorsqu’elle se déplace</a:t>
            </a:r>
          </a:p>
          <a:p>
            <a:r>
              <a:rPr lang="fr-FR" b="1">
                <a:latin typeface="Comic Sans MS" pitchFamily="66" charset="0"/>
              </a:rPr>
              <a:t>à faible vitesse</a:t>
            </a:r>
            <a:r>
              <a:rPr lang="fr-FR">
                <a:latin typeface="Comic Sans MS" pitchFamily="66" charset="0"/>
              </a:rPr>
              <a:t>, </a:t>
            </a:r>
          </a:p>
          <a:p>
            <a:endParaRPr lang="fr-FR">
              <a:latin typeface="Comic Sans MS" pitchFamily="66" charset="0"/>
            </a:endParaRPr>
          </a:p>
          <a:p>
            <a:r>
              <a:rPr lang="fr-FR">
                <a:latin typeface="Comic Sans MS" pitchFamily="66" charset="0"/>
              </a:rPr>
              <a:t>il la voit augmenter sa vitesse de la même valeur </a:t>
            </a:r>
          </a:p>
          <a:p>
            <a:r>
              <a:rPr lang="fr-FR">
                <a:latin typeface="Comic Sans MS" pitchFamily="66" charset="0"/>
              </a:rPr>
              <a:t>en </a:t>
            </a:r>
            <a:r>
              <a:rPr lang="fr-FR" b="1">
                <a:latin typeface="Comic Sans MS" pitchFamily="66" charset="0"/>
              </a:rPr>
              <a:t>1 an</a:t>
            </a:r>
            <a:r>
              <a:rPr lang="fr-FR">
                <a:latin typeface="Comic Sans MS" pitchFamily="66" charset="0"/>
              </a:rPr>
              <a:t>, lorsqu’elle se déplace à </a:t>
            </a:r>
            <a:r>
              <a:rPr lang="fr-FR" b="1">
                <a:latin typeface="Comic Sans MS" pitchFamily="66" charset="0"/>
              </a:rPr>
              <a:t>très grande vitesse</a:t>
            </a:r>
            <a:r>
              <a:rPr lang="fr-FR">
                <a:latin typeface="Comic Sans MS" pitchFamily="66" charset="0"/>
              </a:rPr>
              <a:t>. </a:t>
            </a:r>
          </a:p>
        </p:txBody>
      </p:sp>
      <p:sp>
        <p:nvSpPr>
          <p:cNvPr id="63491" name="Text Box 3"/>
          <p:cNvSpPr txBox="1">
            <a:spLocks noChangeArrowheads="1"/>
          </p:cNvSpPr>
          <p:nvPr/>
        </p:nvSpPr>
        <p:spPr bwMode="auto">
          <a:xfrm>
            <a:off x="611188" y="520700"/>
            <a:ext cx="5362575" cy="587375"/>
          </a:xfrm>
          <a:prstGeom prst="rect">
            <a:avLst/>
          </a:prstGeom>
          <a:noFill/>
          <a:ln w="9525">
            <a:noFill/>
            <a:miter lim="800000"/>
            <a:headEnd/>
            <a:tailEnd/>
          </a:ln>
        </p:spPr>
        <p:txBody>
          <a:bodyPr wrap="none">
            <a:spAutoFit/>
          </a:bodyPr>
          <a:lstStyle/>
          <a:p>
            <a:r>
              <a:rPr lang="fr-FR" sz="2800" b="1">
                <a:latin typeface="Comic Sans MS" pitchFamily="66" charset="0"/>
              </a:rPr>
              <a:t>Pour l’observateur terrestre :</a:t>
            </a:r>
          </a:p>
        </p:txBody>
      </p:sp>
      <p:sp>
        <p:nvSpPr>
          <p:cNvPr id="63492" name="Text Box 4"/>
          <p:cNvSpPr txBox="1">
            <a:spLocks noChangeArrowheads="1"/>
          </p:cNvSpPr>
          <p:nvPr/>
        </p:nvSpPr>
        <p:spPr bwMode="auto">
          <a:xfrm>
            <a:off x="663575" y="981075"/>
            <a:ext cx="5222875" cy="517525"/>
          </a:xfrm>
          <a:prstGeom prst="rect">
            <a:avLst/>
          </a:prstGeom>
          <a:noFill/>
          <a:ln w="9525">
            <a:noFill/>
            <a:miter lim="800000"/>
            <a:headEnd/>
            <a:tailEnd/>
          </a:ln>
        </p:spPr>
        <p:txBody>
          <a:bodyPr wrap="none">
            <a:spAutoFit/>
          </a:bodyPr>
          <a:lstStyle/>
          <a:p>
            <a:r>
              <a:rPr lang="fr-FR">
                <a:latin typeface="Comic Sans MS" pitchFamily="66" charset="0"/>
              </a:rPr>
              <a:t>À cause de la dilatation des durées,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560388" y="476250"/>
            <a:ext cx="6902450" cy="942975"/>
          </a:xfrm>
          <a:prstGeom prst="rect">
            <a:avLst/>
          </a:prstGeom>
          <a:noFill/>
          <a:ln w="9525">
            <a:noFill/>
            <a:miter lim="800000"/>
            <a:headEnd/>
            <a:tailEnd/>
          </a:ln>
        </p:spPr>
        <p:txBody>
          <a:bodyPr wrap="none">
            <a:spAutoFit/>
          </a:bodyPr>
          <a:lstStyle/>
          <a:p>
            <a:r>
              <a:rPr lang="fr-FR">
                <a:latin typeface="Comic Sans MS" pitchFamily="66" charset="0"/>
              </a:rPr>
              <a:t>L’observateur terrestre en déduit que la fusée </a:t>
            </a:r>
          </a:p>
          <a:p>
            <a:r>
              <a:rPr lang="fr-FR">
                <a:latin typeface="Comic Sans MS" pitchFamily="66" charset="0"/>
              </a:rPr>
              <a:t>accélère de plus en plus difficilement …</a:t>
            </a:r>
          </a:p>
        </p:txBody>
      </p:sp>
      <p:grpSp>
        <p:nvGrpSpPr>
          <p:cNvPr id="64515" name="Group 3"/>
          <p:cNvGrpSpPr>
            <a:grpSpLocks/>
          </p:cNvGrpSpPr>
          <p:nvPr/>
        </p:nvGrpSpPr>
        <p:grpSpPr bwMode="auto">
          <a:xfrm>
            <a:off x="971550" y="1566863"/>
            <a:ext cx="7200900" cy="4957762"/>
            <a:chOff x="612" y="987"/>
            <a:chExt cx="4536" cy="3123"/>
          </a:xfrm>
        </p:grpSpPr>
        <p:pic>
          <p:nvPicPr>
            <p:cNvPr id="64516" name="Picture 4"/>
            <p:cNvPicPr>
              <a:picLocks noChangeAspect="1" noChangeArrowheads="1"/>
            </p:cNvPicPr>
            <p:nvPr/>
          </p:nvPicPr>
          <p:blipFill>
            <a:blip r:embed="rId3" cstate="print"/>
            <a:srcRect t="53188" r="33151"/>
            <a:stretch>
              <a:fillRect/>
            </a:stretch>
          </p:blipFill>
          <p:spPr bwMode="auto">
            <a:xfrm>
              <a:off x="800" y="2575"/>
              <a:ext cx="3305" cy="1535"/>
            </a:xfrm>
            <a:prstGeom prst="rect">
              <a:avLst/>
            </a:prstGeom>
            <a:noFill/>
            <a:ln w="9525">
              <a:noFill/>
              <a:miter lim="800000"/>
              <a:headEnd/>
              <a:tailEnd/>
            </a:ln>
          </p:spPr>
        </p:pic>
        <p:grpSp>
          <p:nvGrpSpPr>
            <p:cNvPr id="64517" name="Group 5"/>
            <p:cNvGrpSpPr>
              <a:grpSpLocks/>
            </p:cNvGrpSpPr>
            <p:nvPr/>
          </p:nvGrpSpPr>
          <p:grpSpPr bwMode="auto">
            <a:xfrm>
              <a:off x="612" y="987"/>
              <a:ext cx="2070" cy="1626"/>
              <a:chOff x="612" y="987"/>
              <a:chExt cx="2070" cy="1626"/>
            </a:xfrm>
          </p:grpSpPr>
          <p:pic>
            <p:nvPicPr>
              <p:cNvPr id="64521" name="Picture 6" descr="bulle2"/>
              <p:cNvPicPr>
                <a:picLocks noChangeAspect="1" noChangeArrowheads="1"/>
              </p:cNvPicPr>
              <p:nvPr/>
            </p:nvPicPr>
            <p:blipFill>
              <a:blip r:embed="rId4" cstate="print"/>
              <a:srcRect/>
              <a:stretch>
                <a:fillRect/>
              </a:stretch>
            </p:blipFill>
            <p:spPr bwMode="auto">
              <a:xfrm>
                <a:off x="612" y="987"/>
                <a:ext cx="2070" cy="1626"/>
              </a:xfrm>
              <a:prstGeom prst="rect">
                <a:avLst/>
              </a:prstGeom>
              <a:noFill/>
              <a:ln w="9525">
                <a:noFill/>
                <a:miter lim="800000"/>
                <a:headEnd/>
                <a:tailEnd/>
              </a:ln>
            </p:spPr>
          </p:pic>
          <p:sp>
            <p:nvSpPr>
              <p:cNvPr id="64522" name="Rectangle 7"/>
              <p:cNvSpPr>
                <a:spLocks noChangeArrowheads="1"/>
              </p:cNvSpPr>
              <p:nvPr/>
            </p:nvSpPr>
            <p:spPr bwMode="auto">
              <a:xfrm>
                <a:off x="995" y="1303"/>
                <a:ext cx="1297" cy="781"/>
              </a:xfrm>
              <a:prstGeom prst="rect">
                <a:avLst/>
              </a:prstGeom>
              <a:noFill/>
              <a:ln w="9525">
                <a:noFill/>
                <a:miter lim="800000"/>
                <a:headEnd/>
                <a:tailEnd/>
              </a:ln>
            </p:spPr>
            <p:txBody>
              <a:bodyPr wrap="none">
                <a:spAutoFit/>
              </a:bodyPr>
              <a:lstStyle/>
              <a:p>
                <a:pPr>
                  <a:lnSpc>
                    <a:spcPct val="90000"/>
                  </a:lnSpc>
                </a:pPr>
                <a:r>
                  <a:rPr lang="fr-FR">
                    <a:latin typeface="Comic Sans MS" pitchFamily="66" charset="0"/>
                  </a:rPr>
                  <a:t>ils n’arrivent </a:t>
                </a:r>
              </a:p>
              <a:p>
                <a:pPr>
                  <a:lnSpc>
                    <a:spcPct val="90000"/>
                  </a:lnSpc>
                </a:pPr>
                <a:r>
                  <a:rPr lang="fr-FR">
                    <a:latin typeface="Comic Sans MS" pitchFamily="66" charset="0"/>
                  </a:rPr>
                  <a:t>  plus à </a:t>
                </a:r>
              </a:p>
              <a:p>
                <a:pPr>
                  <a:lnSpc>
                    <a:spcPct val="90000"/>
                  </a:lnSpc>
                </a:pPr>
                <a:r>
                  <a:rPr lang="fr-FR">
                    <a:latin typeface="Comic Sans MS" pitchFamily="66" charset="0"/>
                  </a:rPr>
                  <a:t>    accélérer !</a:t>
                </a:r>
              </a:p>
            </p:txBody>
          </p:sp>
        </p:grpSp>
        <p:grpSp>
          <p:nvGrpSpPr>
            <p:cNvPr id="64518" name="Group 8"/>
            <p:cNvGrpSpPr>
              <a:grpSpLocks/>
            </p:cNvGrpSpPr>
            <p:nvPr/>
          </p:nvGrpSpPr>
          <p:grpSpPr bwMode="auto">
            <a:xfrm>
              <a:off x="2744" y="1259"/>
              <a:ext cx="2404" cy="1544"/>
              <a:chOff x="2744" y="1259"/>
              <a:chExt cx="2404" cy="1544"/>
            </a:xfrm>
          </p:grpSpPr>
          <p:pic>
            <p:nvPicPr>
              <p:cNvPr id="64519" name="Picture 9" descr="bulle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744" y="1259"/>
                <a:ext cx="2404" cy="1544"/>
              </a:xfrm>
              <a:prstGeom prst="rect">
                <a:avLst/>
              </a:prstGeom>
              <a:noFill/>
              <a:ln w="9525">
                <a:noFill/>
                <a:miter lim="800000"/>
                <a:headEnd/>
                <a:tailEnd/>
              </a:ln>
            </p:spPr>
          </p:pic>
          <p:sp>
            <p:nvSpPr>
              <p:cNvPr id="64520" name="Text Box 10"/>
              <p:cNvSpPr txBox="1">
                <a:spLocks noChangeArrowheads="1"/>
              </p:cNvSpPr>
              <p:nvPr/>
            </p:nvSpPr>
            <p:spPr bwMode="auto">
              <a:xfrm>
                <a:off x="2971" y="1533"/>
                <a:ext cx="2086" cy="540"/>
              </a:xfrm>
              <a:prstGeom prst="rect">
                <a:avLst/>
              </a:prstGeom>
              <a:noFill/>
              <a:ln w="9525">
                <a:noFill/>
                <a:miter lim="800000"/>
                <a:headEnd/>
                <a:tailEnd/>
              </a:ln>
            </p:spPr>
            <p:txBody>
              <a:bodyPr wrap="none">
                <a:spAutoFit/>
              </a:bodyPr>
              <a:lstStyle/>
              <a:p>
                <a:pPr>
                  <a:lnSpc>
                    <a:spcPct val="90000"/>
                  </a:lnSpc>
                </a:pPr>
                <a:r>
                  <a:rPr lang="fr-FR">
                    <a:latin typeface="Comic Sans MS" pitchFamily="66" charset="0"/>
                  </a:rPr>
                  <a:t>Leur inertie augmente</a:t>
                </a:r>
              </a:p>
              <a:p>
                <a:pPr>
                  <a:lnSpc>
                    <a:spcPct val="90000"/>
                  </a:lnSpc>
                </a:pPr>
                <a:r>
                  <a:rPr lang="fr-FR">
                    <a:latin typeface="Comic Sans MS" pitchFamily="66" charset="0"/>
                  </a:rPr>
                  <a:t>   avec leur vitesse !</a:t>
                </a:r>
              </a:p>
            </p:txBody>
          </p:sp>
        </p:gr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63575" y="573088"/>
            <a:ext cx="6207125" cy="517525"/>
          </a:xfrm>
          <a:prstGeom prst="rect">
            <a:avLst/>
          </a:prstGeom>
          <a:noFill/>
          <a:ln w="9525">
            <a:noFill/>
            <a:miter lim="800000"/>
            <a:headEnd/>
            <a:tailEnd/>
          </a:ln>
        </p:spPr>
        <p:txBody>
          <a:bodyPr wrap="none">
            <a:spAutoFit/>
          </a:bodyPr>
          <a:lstStyle/>
          <a:p>
            <a:r>
              <a:rPr lang="fr-FR">
                <a:latin typeface="Comic Sans MS" pitchFamily="66" charset="0"/>
              </a:rPr>
              <a:t>… mais c’est bien un effet de perspective :</a:t>
            </a:r>
          </a:p>
        </p:txBody>
      </p:sp>
      <p:sp>
        <p:nvSpPr>
          <p:cNvPr id="65539" name="Text Box 3"/>
          <p:cNvSpPr txBox="1">
            <a:spLocks noChangeArrowheads="1"/>
          </p:cNvSpPr>
          <p:nvPr/>
        </p:nvSpPr>
        <p:spPr bwMode="auto">
          <a:xfrm>
            <a:off x="609600" y="5737225"/>
            <a:ext cx="7921625" cy="517525"/>
          </a:xfrm>
          <a:prstGeom prst="rect">
            <a:avLst/>
          </a:prstGeom>
          <a:noFill/>
          <a:ln w="9525">
            <a:noFill/>
            <a:miter lim="800000"/>
            <a:headEnd/>
            <a:tailEnd/>
          </a:ln>
        </p:spPr>
        <p:txBody>
          <a:bodyPr>
            <a:spAutoFit/>
          </a:bodyPr>
          <a:lstStyle/>
          <a:p>
            <a:pPr algn="ctr"/>
            <a:r>
              <a:rPr lang="fr-FR">
                <a:latin typeface="Comic Sans MS" pitchFamily="66" charset="0"/>
              </a:rPr>
              <a:t>L’horizon des distances n’existe que pour moi.</a:t>
            </a:r>
          </a:p>
        </p:txBody>
      </p:sp>
      <p:pic>
        <p:nvPicPr>
          <p:cNvPr id="65540" name="Picture 4" descr="HOMME ASSIS"/>
          <p:cNvPicPr>
            <a:picLocks noChangeAspect="1" noChangeArrowheads="1"/>
          </p:cNvPicPr>
          <p:nvPr/>
        </p:nvPicPr>
        <p:blipFill>
          <a:blip r:embed="rId3" cstate="print"/>
          <a:srcRect r="5672"/>
          <a:stretch>
            <a:fillRect/>
          </a:stretch>
        </p:blipFill>
        <p:spPr bwMode="auto">
          <a:xfrm>
            <a:off x="828675" y="3357563"/>
            <a:ext cx="2376488" cy="2005012"/>
          </a:xfrm>
          <a:prstGeom prst="rect">
            <a:avLst/>
          </a:prstGeom>
          <a:noFill/>
          <a:ln w="9525">
            <a:noFill/>
            <a:miter lim="800000"/>
            <a:headEnd/>
            <a:tailEnd/>
          </a:ln>
        </p:spPr>
      </p:pic>
      <p:grpSp>
        <p:nvGrpSpPr>
          <p:cNvPr id="65541" name="Group 5"/>
          <p:cNvGrpSpPr>
            <a:grpSpLocks/>
          </p:cNvGrpSpPr>
          <p:nvPr/>
        </p:nvGrpSpPr>
        <p:grpSpPr bwMode="auto">
          <a:xfrm>
            <a:off x="1258888" y="1752600"/>
            <a:ext cx="3313112" cy="1800225"/>
            <a:chOff x="793" y="1104"/>
            <a:chExt cx="2087" cy="1134"/>
          </a:xfrm>
        </p:grpSpPr>
        <p:sp>
          <p:nvSpPr>
            <p:cNvPr id="65546" name="Rectangle 6"/>
            <p:cNvSpPr>
              <a:spLocks noChangeArrowheads="1"/>
            </p:cNvSpPr>
            <p:nvPr/>
          </p:nvSpPr>
          <p:spPr bwMode="auto">
            <a:xfrm>
              <a:off x="1203" y="1182"/>
              <a:ext cx="1413" cy="594"/>
            </a:xfrm>
            <a:prstGeom prst="rect">
              <a:avLst/>
            </a:prstGeom>
            <a:noFill/>
            <a:ln w="9525">
              <a:noFill/>
              <a:miter lim="800000"/>
              <a:headEnd/>
              <a:tailEnd/>
            </a:ln>
          </p:spPr>
          <p:txBody>
            <a:bodyPr wrap="none">
              <a:spAutoFit/>
            </a:bodyPr>
            <a:lstStyle/>
            <a:p>
              <a:pPr algn="ctr"/>
              <a:r>
                <a:rPr lang="fr-FR">
                  <a:latin typeface="Comic Sans MS" pitchFamily="66" charset="0"/>
                </a:rPr>
                <a:t>il n’arrive plus </a:t>
              </a:r>
            </a:p>
            <a:p>
              <a:pPr algn="ctr"/>
              <a:r>
                <a:rPr lang="fr-FR">
                  <a:latin typeface="Comic Sans MS" pitchFamily="66" charset="0"/>
                </a:rPr>
                <a:t>à avancer !</a:t>
              </a:r>
            </a:p>
          </p:txBody>
        </p:sp>
        <p:pic>
          <p:nvPicPr>
            <p:cNvPr id="65547" name="Picture 7" descr="bulle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93" y="1104"/>
              <a:ext cx="2087" cy="1134"/>
            </a:xfrm>
            <a:prstGeom prst="rect">
              <a:avLst/>
            </a:prstGeom>
            <a:noFill/>
            <a:ln w="9525">
              <a:noFill/>
              <a:miter lim="800000"/>
              <a:headEnd/>
              <a:tailEnd/>
            </a:ln>
          </p:spPr>
        </p:pic>
      </p:grpSp>
      <p:grpSp>
        <p:nvGrpSpPr>
          <p:cNvPr id="65542" name="Group 8"/>
          <p:cNvGrpSpPr>
            <a:grpSpLocks/>
          </p:cNvGrpSpPr>
          <p:nvPr/>
        </p:nvGrpSpPr>
        <p:grpSpPr bwMode="auto">
          <a:xfrm>
            <a:off x="4789488" y="1773238"/>
            <a:ext cx="3311525" cy="1033462"/>
            <a:chOff x="3017" y="1117"/>
            <a:chExt cx="2086" cy="651"/>
          </a:xfrm>
        </p:grpSpPr>
        <p:pic>
          <p:nvPicPr>
            <p:cNvPr id="65543" name="Picture 9" descr="MAISON SEULE"/>
            <p:cNvPicPr>
              <a:picLocks noChangeAspect="1" noChangeArrowheads="1"/>
            </p:cNvPicPr>
            <p:nvPr/>
          </p:nvPicPr>
          <p:blipFill>
            <a:blip r:embed="rId5" cstate="print"/>
            <a:srcRect l="20155" r="2556"/>
            <a:stretch>
              <a:fillRect/>
            </a:stretch>
          </p:blipFill>
          <p:spPr bwMode="auto">
            <a:xfrm>
              <a:off x="3017" y="1117"/>
              <a:ext cx="2086" cy="651"/>
            </a:xfrm>
            <a:prstGeom prst="rect">
              <a:avLst/>
            </a:prstGeom>
            <a:noFill/>
            <a:ln w="9525">
              <a:noFill/>
              <a:miter lim="800000"/>
              <a:headEnd/>
              <a:tailEnd/>
            </a:ln>
          </p:spPr>
        </p:pic>
        <p:sp>
          <p:nvSpPr>
            <p:cNvPr id="65544" name="Line 10"/>
            <p:cNvSpPr>
              <a:spLocks noChangeShapeType="1"/>
            </p:cNvSpPr>
            <p:nvPr/>
          </p:nvSpPr>
          <p:spPr bwMode="auto">
            <a:xfrm>
              <a:off x="3879" y="1480"/>
              <a:ext cx="0" cy="90"/>
            </a:xfrm>
            <a:prstGeom prst="line">
              <a:avLst/>
            </a:prstGeom>
            <a:noFill/>
            <a:ln w="38100">
              <a:solidFill>
                <a:schemeClr val="tx1"/>
              </a:solidFill>
              <a:round/>
              <a:headEnd/>
              <a:tailEnd/>
            </a:ln>
          </p:spPr>
          <p:txBody>
            <a:bodyPr/>
            <a:lstStyle/>
            <a:p>
              <a:endParaRPr lang="fr-FR"/>
            </a:p>
          </p:txBody>
        </p:sp>
        <p:sp>
          <p:nvSpPr>
            <p:cNvPr id="65545" name="Oval 11"/>
            <p:cNvSpPr>
              <a:spLocks noChangeAspect="1" noChangeArrowheads="1"/>
            </p:cNvSpPr>
            <p:nvPr/>
          </p:nvSpPr>
          <p:spPr bwMode="auto">
            <a:xfrm>
              <a:off x="3861" y="1464"/>
              <a:ext cx="43" cy="36"/>
            </a:xfrm>
            <a:prstGeom prst="ellipse">
              <a:avLst/>
            </a:prstGeom>
            <a:solidFill>
              <a:schemeClr val="bg2"/>
            </a:solidFill>
            <a:ln w="9525">
              <a:solidFill>
                <a:schemeClr val="tx1"/>
              </a:solidFill>
              <a:round/>
              <a:headEnd/>
              <a:tailEnd/>
            </a:ln>
          </p:spPr>
          <p:txBody>
            <a:bodyPr wrap="none" anchor="ctr"/>
            <a:lstStyle/>
            <a:p>
              <a:endParaRPr lang="fr-F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706438" y="525463"/>
            <a:ext cx="1725612" cy="517525"/>
          </a:xfrm>
          <a:prstGeom prst="rect">
            <a:avLst/>
          </a:prstGeom>
          <a:noFill/>
          <a:ln w="9525">
            <a:noFill/>
            <a:miter lim="800000"/>
            <a:headEnd/>
            <a:tailEnd/>
          </a:ln>
        </p:spPr>
        <p:txBody>
          <a:bodyPr wrap="none">
            <a:spAutoFit/>
          </a:bodyPr>
          <a:lstStyle/>
          <a:p>
            <a:r>
              <a:rPr lang="fr-FR">
                <a:latin typeface="Comic Sans MS" pitchFamily="66" charset="0"/>
              </a:rPr>
              <a:t>… de même</a:t>
            </a:r>
          </a:p>
        </p:txBody>
      </p:sp>
      <p:pic>
        <p:nvPicPr>
          <p:cNvPr id="66563" name="Picture 3" descr="HOMME ASSIS"/>
          <p:cNvPicPr>
            <a:picLocks noChangeAspect="1" noChangeArrowheads="1"/>
          </p:cNvPicPr>
          <p:nvPr/>
        </p:nvPicPr>
        <p:blipFill>
          <a:blip r:embed="rId3" cstate="print"/>
          <a:srcRect r="5672"/>
          <a:stretch>
            <a:fillRect/>
          </a:stretch>
        </p:blipFill>
        <p:spPr bwMode="auto">
          <a:xfrm>
            <a:off x="898525" y="3255963"/>
            <a:ext cx="2376488" cy="2005012"/>
          </a:xfrm>
          <a:prstGeom prst="rect">
            <a:avLst/>
          </a:prstGeom>
          <a:noFill/>
          <a:ln w="9525">
            <a:noFill/>
            <a:miter lim="800000"/>
            <a:headEnd/>
            <a:tailEnd/>
          </a:ln>
        </p:spPr>
      </p:pic>
      <p:grpSp>
        <p:nvGrpSpPr>
          <p:cNvPr id="66564" name="Group 4"/>
          <p:cNvGrpSpPr>
            <a:grpSpLocks/>
          </p:cNvGrpSpPr>
          <p:nvPr/>
        </p:nvGrpSpPr>
        <p:grpSpPr bwMode="auto">
          <a:xfrm>
            <a:off x="1403350" y="1628775"/>
            <a:ext cx="3313113" cy="1800225"/>
            <a:chOff x="884" y="1026"/>
            <a:chExt cx="2087" cy="1134"/>
          </a:xfrm>
        </p:grpSpPr>
        <p:sp>
          <p:nvSpPr>
            <p:cNvPr id="66567" name="Rectangle 5"/>
            <p:cNvSpPr>
              <a:spLocks noChangeArrowheads="1"/>
            </p:cNvSpPr>
            <p:nvPr/>
          </p:nvSpPr>
          <p:spPr bwMode="auto">
            <a:xfrm>
              <a:off x="1134" y="1134"/>
              <a:ext cx="1698" cy="594"/>
            </a:xfrm>
            <a:prstGeom prst="rect">
              <a:avLst/>
            </a:prstGeom>
            <a:noFill/>
            <a:ln w="9525">
              <a:noFill/>
              <a:miter lim="800000"/>
              <a:headEnd/>
              <a:tailEnd/>
            </a:ln>
          </p:spPr>
          <p:txBody>
            <a:bodyPr wrap="none">
              <a:spAutoFit/>
            </a:bodyPr>
            <a:lstStyle/>
            <a:p>
              <a:pPr algn="ctr"/>
              <a:r>
                <a:rPr lang="fr-FR">
                  <a:latin typeface="Comic Sans MS" pitchFamily="66" charset="0"/>
                </a:rPr>
                <a:t>ils n’arrivent plus </a:t>
              </a:r>
            </a:p>
            <a:p>
              <a:pPr algn="ctr"/>
              <a:r>
                <a:rPr lang="fr-FR">
                  <a:latin typeface="Comic Sans MS" pitchFamily="66" charset="0"/>
                </a:rPr>
                <a:t>à accélérer !</a:t>
              </a:r>
            </a:p>
          </p:txBody>
        </p:sp>
        <p:pic>
          <p:nvPicPr>
            <p:cNvPr id="66568" name="Picture 6" descr="bulle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884" y="1026"/>
              <a:ext cx="2087" cy="1134"/>
            </a:xfrm>
            <a:prstGeom prst="rect">
              <a:avLst/>
            </a:prstGeom>
            <a:noFill/>
            <a:ln w="9525">
              <a:noFill/>
              <a:miter lim="800000"/>
              <a:headEnd/>
              <a:tailEnd/>
            </a:ln>
          </p:spPr>
        </p:pic>
      </p:grpSp>
      <p:pic>
        <p:nvPicPr>
          <p:cNvPr id="66565" name="Picture 7" descr="fusée"/>
          <p:cNvPicPr>
            <a:picLocks noChangeAspect="1" noChangeArrowheads="1"/>
          </p:cNvPicPr>
          <p:nvPr/>
        </p:nvPicPr>
        <p:blipFill>
          <a:blip r:embed="rId5" cstate="print"/>
          <a:srcRect/>
          <a:stretch>
            <a:fillRect/>
          </a:stretch>
        </p:blipFill>
        <p:spPr bwMode="auto">
          <a:xfrm rot="1370625">
            <a:off x="6227763" y="1412875"/>
            <a:ext cx="1654175" cy="433388"/>
          </a:xfrm>
          <a:prstGeom prst="rect">
            <a:avLst/>
          </a:prstGeom>
          <a:noFill/>
          <a:ln w="9525">
            <a:noFill/>
            <a:miter lim="800000"/>
            <a:headEnd/>
            <a:tailEnd/>
          </a:ln>
        </p:spPr>
      </p:pic>
      <p:sp>
        <p:nvSpPr>
          <p:cNvPr id="66566" name="Text Box 8"/>
          <p:cNvSpPr txBox="1">
            <a:spLocks noChangeArrowheads="1"/>
          </p:cNvSpPr>
          <p:nvPr/>
        </p:nvSpPr>
        <p:spPr bwMode="auto">
          <a:xfrm>
            <a:off x="1397000" y="5776913"/>
            <a:ext cx="6350000" cy="517525"/>
          </a:xfrm>
          <a:prstGeom prst="rect">
            <a:avLst/>
          </a:prstGeom>
          <a:noFill/>
          <a:ln w="9525">
            <a:noFill/>
            <a:miter lim="800000"/>
            <a:headEnd/>
            <a:tailEnd/>
          </a:ln>
        </p:spPr>
        <p:txBody>
          <a:bodyPr wrap="none">
            <a:spAutoFit/>
          </a:bodyPr>
          <a:lstStyle/>
          <a:p>
            <a:pPr algn="ctr"/>
            <a:r>
              <a:rPr lang="fr-FR">
                <a:latin typeface="Comic Sans MS" pitchFamily="66" charset="0"/>
              </a:rPr>
              <a:t>l’horizon des vitesses n’existe que pour moi.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ChangeArrowheads="1"/>
          </p:cNvSpPr>
          <p:nvPr/>
        </p:nvSpPr>
        <p:spPr bwMode="auto">
          <a:xfrm>
            <a:off x="4167188" y="3157538"/>
            <a:ext cx="9144000" cy="0"/>
          </a:xfrm>
          <a:prstGeom prst="rect">
            <a:avLst/>
          </a:prstGeom>
          <a:noFill/>
          <a:ln w="9525">
            <a:noFill/>
            <a:miter lim="800000"/>
            <a:headEnd/>
            <a:tailEnd/>
          </a:ln>
        </p:spPr>
        <p:txBody>
          <a:bodyPr>
            <a:spAutoFit/>
          </a:bodyPr>
          <a:lstStyle/>
          <a:p>
            <a:endParaRPr lang="fr-FR"/>
          </a:p>
        </p:txBody>
      </p:sp>
      <p:sp>
        <p:nvSpPr>
          <p:cNvPr id="9221" name="Rectangle 3"/>
          <p:cNvSpPr>
            <a:spLocks noChangeArrowheads="1"/>
          </p:cNvSpPr>
          <p:nvPr/>
        </p:nvSpPr>
        <p:spPr bwMode="auto">
          <a:xfrm>
            <a:off x="4167188" y="3157538"/>
            <a:ext cx="9144000" cy="0"/>
          </a:xfrm>
          <a:prstGeom prst="rect">
            <a:avLst/>
          </a:prstGeom>
          <a:noFill/>
          <a:ln w="9525">
            <a:noFill/>
            <a:miter lim="800000"/>
            <a:headEnd/>
            <a:tailEnd/>
          </a:ln>
        </p:spPr>
        <p:txBody>
          <a:bodyPr>
            <a:spAutoFit/>
          </a:bodyPr>
          <a:lstStyle/>
          <a:p>
            <a:endParaRPr lang="fr-FR"/>
          </a:p>
        </p:txBody>
      </p:sp>
      <p:sp>
        <p:nvSpPr>
          <p:cNvPr id="9222" name="Text Box 4"/>
          <p:cNvSpPr txBox="1">
            <a:spLocks noChangeArrowheads="1"/>
          </p:cNvSpPr>
          <p:nvPr/>
        </p:nvSpPr>
        <p:spPr bwMode="auto">
          <a:xfrm>
            <a:off x="1524000" y="5876925"/>
            <a:ext cx="7296150" cy="517525"/>
          </a:xfrm>
          <a:prstGeom prst="rect">
            <a:avLst/>
          </a:prstGeom>
          <a:noFill/>
          <a:ln w="9525">
            <a:noFill/>
            <a:miter lim="800000"/>
            <a:headEnd/>
            <a:tailEnd/>
          </a:ln>
        </p:spPr>
        <p:txBody>
          <a:bodyPr>
            <a:spAutoFit/>
          </a:bodyPr>
          <a:lstStyle/>
          <a:p>
            <a:r>
              <a:rPr lang="fr-FR">
                <a:latin typeface="Comic Sans MS" pitchFamily="66" charset="0"/>
              </a:rPr>
              <a:t>C’est là une question de choix d’échelle de temps !</a:t>
            </a:r>
          </a:p>
        </p:txBody>
      </p:sp>
      <p:grpSp>
        <p:nvGrpSpPr>
          <p:cNvPr id="9223" name="Group 5"/>
          <p:cNvGrpSpPr>
            <a:grpSpLocks/>
          </p:cNvGrpSpPr>
          <p:nvPr/>
        </p:nvGrpSpPr>
        <p:grpSpPr bwMode="auto">
          <a:xfrm>
            <a:off x="396875" y="620713"/>
            <a:ext cx="4535488" cy="4535487"/>
            <a:chOff x="250" y="845"/>
            <a:chExt cx="2857" cy="2857"/>
          </a:xfrm>
        </p:grpSpPr>
        <p:sp>
          <p:nvSpPr>
            <p:cNvPr id="9224" name="Rectangle 6"/>
            <p:cNvSpPr>
              <a:spLocks noChangeAspect="1" noChangeArrowheads="1"/>
            </p:cNvSpPr>
            <p:nvPr/>
          </p:nvSpPr>
          <p:spPr bwMode="auto">
            <a:xfrm>
              <a:off x="1501" y="3414"/>
              <a:ext cx="670" cy="288"/>
            </a:xfrm>
            <a:prstGeom prst="rect">
              <a:avLst/>
            </a:prstGeom>
            <a:noFill/>
            <a:ln w="9525">
              <a:noFill/>
              <a:miter lim="800000"/>
              <a:headEnd/>
              <a:tailEnd/>
            </a:ln>
          </p:spPr>
          <p:txBody>
            <a:bodyPr wrap="none">
              <a:spAutoFit/>
            </a:bodyPr>
            <a:lstStyle/>
            <a:p>
              <a:pPr eaLnBrk="0" hangingPunct="0"/>
              <a:r>
                <a:rPr lang="fr-FR" b="1">
                  <a:latin typeface="Times" charset="0"/>
                </a:rPr>
                <a:t>v t</a:t>
              </a:r>
              <a:r>
                <a:rPr lang="fr-FR" sz="2800" b="1" baseline="-25000">
                  <a:latin typeface="Times" charset="0"/>
                </a:rPr>
                <a:t>plage</a:t>
              </a:r>
            </a:p>
          </p:txBody>
        </p:sp>
        <p:sp>
          <p:nvSpPr>
            <p:cNvPr id="9225" name="Line 7"/>
            <p:cNvSpPr>
              <a:spLocks noChangeAspect="1" noChangeShapeType="1"/>
            </p:cNvSpPr>
            <p:nvPr/>
          </p:nvSpPr>
          <p:spPr bwMode="auto">
            <a:xfrm>
              <a:off x="982" y="2614"/>
              <a:ext cx="1562" cy="760"/>
            </a:xfrm>
            <a:prstGeom prst="line">
              <a:avLst/>
            </a:prstGeom>
            <a:noFill/>
            <a:ln w="28575">
              <a:solidFill>
                <a:schemeClr val="tx1"/>
              </a:solidFill>
              <a:round/>
              <a:headEnd type="triangle" w="sm" len="lg"/>
              <a:tailEnd type="triangle" w="sm" len="lg"/>
            </a:ln>
          </p:spPr>
          <p:txBody>
            <a:bodyPr/>
            <a:lstStyle/>
            <a:p>
              <a:endParaRPr lang="fr-FR"/>
            </a:p>
          </p:txBody>
        </p:sp>
        <p:sp>
          <p:nvSpPr>
            <p:cNvPr id="9226" name="Rectangle 8"/>
            <p:cNvSpPr>
              <a:spLocks noChangeAspect="1" noChangeArrowheads="1"/>
            </p:cNvSpPr>
            <p:nvPr/>
          </p:nvSpPr>
          <p:spPr bwMode="auto">
            <a:xfrm>
              <a:off x="1503" y="2614"/>
              <a:ext cx="659" cy="288"/>
            </a:xfrm>
            <a:prstGeom prst="rect">
              <a:avLst/>
            </a:prstGeom>
            <a:noFill/>
            <a:ln w="9525">
              <a:noFill/>
              <a:miter lim="800000"/>
              <a:headEnd/>
              <a:tailEnd/>
            </a:ln>
          </p:spPr>
          <p:txBody>
            <a:bodyPr wrap="none">
              <a:spAutoFit/>
            </a:bodyPr>
            <a:lstStyle/>
            <a:p>
              <a:pPr eaLnBrk="0" hangingPunct="0"/>
              <a:r>
                <a:rPr lang="fr-FR" b="1">
                  <a:latin typeface="Times" charset="0"/>
                </a:rPr>
                <a:t>c t</a:t>
              </a:r>
              <a:r>
                <a:rPr lang="fr-FR" sz="2800" b="1" baseline="-25000">
                  <a:latin typeface="Times" charset="0"/>
                </a:rPr>
                <a:t>plage</a:t>
              </a:r>
            </a:p>
          </p:txBody>
        </p:sp>
        <p:sp>
          <p:nvSpPr>
            <p:cNvPr id="9227" name="Line 9"/>
            <p:cNvSpPr>
              <a:spLocks noChangeAspect="1" noChangeShapeType="1"/>
            </p:cNvSpPr>
            <p:nvPr/>
          </p:nvSpPr>
          <p:spPr bwMode="auto">
            <a:xfrm>
              <a:off x="942" y="3414"/>
              <a:ext cx="1602" cy="0"/>
            </a:xfrm>
            <a:prstGeom prst="line">
              <a:avLst/>
            </a:prstGeom>
            <a:noFill/>
            <a:ln w="38100">
              <a:solidFill>
                <a:schemeClr val="tx1"/>
              </a:solidFill>
              <a:round/>
              <a:headEnd type="triangle" w="sm" len="lg"/>
              <a:tailEnd type="triangle" w="sm" len="lg"/>
            </a:ln>
          </p:spPr>
          <p:txBody>
            <a:bodyPr/>
            <a:lstStyle/>
            <a:p>
              <a:endParaRPr lang="fr-FR"/>
            </a:p>
          </p:txBody>
        </p:sp>
        <p:sp>
          <p:nvSpPr>
            <p:cNvPr id="9228" name="Rectangle 10"/>
            <p:cNvSpPr>
              <a:spLocks noChangeArrowheads="1"/>
            </p:cNvSpPr>
            <p:nvPr/>
          </p:nvSpPr>
          <p:spPr bwMode="auto">
            <a:xfrm>
              <a:off x="602" y="2886"/>
              <a:ext cx="726" cy="318"/>
            </a:xfrm>
            <a:prstGeom prst="rect">
              <a:avLst/>
            </a:prstGeom>
            <a:solidFill>
              <a:schemeClr val="bg1"/>
            </a:solidFill>
            <a:ln w="9525">
              <a:noFill/>
              <a:miter lim="800000"/>
              <a:headEnd/>
              <a:tailEnd/>
            </a:ln>
          </p:spPr>
          <p:txBody>
            <a:bodyPr wrap="none" anchor="ctr"/>
            <a:lstStyle/>
            <a:p>
              <a:endParaRPr lang="fr-FR"/>
            </a:p>
          </p:txBody>
        </p:sp>
        <p:sp>
          <p:nvSpPr>
            <p:cNvPr id="9229" name="Rectangle 11"/>
            <p:cNvSpPr>
              <a:spLocks noChangeAspect="1" noChangeArrowheads="1"/>
            </p:cNvSpPr>
            <p:nvPr/>
          </p:nvSpPr>
          <p:spPr bwMode="auto">
            <a:xfrm>
              <a:off x="265" y="2795"/>
              <a:ext cx="710" cy="288"/>
            </a:xfrm>
            <a:prstGeom prst="rect">
              <a:avLst/>
            </a:prstGeom>
            <a:solidFill>
              <a:schemeClr val="bg1"/>
            </a:solidFill>
            <a:ln w="9525">
              <a:noFill/>
              <a:miter lim="800000"/>
              <a:headEnd/>
              <a:tailEnd/>
            </a:ln>
          </p:spPr>
          <p:txBody>
            <a:bodyPr>
              <a:spAutoFit/>
            </a:bodyPr>
            <a:lstStyle/>
            <a:p>
              <a:pPr eaLnBrk="0" hangingPunct="0"/>
              <a:r>
                <a:rPr lang="fr-FR" b="1">
                  <a:latin typeface="Times" charset="0"/>
                </a:rPr>
                <a:t>c t</a:t>
              </a:r>
              <a:r>
                <a:rPr lang="fr-FR" sz="2800" b="1" baseline="-25000">
                  <a:latin typeface="Times" charset="0"/>
                </a:rPr>
                <a:t>marin</a:t>
              </a:r>
            </a:p>
          </p:txBody>
        </p:sp>
        <p:grpSp>
          <p:nvGrpSpPr>
            <p:cNvPr id="9230" name="Group 12"/>
            <p:cNvGrpSpPr>
              <a:grpSpLocks/>
            </p:cNvGrpSpPr>
            <p:nvPr/>
          </p:nvGrpSpPr>
          <p:grpSpPr bwMode="auto">
            <a:xfrm>
              <a:off x="250" y="845"/>
              <a:ext cx="2857" cy="1331"/>
              <a:chOff x="1338" y="1211"/>
              <a:chExt cx="2857" cy="1040"/>
            </a:xfrm>
          </p:grpSpPr>
          <p:pic>
            <p:nvPicPr>
              <p:cNvPr id="9232" name="Picture 13" descr="bateau lum2"/>
              <p:cNvPicPr>
                <a:picLocks noChangeAspect="1" noChangeArrowheads="1"/>
              </p:cNvPicPr>
              <p:nvPr/>
            </p:nvPicPr>
            <p:blipFill>
              <a:blip r:embed="rId4" cstate="print"/>
              <a:srcRect/>
              <a:stretch>
                <a:fillRect/>
              </a:stretch>
            </p:blipFill>
            <p:spPr bwMode="auto">
              <a:xfrm>
                <a:off x="1443" y="1211"/>
                <a:ext cx="2752" cy="963"/>
              </a:xfrm>
              <a:prstGeom prst="rect">
                <a:avLst/>
              </a:prstGeom>
              <a:noFill/>
              <a:ln w="9525">
                <a:noFill/>
                <a:miter lim="800000"/>
                <a:headEnd/>
                <a:tailEnd/>
              </a:ln>
            </p:spPr>
          </p:pic>
          <p:sp>
            <p:nvSpPr>
              <p:cNvPr id="9233" name="Line 14"/>
              <p:cNvSpPr>
                <a:spLocks noChangeAspect="1" noChangeShapeType="1"/>
              </p:cNvSpPr>
              <p:nvPr/>
            </p:nvSpPr>
            <p:spPr bwMode="auto">
              <a:xfrm>
                <a:off x="1918" y="1790"/>
                <a:ext cx="0" cy="58"/>
              </a:xfrm>
              <a:prstGeom prst="line">
                <a:avLst/>
              </a:prstGeom>
              <a:noFill/>
              <a:ln w="9525">
                <a:solidFill>
                  <a:schemeClr val="tx1"/>
                </a:solidFill>
                <a:round/>
                <a:headEnd/>
                <a:tailEnd/>
              </a:ln>
            </p:spPr>
            <p:txBody>
              <a:bodyPr/>
              <a:lstStyle/>
              <a:p>
                <a:endParaRPr lang="fr-FR"/>
              </a:p>
            </p:txBody>
          </p:sp>
          <p:sp>
            <p:nvSpPr>
              <p:cNvPr id="9234" name="Oval 15"/>
              <p:cNvSpPr>
                <a:spLocks noChangeAspect="1" noChangeArrowheads="1"/>
              </p:cNvSpPr>
              <p:nvPr/>
            </p:nvSpPr>
            <p:spPr bwMode="auto">
              <a:xfrm>
                <a:off x="3198" y="1298"/>
                <a:ext cx="59" cy="55"/>
              </a:xfrm>
              <a:prstGeom prst="ellipse">
                <a:avLst/>
              </a:prstGeom>
              <a:solidFill>
                <a:srgbClr val="FFFF00"/>
              </a:solidFill>
              <a:ln w="9525">
                <a:solidFill>
                  <a:schemeClr val="tx1"/>
                </a:solidFill>
                <a:round/>
                <a:headEnd/>
                <a:tailEnd/>
              </a:ln>
            </p:spPr>
            <p:txBody>
              <a:bodyPr wrap="none" anchor="ctr"/>
              <a:lstStyle/>
              <a:p>
                <a:endParaRPr lang="fr-FR"/>
              </a:p>
            </p:txBody>
          </p:sp>
          <p:sp>
            <p:nvSpPr>
              <p:cNvPr id="9235" name="Rectangle 16"/>
              <p:cNvSpPr>
                <a:spLocks noChangeAspect="1" noChangeArrowheads="1"/>
              </p:cNvSpPr>
              <p:nvPr/>
            </p:nvSpPr>
            <p:spPr bwMode="auto">
              <a:xfrm>
                <a:off x="2445" y="1226"/>
                <a:ext cx="707" cy="225"/>
              </a:xfrm>
              <a:prstGeom prst="rect">
                <a:avLst/>
              </a:prstGeom>
              <a:noFill/>
              <a:ln w="9525">
                <a:noFill/>
                <a:miter lim="800000"/>
                <a:headEnd/>
                <a:tailEnd/>
              </a:ln>
            </p:spPr>
            <p:txBody>
              <a:bodyPr wrap="none">
                <a:spAutoFit/>
              </a:bodyPr>
              <a:lstStyle/>
              <a:p>
                <a:pPr eaLnBrk="0" hangingPunct="0"/>
                <a:r>
                  <a:rPr lang="fr-FR" b="1">
                    <a:latin typeface="Times" charset="0"/>
                  </a:rPr>
                  <a:t> c t</a:t>
                </a:r>
                <a:r>
                  <a:rPr lang="fr-FR" sz="2800" b="1" baseline="-25000">
                    <a:latin typeface="Times" charset="0"/>
                  </a:rPr>
                  <a:t>plage</a:t>
                </a:r>
              </a:p>
            </p:txBody>
          </p:sp>
          <p:sp>
            <p:nvSpPr>
              <p:cNvPr id="9236" name="Line 17"/>
              <p:cNvSpPr>
                <a:spLocks noChangeAspect="1" noChangeShapeType="1"/>
              </p:cNvSpPr>
              <p:nvPr/>
            </p:nvSpPr>
            <p:spPr bwMode="auto">
              <a:xfrm>
                <a:off x="2133" y="1935"/>
                <a:ext cx="1246" cy="0"/>
              </a:xfrm>
              <a:prstGeom prst="line">
                <a:avLst/>
              </a:prstGeom>
              <a:noFill/>
              <a:ln w="38100">
                <a:solidFill>
                  <a:schemeClr val="tx1"/>
                </a:solidFill>
                <a:round/>
                <a:headEnd type="triangle" w="sm" len="lg"/>
                <a:tailEnd type="triangle" w="sm" len="lg"/>
              </a:ln>
            </p:spPr>
            <p:txBody>
              <a:bodyPr/>
              <a:lstStyle/>
              <a:p>
                <a:endParaRPr lang="fr-FR"/>
              </a:p>
            </p:txBody>
          </p:sp>
          <p:sp>
            <p:nvSpPr>
              <p:cNvPr id="9237" name="Rectangle 18"/>
              <p:cNvSpPr>
                <a:spLocks noChangeAspect="1" noChangeArrowheads="1"/>
              </p:cNvSpPr>
              <p:nvPr/>
            </p:nvSpPr>
            <p:spPr bwMode="auto">
              <a:xfrm>
                <a:off x="2528" y="2026"/>
                <a:ext cx="670" cy="225"/>
              </a:xfrm>
              <a:prstGeom prst="rect">
                <a:avLst/>
              </a:prstGeom>
              <a:noFill/>
              <a:ln w="9525">
                <a:noFill/>
                <a:miter lim="800000"/>
                <a:headEnd/>
                <a:tailEnd/>
              </a:ln>
            </p:spPr>
            <p:txBody>
              <a:bodyPr wrap="none">
                <a:spAutoFit/>
              </a:bodyPr>
              <a:lstStyle/>
              <a:p>
                <a:pPr eaLnBrk="0" hangingPunct="0"/>
                <a:r>
                  <a:rPr lang="fr-FR" b="1">
                    <a:latin typeface="Times" charset="0"/>
                  </a:rPr>
                  <a:t>v t</a:t>
                </a:r>
                <a:r>
                  <a:rPr lang="fr-FR" sz="2800" b="1" baseline="-25000">
                    <a:latin typeface="Times" charset="0"/>
                  </a:rPr>
                  <a:t>plage</a:t>
                </a:r>
              </a:p>
            </p:txBody>
          </p:sp>
          <p:graphicFrame>
            <p:nvGraphicFramePr>
              <p:cNvPr id="9218" name="Object 19"/>
              <p:cNvGraphicFramePr>
                <a:graphicFrameLocks noChangeAspect="1"/>
              </p:cNvGraphicFramePr>
              <p:nvPr/>
            </p:nvGraphicFramePr>
            <p:xfrm>
              <a:off x="1526" y="1950"/>
              <a:ext cx="61" cy="109"/>
            </p:xfrm>
            <a:graphic>
              <a:graphicData uri="http://schemas.openxmlformats.org/presentationml/2006/ole">
                <p:oleObj spid="_x0000_s9218" name="Equation" r:id="rId5" imgW="114151" imgH="215619" progId="Equation.DSMT4">
                  <p:embed/>
                </p:oleObj>
              </a:graphicData>
            </a:graphic>
          </p:graphicFrame>
          <p:graphicFrame>
            <p:nvGraphicFramePr>
              <p:cNvPr id="9219" name="Object 20"/>
              <p:cNvGraphicFramePr>
                <a:graphicFrameLocks noChangeAspect="1"/>
              </p:cNvGraphicFramePr>
              <p:nvPr/>
            </p:nvGraphicFramePr>
            <p:xfrm>
              <a:off x="1526" y="1950"/>
              <a:ext cx="61" cy="109"/>
            </p:xfrm>
            <a:graphic>
              <a:graphicData uri="http://schemas.openxmlformats.org/presentationml/2006/ole">
                <p:oleObj spid="_x0000_s9219" name="Equation" r:id="rId6" imgW="114151" imgH="215619" progId="Equation.DSMT4">
                  <p:embed/>
                </p:oleObj>
              </a:graphicData>
            </a:graphic>
          </p:graphicFrame>
          <p:sp>
            <p:nvSpPr>
              <p:cNvPr id="9238" name="Line 21"/>
              <p:cNvSpPr>
                <a:spLocks noChangeAspect="1" noChangeShapeType="1"/>
              </p:cNvSpPr>
              <p:nvPr/>
            </p:nvSpPr>
            <p:spPr bwMode="auto">
              <a:xfrm>
                <a:off x="2064" y="1347"/>
                <a:ext cx="0" cy="582"/>
              </a:xfrm>
              <a:prstGeom prst="line">
                <a:avLst/>
              </a:prstGeom>
              <a:noFill/>
              <a:ln w="28575">
                <a:solidFill>
                  <a:schemeClr val="tx1"/>
                </a:solidFill>
                <a:round/>
                <a:headEnd type="triangle" w="sm" len="lg"/>
                <a:tailEnd type="triangle" w="sm" len="lg"/>
              </a:ln>
            </p:spPr>
            <p:txBody>
              <a:bodyPr/>
              <a:lstStyle/>
              <a:p>
                <a:endParaRPr lang="fr-FR"/>
              </a:p>
            </p:txBody>
          </p:sp>
          <p:sp>
            <p:nvSpPr>
              <p:cNvPr id="9239" name="Rectangle 22"/>
              <p:cNvSpPr>
                <a:spLocks noChangeAspect="1" noChangeArrowheads="1"/>
              </p:cNvSpPr>
              <p:nvPr/>
            </p:nvSpPr>
            <p:spPr bwMode="auto">
              <a:xfrm>
                <a:off x="1338" y="1438"/>
                <a:ext cx="710" cy="225"/>
              </a:xfrm>
              <a:prstGeom prst="rect">
                <a:avLst/>
              </a:prstGeom>
              <a:solidFill>
                <a:schemeClr val="bg1"/>
              </a:solidFill>
              <a:ln w="9525">
                <a:noFill/>
                <a:miter lim="800000"/>
                <a:headEnd/>
                <a:tailEnd/>
              </a:ln>
            </p:spPr>
            <p:txBody>
              <a:bodyPr>
                <a:spAutoFit/>
              </a:bodyPr>
              <a:lstStyle/>
              <a:p>
                <a:pPr eaLnBrk="0" hangingPunct="0"/>
                <a:r>
                  <a:rPr lang="fr-FR" b="1">
                    <a:latin typeface="Times" charset="0"/>
                  </a:rPr>
                  <a:t>c t</a:t>
                </a:r>
                <a:r>
                  <a:rPr lang="fr-FR" sz="2800" b="1" baseline="-25000">
                    <a:latin typeface="Times" charset="0"/>
                  </a:rPr>
                  <a:t>marin</a:t>
                </a:r>
              </a:p>
            </p:txBody>
          </p:sp>
        </p:grpSp>
        <p:sp>
          <p:nvSpPr>
            <p:cNvPr id="9231" name="Line 23"/>
            <p:cNvSpPr>
              <a:spLocks noChangeAspect="1" noChangeShapeType="1"/>
            </p:cNvSpPr>
            <p:nvPr/>
          </p:nvSpPr>
          <p:spPr bwMode="auto">
            <a:xfrm>
              <a:off x="982" y="2614"/>
              <a:ext cx="0" cy="800"/>
            </a:xfrm>
            <a:prstGeom prst="line">
              <a:avLst/>
            </a:prstGeom>
            <a:noFill/>
            <a:ln w="28575">
              <a:solidFill>
                <a:schemeClr val="tx1"/>
              </a:solidFill>
              <a:round/>
              <a:headEnd type="triangle" w="sm" len="lg"/>
              <a:tailEnd type="triangle" w="sm" len="lg"/>
            </a:ln>
          </p:spPr>
          <p:txBody>
            <a:bodyPr/>
            <a:lstStyle/>
            <a:p>
              <a:endParaRPr lang="fr-F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Rectangle 2"/>
          <p:cNvSpPr>
            <a:spLocks noChangeArrowheads="1"/>
          </p:cNvSpPr>
          <p:nvPr/>
        </p:nvSpPr>
        <p:spPr bwMode="auto">
          <a:xfrm>
            <a:off x="4167188" y="3157538"/>
            <a:ext cx="9144000" cy="0"/>
          </a:xfrm>
          <a:prstGeom prst="rect">
            <a:avLst/>
          </a:prstGeom>
          <a:noFill/>
          <a:ln w="9525">
            <a:noFill/>
            <a:miter lim="800000"/>
            <a:headEnd/>
            <a:tailEnd/>
          </a:ln>
        </p:spPr>
        <p:txBody>
          <a:bodyPr>
            <a:spAutoFit/>
          </a:bodyPr>
          <a:lstStyle/>
          <a:p>
            <a:endParaRPr lang="fr-FR"/>
          </a:p>
        </p:txBody>
      </p:sp>
      <p:sp>
        <p:nvSpPr>
          <p:cNvPr id="10247" name="Rectangle 3"/>
          <p:cNvSpPr>
            <a:spLocks noChangeArrowheads="1"/>
          </p:cNvSpPr>
          <p:nvPr/>
        </p:nvSpPr>
        <p:spPr bwMode="auto">
          <a:xfrm>
            <a:off x="4167188" y="3157538"/>
            <a:ext cx="9144000" cy="0"/>
          </a:xfrm>
          <a:prstGeom prst="rect">
            <a:avLst/>
          </a:prstGeom>
          <a:noFill/>
          <a:ln w="9525">
            <a:noFill/>
            <a:miter lim="800000"/>
            <a:headEnd/>
            <a:tailEnd/>
          </a:ln>
        </p:spPr>
        <p:txBody>
          <a:bodyPr>
            <a:spAutoFit/>
          </a:bodyPr>
          <a:lstStyle/>
          <a:p>
            <a:endParaRPr lang="fr-FR"/>
          </a:p>
        </p:txBody>
      </p:sp>
      <p:sp>
        <p:nvSpPr>
          <p:cNvPr id="10248" name="Text Box 4"/>
          <p:cNvSpPr txBox="1">
            <a:spLocks noChangeArrowheads="1"/>
          </p:cNvSpPr>
          <p:nvPr/>
        </p:nvSpPr>
        <p:spPr bwMode="auto">
          <a:xfrm>
            <a:off x="3276600" y="5562600"/>
            <a:ext cx="5327650" cy="942975"/>
          </a:xfrm>
          <a:prstGeom prst="rect">
            <a:avLst/>
          </a:prstGeom>
          <a:noFill/>
          <a:ln w="9525">
            <a:noFill/>
            <a:miter lim="800000"/>
            <a:headEnd/>
            <a:tailEnd/>
          </a:ln>
        </p:spPr>
        <p:txBody>
          <a:bodyPr>
            <a:spAutoFit/>
          </a:bodyPr>
          <a:lstStyle/>
          <a:p>
            <a:pPr algn="r">
              <a:spcBef>
                <a:spcPct val="50000"/>
              </a:spcBef>
            </a:pPr>
            <a:r>
              <a:rPr lang="fr-FR">
                <a:latin typeface="Comic Sans MS" pitchFamily="66" charset="0"/>
              </a:rPr>
              <a:t>Quelle que soit la vitesse du bateau, v sera toujours inférieure à c.</a:t>
            </a:r>
            <a:r>
              <a:rPr lang="fr-FR"/>
              <a:t> </a:t>
            </a:r>
          </a:p>
        </p:txBody>
      </p:sp>
      <p:sp>
        <p:nvSpPr>
          <p:cNvPr id="10249" name="Rectangle 5"/>
          <p:cNvSpPr>
            <a:spLocks noChangeAspect="1" noChangeArrowheads="1"/>
          </p:cNvSpPr>
          <p:nvPr/>
        </p:nvSpPr>
        <p:spPr bwMode="auto">
          <a:xfrm>
            <a:off x="3948113" y="4737100"/>
            <a:ext cx="1063625" cy="457200"/>
          </a:xfrm>
          <a:prstGeom prst="rect">
            <a:avLst/>
          </a:prstGeom>
          <a:noFill/>
          <a:ln w="9525">
            <a:noFill/>
            <a:miter lim="800000"/>
            <a:headEnd/>
            <a:tailEnd/>
          </a:ln>
        </p:spPr>
        <p:txBody>
          <a:bodyPr wrap="none">
            <a:spAutoFit/>
          </a:bodyPr>
          <a:lstStyle/>
          <a:p>
            <a:pPr eaLnBrk="0" hangingPunct="0"/>
            <a:r>
              <a:rPr lang="fr-FR" b="1">
                <a:latin typeface="Times" charset="0"/>
              </a:rPr>
              <a:t>v t</a:t>
            </a:r>
            <a:r>
              <a:rPr lang="fr-FR" sz="2800" b="1" baseline="-25000">
                <a:latin typeface="Times" charset="0"/>
              </a:rPr>
              <a:t>plage</a:t>
            </a:r>
          </a:p>
        </p:txBody>
      </p:sp>
      <p:sp>
        <p:nvSpPr>
          <p:cNvPr id="10250" name="Rectangle 6"/>
          <p:cNvSpPr>
            <a:spLocks noChangeAspect="1" noChangeArrowheads="1"/>
          </p:cNvSpPr>
          <p:nvPr/>
        </p:nvSpPr>
        <p:spPr bwMode="auto">
          <a:xfrm>
            <a:off x="3948113" y="3702050"/>
            <a:ext cx="1046162" cy="457200"/>
          </a:xfrm>
          <a:prstGeom prst="rect">
            <a:avLst/>
          </a:prstGeom>
          <a:noFill/>
          <a:ln w="9525">
            <a:noFill/>
            <a:miter lim="800000"/>
            <a:headEnd/>
            <a:tailEnd/>
          </a:ln>
        </p:spPr>
        <p:txBody>
          <a:bodyPr wrap="none">
            <a:spAutoFit/>
          </a:bodyPr>
          <a:lstStyle/>
          <a:p>
            <a:pPr eaLnBrk="0" hangingPunct="0"/>
            <a:r>
              <a:rPr lang="fr-FR" b="1">
                <a:latin typeface="Times" charset="0"/>
              </a:rPr>
              <a:t>c t</a:t>
            </a:r>
            <a:r>
              <a:rPr lang="fr-FR" sz="2800" b="1" baseline="-25000">
                <a:latin typeface="Times" charset="0"/>
              </a:rPr>
              <a:t>plage</a:t>
            </a:r>
          </a:p>
        </p:txBody>
      </p:sp>
      <p:sp>
        <p:nvSpPr>
          <p:cNvPr id="10251" name="Line 7"/>
          <p:cNvSpPr>
            <a:spLocks noChangeAspect="1" noChangeShapeType="1"/>
          </p:cNvSpPr>
          <p:nvPr/>
        </p:nvSpPr>
        <p:spPr bwMode="auto">
          <a:xfrm>
            <a:off x="1487488" y="4714875"/>
            <a:ext cx="4419600" cy="0"/>
          </a:xfrm>
          <a:prstGeom prst="line">
            <a:avLst/>
          </a:prstGeom>
          <a:noFill/>
          <a:ln w="28575">
            <a:solidFill>
              <a:schemeClr val="tx1"/>
            </a:solidFill>
            <a:round/>
            <a:headEnd type="triangle" w="sm" len="lg"/>
            <a:tailEnd type="triangle" w="sm" len="lg"/>
          </a:ln>
        </p:spPr>
        <p:txBody>
          <a:bodyPr/>
          <a:lstStyle/>
          <a:p>
            <a:endParaRPr lang="fr-FR"/>
          </a:p>
        </p:txBody>
      </p:sp>
      <p:sp>
        <p:nvSpPr>
          <p:cNvPr id="10252" name="Line 8"/>
          <p:cNvSpPr>
            <a:spLocks noChangeAspect="1" noChangeShapeType="1"/>
          </p:cNvSpPr>
          <p:nvPr/>
        </p:nvSpPr>
        <p:spPr bwMode="auto">
          <a:xfrm rot="-646152">
            <a:off x="1677988" y="2936875"/>
            <a:ext cx="4135437" cy="2232025"/>
          </a:xfrm>
          <a:prstGeom prst="line">
            <a:avLst/>
          </a:prstGeom>
          <a:noFill/>
          <a:ln w="28575">
            <a:solidFill>
              <a:schemeClr val="tx1"/>
            </a:solidFill>
            <a:round/>
            <a:headEnd type="triangle" w="sm" len="lg"/>
            <a:tailEnd type="triangle" w="sm" len="lg"/>
          </a:ln>
        </p:spPr>
        <p:txBody>
          <a:bodyPr/>
          <a:lstStyle/>
          <a:p>
            <a:endParaRPr lang="fr-FR"/>
          </a:p>
        </p:txBody>
      </p:sp>
      <p:sp>
        <p:nvSpPr>
          <p:cNvPr id="10253" name="Line 9"/>
          <p:cNvSpPr>
            <a:spLocks noChangeAspect="1" noChangeShapeType="1"/>
          </p:cNvSpPr>
          <p:nvPr/>
        </p:nvSpPr>
        <p:spPr bwMode="auto">
          <a:xfrm>
            <a:off x="1527175" y="3422650"/>
            <a:ext cx="2041525" cy="1241425"/>
          </a:xfrm>
          <a:prstGeom prst="line">
            <a:avLst/>
          </a:prstGeom>
          <a:noFill/>
          <a:ln w="28575">
            <a:solidFill>
              <a:schemeClr val="tx1"/>
            </a:solidFill>
            <a:prstDash val="dash"/>
            <a:round/>
            <a:headEnd type="triangle" w="sm" len="lg"/>
            <a:tailEnd type="triangle" w="sm" len="lg"/>
          </a:ln>
        </p:spPr>
        <p:txBody>
          <a:bodyPr/>
          <a:lstStyle/>
          <a:p>
            <a:endParaRPr lang="fr-FR"/>
          </a:p>
        </p:txBody>
      </p:sp>
      <p:sp>
        <p:nvSpPr>
          <p:cNvPr id="10254" name="Rectangle 10"/>
          <p:cNvSpPr>
            <a:spLocks noChangeArrowheads="1"/>
          </p:cNvSpPr>
          <p:nvPr/>
        </p:nvSpPr>
        <p:spPr bwMode="auto">
          <a:xfrm>
            <a:off x="1044575" y="3854450"/>
            <a:ext cx="922338" cy="504825"/>
          </a:xfrm>
          <a:prstGeom prst="rect">
            <a:avLst/>
          </a:prstGeom>
          <a:solidFill>
            <a:schemeClr val="bg1"/>
          </a:solidFill>
          <a:ln w="9525">
            <a:noFill/>
            <a:miter lim="800000"/>
            <a:headEnd/>
            <a:tailEnd/>
          </a:ln>
        </p:spPr>
        <p:txBody>
          <a:bodyPr wrap="none" anchor="ctr"/>
          <a:lstStyle/>
          <a:p>
            <a:endParaRPr lang="fr-FR"/>
          </a:p>
        </p:txBody>
      </p:sp>
      <p:sp>
        <p:nvSpPr>
          <p:cNvPr id="10255" name="Rectangle 11"/>
          <p:cNvSpPr>
            <a:spLocks noChangeAspect="1" noChangeArrowheads="1"/>
          </p:cNvSpPr>
          <p:nvPr/>
        </p:nvSpPr>
        <p:spPr bwMode="auto">
          <a:xfrm>
            <a:off x="396875" y="3825875"/>
            <a:ext cx="1320800" cy="457200"/>
          </a:xfrm>
          <a:prstGeom prst="rect">
            <a:avLst/>
          </a:prstGeom>
          <a:solidFill>
            <a:schemeClr val="bg1"/>
          </a:solidFill>
          <a:ln w="9525">
            <a:noFill/>
            <a:miter lim="800000"/>
            <a:headEnd/>
            <a:tailEnd/>
          </a:ln>
        </p:spPr>
        <p:txBody>
          <a:bodyPr>
            <a:spAutoFit/>
          </a:bodyPr>
          <a:lstStyle/>
          <a:p>
            <a:pPr eaLnBrk="0" hangingPunct="0"/>
            <a:r>
              <a:rPr lang="fr-FR" b="1">
                <a:latin typeface="Times" charset="0"/>
              </a:rPr>
              <a:t>c t</a:t>
            </a:r>
            <a:r>
              <a:rPr lang="fr-FR" sz="2800" b="1" baseline="-25000">
                <a:latin typeface="Times" charset="0"/>
              </a:rPr>
              <a:t>marin</a:t>
            </a:r>
          </a:p>
        </p:txBody>
      </p:sp>
      <p:grpSp>
        <p:nvGrpSpPr>
          <p:cNvPr id="10256" name="Group 12"/>
          <p:cNvGrpSpPr>
            <a:grpSpLocks/>
          </p:cNvGrpSpPr>
          <p:nvPr/>
        </p:nvGrpSpPr>
        <p:grpSpPr bwMode="auto">
          <a:xfrm>
            <a:off x="179388" y="620713"/>
            <a:ext cx="7200900" cy="1981200"/>
            <a:chOff x="1474" y="1245"/>
            <a:chExt cx="3583" cy="992"/>
          </a:xfrm>
        </p:grpSpPr>
        <p:grpSp>
          <p:nvGrpSpPr>
            <p:cNvPr id="10261" name="Group 13"/>
            <p:cNvGrpSpPr>
              <a:grpSpLocks/>
            </p:cNvGrpSpPr>
            <p:nvPr/>
          </p:nvGrpSpPr>
          <p:grpSpPr bwMode="auto">
            <a:xfrm>
              <a:off x="1474" y="1292"/>
              <a:ext cx="1361" cy="895"/>
              <a:chOff x="528" y="403"/>
              <a:chExt cx="1866" cy="1421"/>
            </a:xfrm>
          </p:grpSpPr>
          <p:pic>
            <p:nvPicPr>
              <p:cNvPr id="10273" name="Picture 14" descr="bateau lum1"/>
              <p:cNvPicPr>
                <a:picLocks noChangeAspect="1" noChangeArrowheads="1"/>
              </p:cNvPicPr>
              <p:nvPr/>
            </p:nvPicPr>
            <p:blipFill>
              <a:blip r:embed="rId4" cstate="print"/>
              <a:srcRect/>
              <a:stretch>
                <a:fillRect/>
              </a:stretch>
            </p:blipFill>
            <p:spPr bwMode="auto">
              <a:xfrm>
                <a:off x="528" y="403"/>
                <a:ext cx="1866" cy="1421"/>
              </a:xfrm>
              <a:prstGeom prst="rect">
                <a:avLst/>
              </a:prstGeom>
              <a:noFill/>
              <a:ln w="9525">
                <a:noFill/>
                <a:miter lim="800000"/>
                <a:headEnd/>
                <a:tailEnd/>
              </a:ln>
            </p:spPr>
          </p:pic>
          <p:sp>
            <p:nvSpPr>
              <p:cNvPr id="10274" name="Oval 15"/>
              <p:cNvSpPr>
                <a:spLocks noChangeAspect="1" noChangeArrowheads="1"/>
              </p:cNvSpPr>
              <p:nvPr/>
            </p:nvSpPr>
            <p:spPr bwMode="auto">
              <a:xfrm>
                <a:off x="1392" y="528"/>
                <a:ext cx="91" cy="91"/>
              </a:xfrm>
              <a:prstGeom prst="ellipse">
                <a:avLst/>
              </a:prstGeom>
              <a:solidFill>
                <a:srgbClr val="FFFF00"/>
              </a:solidFill>
              <a:ln w="9525">
                <a:solidFill>
                  <a:schemeClr val="tx1"/>
                </a:solidFill>
                <a:round/>
                <a:headEnd/>
                <a:tailEnd/>
              </a:ln>
            </p:spPr>
            <p:txBody>
              <a:bodyPr wrap="none" anchor="ctr"/>
              <a:lstStyle/>
              <a:p>
                <a:endParaRPr lang="fr-FR"/>
              </a:p>
            </p:txBody>
          </p:sp>
        </p:grpSp>
        <p:grpSp>
          <p:nvGrpSpPr>
            <p:cNvPr id="10262" name="Group 16"/>
            <p:cNvGrpSpPr>
              <a:grpSpLocks/>
            </p:cNvGrpSpPr>
            <p:nvPr/>
          </p:nvGrpSpPr>
          <p:grpSpPr bwMode="auto">
            <a:xfrm>
              <a:off x="1889" y="1245"/>
              <a:ext cx="3168" cy="992"/>
              <a:chOff x="1889" y="1253"/>
              <a:chExt cx="3168" cy="992"/>
            </a:xfrm>
          </p:grpSpPr>
          <p:grpSp>
            <p:nvGrpSpPr>
              <p:cNvPr id="10263" name="Group 17"/>
              <p:cNvGrpSpPr>
                <a:grpSpLocks/>
              </p:cNvGrpSpPr>
              <p:nvPr/>
            </p:nvGrpSpPr>
            <p:grpSpPr bwMode="auto">
              <a:xfrm>
                <a:off x="3696" y="1253"/>
                <a:ext cx="1361" cy="895"/>
                <a:chOff x="528" y="403"/>
                <a:chExt cx="1866" cy="1421"/>
              </a:xfrm>
            </p:grpSpPr>
            <p:pic>
              <p:nvPicPr>
                <p:cNvPr id="10271" name="Picture 18" descr="bateau lum1"/>
                <p:cNvPicPr>
                  <a:picLocks noChangeAspect="1" noChangeArrowheads="1"/>
                </p:cNvPicPr>
                <p:nvPr/>
              </p:nvPicPr>
              <p:blipFill>
                <a:blip r:embed="rId4" cstate="print"/>
                <a:srcRect/>
                <a:stretch>
                  <a:fillRect/>
                </a:stretch>
              </p:blipFill>
              <p:spPr bwMode="auto">
                <a:xfrm>
                  <a:off x="528" y="403"/>
                  <a:ext cx="1866" cy="1421"/>
                </a:xfrm>
                <a:prstGeom prst="rect">
                  <a:avLst/>
                </a:prstGeom>
                <a:noFill/>
                <a:ln w="9525">
                  <a:noFill/>
                  <a:miter lim="800000"/>
                  <a:headEnd/>
                  <a:tailEnd/>
                </a:ln>
              </p:spPr>
            </p:pic>
            <p:sp>
              <p:nvSpPr>
                <p:cNvPr id="10272" name="Oval 19"/>
                <p:cNvSpPr>
                  <a:spLocks noChangeAspect="1" noChangeArrowheads="1"/>
                </p:cNvSpPr>
                <p:nvPr/>
              </p:nvSpPr>
              <p:spPr bwMode="auto">
                <a:xfrm>
                  <a:off x="1392" y="528"/>
                  <a:ext cx="91" cy="91"/>
                </a:xfrm>
                <a:prstGeom prst="ellipse">
                  <a:avLst/>
                </a:prstGeom>
                <a:solidFill>
                  <a:srgbClr val="FFFF00"/>
                </a:solidFill>
                <a:ln w="9525">
                  <a:solidFill>
                    <a:schemeClr val="tx1"/>
                  </a:solidFill>
                  <a:round/>
                  <a:headEnd/>
                  <a:tailEnd/>
                </a:ln>
              </p:spPr>
              <p:txBody>
                <a:bodyPr wrap="none" anchor="ctr"/>
                <a:lstStyle/>
                <a:p>
                  <a:endParaRPr lang="fr-FR"/>
                </a:p>
              </p:txBody>
            </p:sp>
          </p:grpSp>
          <p:sp>
            <p:nvSpPr>
              <p:cNvPr id="10264" name="Rectangle 20"/>
              <p:cNvSpPr>
                <a:spLocks noChangeAspect="1" noChangeArrowheads="1"/>
              </p:cNvSpPr>
              <p:nvPr/>
            </p:nvSpPr>
            <p:spPr bwMode="auto">
              <a:xfrm>
                <a:off x="3016" y="2016"/>
                <a:ext cx="529" cy="229"/>
              </a:xfrm>
              <a:prstGeom prst="rect">
                <a:avLst/>
              </a:prstGeom>
              <a:noFill/>
              <a:ln w="9525">
                <a:noFill/>
                <a:miter lim="800000"/>
                <a:headEnd/>
                <a:tailEnd/>
              </a:ln>
            </p:spPr>
            <p:txBody>
              <a:bodyPr wrap="none">
                <a:spAutoFit/>
              </a:bodyPr>
              <a:lstStyle/>
              <a:p>
                <a:pPr eaLnBrk="0" hangingPunct="0"/>
                <a:r>
                  <a:rPr lang="fr-FR" b="1">
                    <a:latin typeface="Times" charset="0"/>
                  </a:rPr>
                  <a:t>v t</a:t>
                </a:r>
                <a:r>
                  <a:rPr lang="fr-FR" sz="2800" b="1" baseline="-25000">
                    <a:latin typeface="Times" charset="0"/>
                  </a:rPr>
                  <a:t>plage</a:t>
                </a:r>
              </a:p>
            </p:txBody>
          </p:sp>
          <p:graphicFrame>
            <p:nvGraphicFramePr>
              <p:cNvPr id="10242" name="Object 21"/>
              <p:cNvGraphicFramePr>
                <a:graphicFrameLocks noChangeAspect="1"/>
              </p:cNvGraphicFramePr>
              <p:nvPr/>
            </p:nvGraphicFramePr>
            <p:xfrm>
              <a:off x="2645" y="1940"/>
              <a:ext cx="61" cy="109"/>
            </p:xfrm>
            <a:graphic>
              <a:graphicData uri="http://schemas.openxmlformats.org/presentationml/2006/ole">
                <p:oleObj spid="_x0000_s10242" name="Equation" r:id="rId5" imgW="114151" imgH="215619" progId="Equation.DSMT4">
                  <p:embed/>
                </p:oleObj>
              </a:graphicData>
            </a:graphic>
          </p:graphicFrame>
          <p:graphicFrame>
            <p:nvGraphicFramePr>
              <p:cNvPr id="10243" name="Object 22"/>
              <p:cNvGraphicFramePr>
                <a:graphicFrameLocks noChangeAspect="1"/>
              </p:cNvGraphicFramePr>
              <p:nvPr/>
            </p:nvGraphicFramePr>
            <p:xfrm>
              <a:off x="2645" y="1940"/>
              <a:ext cx="61" cy="109"/>
            </p:xfrm>
            <a:graphic>
              <a:graphicData uri="http://schemas.openxmlformats.org/presentationml/2006/ole">
                <p:oleObj spid="_x0000_s10243" name="Equation" r:id="rId6" imgW="114151" imgH="215619" progId="Equation.DSMT4">
                  <p:embed/>
                </p:oleObj>
              </a:graphicData>
            </a:graphic>
          </p:graphicFrame>
          <p:sp>
            <p:nvSpPr>
              <p:cNvPr id="10265" name="Line 23"/>
              <p:cNvSpPr>
                <a:spLocks noChangeAspect="1" noChangeShapeType="1"/>
              </p:cNvSpPr>
              <p:nvPr/>
            </p:nvSpPr>
            <p:spPr bwMode="auto">
              <a:xfrm>
                <a:off x="2281" y="1825"/>
                <a:ext cx="0" cy="58"/>
              </a:xfrm>
              <a:prstGeom prst="line">
                <a:avLst/>
              </a:prstGeom>
              <a:noFill/>
              <a:ln w="9525">
                <a:solidFill>
                  <a:schemeClr val="tx1"/>
                </a:solidFill>
                <a:round/>
                <a:headEnd/>
                <a:tailEnd/>
              </a:ln>
            </p:spPr>
            <p:txBody>
              <a:bodyPr/>
              <a:lstStyle/>
              <a:p>
                <a:endParaRPr lang="fr-FR"/>
              </a:p>
            </p:txBody>
          </p:sp>
          <p:graphicFrame>
            <p:nvGraphicFramePr>
              <p:cNvPr id="10244" name="Object 24"/>
              <p:cNvGraphicFramePr>
                <a:graphicFrameLocks noChangeAspect="1"/>
              </p:cNvGraphicFramePr>
              <p:nvPr/>
            </p:nvGraphicFramePr>
            <p:xfrm>
              <a:off x="1889" y="1985"/>
              <a:ext cx="61" cy="109"/>
            </p:xfrm>
            <a:graphic>
              <a:graphicData uri="http://schemas.openxmlformats.org/presentationml/2006/ole">
                <p:oleObj spid="_x0000_s10244" name="Equation" r:id="rId7" imgW="114151" imgH="215619" progId="Equation.DSMT4">
                  <p:embed/>
                </p:oleObj>
              </a:graphicData>
            </a:graphic>
          </p:graphicFrame>
          <p:graphicFrame>
            <p:nvGraphicFramePr>
              <p:cNvPr id="10245" name="Object 25"/>
              <p:cNvGraphicFramePr>
                <a:graphicFrameLocks noChangeAspect="1"/>
              </p:cNvGraphicFramePr>
              <p:nvPr/>
            </p:nvGraphicFramePr>
            <p:xfrm>
              <a:off x="1889" y="1985"/>
              <a:ext cx="61" cy="109"/>
            </p:xfrm>
            <a:graphic>
              <a:graphicData uri="http://schemas.openxmlformats.org/presentationml/2006/ole">
                <p:oleObj spid="_x0000_s10245" name="Equation" r:id="rId8" imgW="114151" imgH="215619" progId="Equation.DSMT4">
                  <p:embed/>
                </p:oleObj>
              </a:graphicData>
            </a:graphic>
          </p:graphicFrame>
          <p:sp>
            <p:nvSpPr>
              <p:cNvPr id="10266" name="Line 26"/>
              <p:cNvSpPr>
                <a:spLocks noChangeShapeType="1"/>
              </p:cNvSpPr>
              <p:nvPr/>
            </p:nvSpPr>
            <p:spPr bwMode="auto">
              <a:xfrm>
                <a:off x="2154" y="2017"/>
                <a:ext cx="2223" cy="0"/>
              </a:xfrm>
              <a:prstGeom prst="line">
                <a:avLst/>
              </a:prstGeom>
              <a:noFill/>
              <a:ln w="28575">
                <a:solidFill>
                  <a:schemeClr val="tx1"/>
                </a:solidFill>
                <a:round/>
                <a:headEnd type="triangle" w="med" len="med"/>
                <a:tailEnd type="triangle" w="med" len="med"/>
              </a:ln>
            </p:spPr>
            <p:txBody>
              <a:bodyPr/>
              <a:lstStyle/>
              <a:p>
                <a:endParaRPr lang="fr-FR"/>
              </a:p>
            </p:txBody>
          </p:sp>
          <p:sp>
            <p:nvSpPr>
              <p:cNvPr id="10267" name="Rectangle 27"/>
              <p:cNvSpPr>
                <a:spLocks noChangeArrowheads="1"/>
              </p:cNvSpPr>
              <p:nvPr/>
            </p:nvSpPr>
            <p:spPr bwMode="auto">
              <a:xfrm>
                <a:off x="4332" y="1473"/>
                <a:ext cx="90" cy="544"/>
              </a:xfrm>
              <a:prstGeom prst="rect">
                <a:avLst/>
              </a:prstGeom>
              <a:solidFill>
                <a:schemeClr val="bg1"/>
              </a:solidFill>
              <a:ln w="9525">
                <a:noFill/>
                <a:miter lim="800000"/>
                <a:headEnd/>
                <a:tailEnd/>
              </a:ln>
            </p:spPr>
            <p:txBody>
              <a:bodyPr wrap="none" anchor="ctr"/>
              <a:lstStyle/>
              <a:p>
                <a:endParaRPr lang="fr-FR"/>
              </a:p>
            </p:txBody>
          </p:sp>
          <p:sp>
            <p:nvSpPr>
              <p:cNvPr id="10268" name="Line 28"/>
              <p:cNvSpPr>
                <a:spLocks noChangeShapeType="1"/>
              </p:cNvSpPr>
              <p:nvPr/>
            </p:nvSpPr>
            <p:spPr bwMode="auto">
              <a:xfrm>
                <a:off x="4377" y="1473"/>
                <a:ext cx="0" cy="544"/>
              </a:xfrm>
              <a:prstGeom prst="line">
                <a:avLst/>
              </a:prstGeom>
              <a:noFill/>
              <a:ln w="9525">
                <a:solidFill>
                  <a:schemeClr val="tx1"/>
                </a:solidFill>
                <a:round/>
                <a:headEnd/>
                <a:tailEnd/>
              </a:ln>
            </p:spPr>
            <p:txBody>
              <a:bodyPr/>
              <a:lstStyle/>
              <a:p>
                <a:endParaRPr lang="fr-FR"/>
              </a:p>
            </p:txBody>
          </p:sp>
          <p:sp>
            <p:nvSpPr>
              <p:cNvPr id="10269" name="Line 29"/>
              <p:cNvSpPr>
                <a:spLocks noChangeShapeType="1"/>
              </p:cNvSpPr>
              <p:nvPr/>
            </p:nvSpPr>
            <p:spPr bwMode="auto">
              <a:xfrm>
                <a:off x="2154" y="1428"/>
                <a:ext cx="2223" cy="589"/>
              </a:xfrm>
              <a:prstGeom prst="line">
                <a:avLst/>
              </a:prstGeom>
              <a:noFill/>
              <a:ln w="9525">
                <a:solidFill>
                  <a:schemeClr val="tx1"/>
                </a:solidFill>
                <a:round/>
                <a:headEnd type="triangle" w="med" len="med"/>
                <a:tailEnd type="triangle" w="med" len="med"/>
              </a:ln>
            </p:spPr>
            <p:txBody>
              <a:bodyPr/>
              <a:lstStyle/>
              <a:p>
                <a:endParaRPr lang="fr-FR"/>
              </a:p>
            </p:txBody>
          </p:sp>
          <p:sp>
            <p:nvSpPr>
              <p:cNvPr id="10270" name="Rectangle 30"/>
              <p:cNvSpPr>
                <a:spLocks noChangeAspect="1" noChangeArrowheads="1"/>
              </p:cNvSpPr>
              <p:nvPr/>
            </p:nvSpPr>
            <p:spPr bwMode="auto">
              <a:xfrm>
                <a:off x="2992" y="1382"/>
                <a:ext cx="521" cy="229"/>
              </a:xfrm>
              <a:prstGeom prst="rect">
                <a:avLst/>
              </a:prstGeom>
              <a:noFill/>
              <a:ln w="9525">
                <a:noFill/>
                <a:miter lim="800000"/>
                <a:headEnd/>
                <a:tailEnd/>
              </a:ln>
            </p:spPr>
            <p:txBody>
              <a:bodyPr wrap="none">
                <a:spAutoFit/>
              </a:bodyPr>
              <a:lstStyle/>
              <a:p>
                <a:pPr eaLnBrk="0" hangingPunct="0"/>
                <a:r>
                  <a:rPr lang="fr-FR" b="1">
                    <a:latin typeface="Times" charset="0"/>
                  </a:rPr>
                  <a:t>c t</a:t>
                </a:r>
                <a:r>
                  <a:rPr lang="fr-FR" sz="2800" b="1" baseline="-25000">
                    <a:latin typeface="Times" charset="0"/>
                  </a:rPr>
                  <a:t>plage</a:t>
                </a:r>
              </a:p>
            </p:txBody>
          </p:sp>
        </p:grpSp>
      </p:grpSp>
      <p:sp>
        <p:nvSpPr>
          <p:cNvPr id="10257" name="Line 31"/>
          <p:cNvSpPr>
            <a:spLocks noChangeAspect="1" noChangeShapeType="1"/>
          </p:cNvSpPr>
          <p:nvPr/>
        </p:nvSpPr>
        <p:spPr bwMode="auto">
          <a:xfrm>
            <a:off x="1527175" y="3422650"/>
            <a:ext cx="0" cy="1270000"/>
          </a:xfrm>
          <a:prstGeom prst="line">
            <a:avLst/>
          </a:prstGeom>
          <a:noFill/>
          <a:ln w="28575">
            <a:solidFill>
              <a:schemeClr val="tx1"/>
            </a:solidFill>
            <a:round/>
            <a:headEnd type="triangle" w="sm" len="lg"/>
            <a:tailEnd type="triangle" w="sm" len="lg"/>
          </a:ln>
        </p:spPr>
        <p:txBody>
          <a:bodyPr/>
          <a:lstStyle/>
          <a:p>
            <a:endParaRPr lang="fr-FR"/>
          </a:p>
        </p:txBody>
      </p:sp>
      <p:sp>
        <p:nvSpPr>
          <p:cNvPr id="10258" name="Line 32"/>
          <p:cNvSpPr>
            <a:spLocks noChangeShapeType="1"/>
          </p:cNvSpPr>
          <p:nvPr/>
        </p:nvSpPr>
        <p:spPr bwMode="auto">
          <a:xfrm>
            <a:off x="5638800" y="4711700"/>
            <a:ext cx="2667000" cy="0"/>
          </a:xfrm>
          <a:prstGeom prst="line">
            <a:avLst/>
          </a:prstGeom>
          <a:noFill/>
          <a:ln w="28575">
            <a:solidFill>
              <a:schemeClr val="tx1"/>
            </a:solidFill>
            <a:prstDash val="dash"/>
            <a:round/>
            <a:headEnd/>
            <a:tailEnd/>
          </a:ln>
        </p:spPr>
        <p:txBody>
          <a:bodyPr wrap="none" anchor="ctr"/>
          <a:lstStyle/>
          <a:p>
            <a:endParaRPr lang="fr-FR"/>
          </a:p>
        </p:txBody>
      </p:sp>
      <p:sp>
        <p:nvSpPr>
          <p:cNvPr id="10259" name="Line 33"/>
          <p:cNvSpPr>
            <a:spLocks noChangeShapeType="1"/>
          </p:cNvSpPr>
          <p:nvPr/>
        </p:nvSpPr>
        <p:spPr bwMode="auto">
          <a:xfrm>
            <a:off x="1524000" y="3352800"/>
            <a:ext cx="6781800" cy="1295400"/>
          </a:xfrm>
          <a:prstGeom prst="line">
            <a:avLst/>
          </a:prstGeom>
          <a:noFill/>
          <a:ln w="28575">
            <a:solidFill>
              <a:schemeClr val="tx1"/>
            </a:solidFill>
            <a:prstDash val="dash"/>
            <a:round/>
            <a:headEnd/>
            <a:tailEnd/>
          </a:ln>
        </p:spPr>
        <p:txBody>
          <a:bodyPr wrap="none" anchor="ctr"/>
          <a:lstStyle/>
          <a:p>
            <a:endParaRPr lang="fr-FR"/>
          </a:p>
        </p:txBody>
      </p:sp>
      <p:pic>
        <p:nvPicPr>
          <p:cNvPr id="10260" name="Picture 34"/>
          <p:cNvPicPr>
            <a:picLocks noChangeAspect="1" noChangeArrowheads="1"/>
          </p:cNvPicPr>
          <p:nvPr/>
        </p:nvPicPr>
        <p:blipFill>
          <a:blip r:embed="rId9" cstate="print">
            <a:lum bright="42000" contrast="42000"/>
          </a:blip>
          <a:srcRect l="9796" t="15268" r="47134" b="68123"/>
          <a:stretch>
            <a:fillRect/>
          </a:stretch>
        </p:blipFill>
        <p:spPr bwMode="auto">
          <a:xfrm>
            <a:off x="5029200" y="4511675"/>
            <a:ext cx="1081088" cy="441325"/>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304800" y="5021263"/>
            <a:ext cx="8610600" cy="920750"/>
          </a:xfrm>
          <a:prstGeom prst="rect">
            <a:avLst/>
          </a:prstGeom>
          <a:noFill/>
          <a:ln w="9525">
            <a:noFill/>
            <a:miter lim="800000"/>
            <a:headEnd/>
            <a:tailEnd/>
          </a:ln>
        </p:spPr>
        <p:txBody>
          <a:bodyPr>
            <a:spAutoFit/>
          </a:bodyPr>
          <a:lstStyle/>
          <a:p>
            <a:pPr>
              <a:lnSpc>
                <a:spcPct val="90000"/>
              </a:lnSpc>
            </a:pPr>
            <a:r>
              <a:rPr lang="fr-FR">
                <a:latin typeface="Comic Sans MS" pitchFamily="66" charset="0"/>
              </a:rPr>
              <a:t>Pour l’observateur terrestre ce qui augmente indéfiniment quand d augmente, </a:t>
            </a:r>
            <a:r>
              <a:rPr lang="fr-FR">
                <a:solidFill>
                  <a:srgbClr val="FF0000"/>
                </a:solidFill>
                <a:latin typeface="Comic Sans MS" pitchFamily="66" charset="0"/>
              </a:rPr>
              <a:t>ce n’est pas v, mais</a:t>
            </a:r>
            <a:r>
              <a:rPr lang="fr-FR" sz="2800">
                <a:solidFill>
                  <a:srgbClr val="FF0000"/>
                </a:solidFill>
                <a:latin typeface="Comic Sans MS" pitchFamily="66" charset="0"/>
              </a:rPr>
              <a:t> t</a:t>
            </a:r>
            <a:r>
              <a:rPr lang="fr-FR" sz="2800" baseline="-25000">
                <a:solidFill>
                  <a:srgbClr val="FF0000"/>
                </a:solidFill>
                <a:latin typeface="Comic Sans MS" pitchFamily="66" charset="0"/>
              </a:rPr>
              <a:t>Terre</a:t>
            </a:r>
            <a:endParaRPr lang="fr-FR" sz="2800">
              <a:solidFill>
                <a:srgbClr val="FF0000"/>
              </a:solidFill>
              <a:latin typeface="Comic Sans MS" pitchFamily="66" charset="0"/>
            </a:endParaRPr>
          </a:p>
        </p:txBody>
      </p:sp>
      <p:grpSp>
        <p:nvGrpSpPr>
          <p:cNvPr id="67587" name="Group 3"/>
          <p:cNvGrpSpPr>
            <a:grpSpLocks/>
          </p:cNvGrpSpPr>
          <p:nvPr/>
        </p:nvGrpSpPr>
        <p:grpSpPr bwMode="auto">
          <a:xfrm>
            <a:off x="974725" y="1125538"/>
            <a:ext cx="6694488" cy="2500312"/>
            <a:chOff x="614" y="709"/>
            <a:chExt cx="4217" cy="1575"/>
          </a:xfrm>
        </p:grpSpPr>
        <p:sp>
          <p:nvSpPr>
            <p:cNvPr id="67588" name="Rectangle 4"/>
            <p:cNvSpPr>
              <a:spLocks noChangeAspect="1" noChangeArrowheads="1"/>
            </p:cNvSpPr>
            <p:nvPr/>
          </p:nvSpPr>
          <p:spPr bwMode="auto">
            <a:xfrm>
              <a:off x="2867" y="1919"/>
              <a:ext cx="1219" cy="365"/>
            </a:xfrm>
            <a:prstGeom prst="rect">
              <a:avLst/>
            </a:prstGeom>
            <a:noFill/>
            <a:ln w="9525">
              <a:noFill/>
              <a:miter lim="800000"/>
              <a:headEnd/>
              <a:tailEnd/>
            </a:ln>
          </p:spPr>
          <p:txBody>
            <a:bodyPr wrap="none">
              <a:spAutoFit/>
            </a:bodyPr>
            <a:lstStyle/>
            <a:p>
              <a:pPr eaLnBrk="0" hangingPunct="0"/>
              <a:r>
                <a:rPr lang="fr-FR" sz="3200" b="1">
                  <a:solidFill>
                    <a:srgbClr val="FF0000"/>
                  </a:solidFill>
                  <a:latin typeface="Times" charset="0"/>
                </a:rPr>
                <a:t>d = v t</a:t>
              </a:r>
              <a:r>
                <a:rPr lang="fr-FR" sz="3200" b="1" baseline="-25000">
                  <a:solidFill>
                    <a:srgbClr val="FF0000"/>
                  </a:solidFill>
                  <a:latin typeface="Times" charset="0"/>
                </a:rPr>
                <a:t>Terre</a:t>
              </a:r>
            </a:p>
          </p:txBody>
        </p:sp>
        <p:sp>
          <p:nvSpPr>
            <p:cNvPr id="67589" name="Rectangle 5"/>
            <p:cNvSpPr>
              <a:spLocks noChangeAspect="1" noChangeArrowheads="1"/>
            </p:cNvSpPr>
            <p:nvPr/>
          </p:nvSpPr>
          <p:spPr bwMode="auto">
            <a:xfrm>
              <a:off x="3037" y="1162"/>
              <a:ext cx="684" cy="288"/>
            </a:xfrm>
            <a:prstGeom prst="rect">
              <a:avLst/>
            </a:prstGeom>
            <a:noFill/>
            <a:ln w="9525">
              <a:noFill/>
              <a:miter lim="800000"/>
              <a:headEnd/>
              <a:tailEnd/>
            </a:ln>
          </p:spPr>
          <p:txBody>
            <a:bodyPr wrap="none">
              <a:spAutoFit/>
            </a:bodyPr>
            <a:lstStyle/>
            <a:p>
              <a:pPr eaLnBrk="0" hangingPunct="0"/>
              <a:r>
                <a:rPr lang="fr-FR" b="1">
                  <a:latin typeface="Times" charset="0"/>
                </a:rPr>
                <a:t>c t</a:t>
              </a:r>
              <a:r>
                <a:rPr lang="fr-FR" sz="2800" b="1" baseline="-25000">
                  <a:latin typeface="Times" charset="0"/>
                </a:rPr>
                <a:t>Terre</a:t>
              </a:r>
            </a:p>
          </p:txBody>
        </p:sp>
        <p:sp>
          <p:nvSpPr>
            <p:cNvPr id="67590" name="Line 6"/>
            <p:cNvSpPr>
              <a:spLocks noChangeAspect="1" noChangeShapeType="1"/>
            </p:cNvSpPr>
            <p:nvPr/>
          </p:nvSpPr>
          <p:spPr bwMode="auto">
            <a:xfrm>
              <a:off x="962" y="1829"/>
              <a:ext cx="3479" cy="0"/>
            </a:xfrm>
            <a:prstGeom prst="line">
              <a:avLst/>
            </a:prstGeom>
            <a:noFill/>
            <a:ln w="28575">
              <a:solidFill>
                <a:schemeClr val="tx1"/>
              </a:solidFill>
              <a:round/>
              <a:headEnd type="triangle" w="sm" len="lg"/>
              <a:tailEnd type="triangle" w="sm" len="lg"/>
            </a:ln>
          </p:spPr>
          <p:txBody>
            <a:bodyPr/>
            <a:lstStyle/>
            <a:p>
              <a:endParaRPr lang="fr-FR"/>
            </a:p>
          </p:txBody>
        </p:sp>
        <p:sp>
          <p:nvSpPr>
            <p:cNvPr id="67591" name="Line 7"/>
            <p:cNvSpPr>
              <a:spLocks noChangeAspect="1" noChangeShapeType="1"/>
            </p:cNvSpPr>
            <p:nvPr/>
          </p:nvSpPr>
          <p:spPr bwMode="auto">
            <a:xfrm rot="-646152">
              <a:off x="1113" y="709"/>
              <a:ext cx="3254" cy="1406"/>
            </a:xfrm>
            <a:prstGeom prst="line">
              <a:avLst/>
            </a:prstGeom>
            <a:noFill/>
            <a:ln w="28575">
              <a:solidFill>
                <a:schemeClr val="tx1"/>
              </a:solidFill>
              <a:round/>
              <a:headEnd type="triangle" w="sm" len="lg"/>
              <a:tailEnd type="triangle" w="sm" len="lg"/>
            </a:ln>
          </p:spPr>
          <p:txBody>
            <a:bodyPr/>
            <a:lstStyle/>
            <a:p>
              <a:endParaRPr lang="fr-FR"/>
            </a:p>
          </p:txBody>
        </p:sp>
        <p:sp>
          <p:nvSpPr>
            <p:cNvPr id="67592" name="Line 8"/>
            <p:cNvSpPr>
              <a:spLocks noChangeAspect="1" noChangeShapeType="1"/>
            </p:cNvSpPr>
            <p:nvPr/>
          </p:nvSpPr>
          <p:spPr bwMode="auto">
            <a:xfrm>
              <a:off x="994" y="1015"/>
              <a:ext cx="0" cy="800"/>
            </a:xfrm>
            <a:prstGeom prst="line">
              <a:avLst/>
            </a:prstGeom>
            <a:noFill/>
            <a:ln w="28575">
              <a:solidFill>
                <a:schemeClr val="tx1"/>
              </a:solidFill>
              <a:round/>
              <a:headEnd type="triangle" w="sm" len="lg"/>
              <a:tailEnd type="triangle" w="sm" len="lg"/>
            </a:ln>
          </p:spPr>
          <p:txBody>
            <a:bodyPr/>
            <a:lstStyle/>
            <a:p>
              <a:endParaRPr lang="fr-FR"/>
            </a:p>
          </p:txBody>
        </p:sp>
        <p:sp>
          <p:nvSpPr>
            <p:cNvPr id="67593" name="Line 9"/>
            <p:cNvSpPr>
              <a:spLocks noChangeAspect="1" noChangeShapeType="1"/>
            </p:cNvSpPr>
            <p:nvPr/>
          </p:nvSpPr>
          <p:spPr bwMode="auto">
            <a:xfrm>
              <a:off x="994" y="1015"/>
              <a:ext cx="1607" cy="782"/>
            </a:xfrm>
            <a:prstGeom prst="line">
              <a:avLst/>
            </a:prstGeom>
            <a:noFill/>
            <a:ln w="28575">
              <a:solidFill>
                <a:schemeClr val="tx1"/>
              </a:solidFill>
              <a:prstDash val="dash"/>
              <a:round/>
              <a:headEnd type="triangle" w="sm" len="lg"/>
              <a:tailEnd type="triangle" w="sm" len="lg"/>
            </a:ln>
          </p:spPr>
          <p:txBody>
            <a:bodyPr/>
            <a:lstStyle/>
            <a:p>
              <a:endParaRPr lang="fr-FR"/>
            </a:p>
          </p:txBody>
        </p:sp>
        <p:sp>
          <p:nvSpPr>
            <p:cNvPr id="67594" name="Rectangle 10"/>
            <p:cNvSpPr>
              <a:spLocks noChangeArrowheads="1"/>
            </p:cNvSpPr>
            <p:nvPr/>
          </p:nvSpPr>
          <p:spPr bwMode="auto">
            <a:xfrm>
              <a:off x="614" y="1287"/>
              <a:ext cx="726" cy="318"/>
            </a:xfrm>
            <a:prstGeom prst="rect">
              <a:avLst/>
            </a:prstGeom>
            <a:solidFill>
              <a:schemeClr val="bg1"/>
            </a:solidFill>
            <a:ln w="9525">
              <a:noFill/>
              <a:miter lim="800000"/>
              <a:headEnd/>
              <a:tailEnd/>
            </a:ln>
          </p:spPr>
          <p:txBody>
            <a:bodyPr wrap="none" anchor="ctr"/>
            <a:lstStyle/>
            <a:p>
              <a:endParaRPr lang="fr-FR"/>
            </a:p>
          </p:txBody>
        </p:sp>
        <p:sp>
          <p:nvSpPr>
            <p:cNvPr id="67595" name="Rectangle 11"/>
            <p:cNvSpPr>
              <a:spLocks noChangeAspect="1" noChangeArrowheads="1"/>
            </p:cNvSpPr>
            <p:nvPr/>
          </p:nvSpPr>
          <p:spPr bwMode="auto">
            <a:xfrm>
              <a:off x="651" y="1196"/>
              <a:ext cx="710" cy="288"/>
            </a:xfrm>
            <a:prstGeom prst="rect">
              <a:avLst/>
            </a:prstGeom>
            <a:solidFill>
              <a:schemeClr val="bg1"/>
            </a:solidFill>
            <a:ln w="9525">
              <a:noFill/>
              <a:miter lim="800000"/>
              <a:headEnd/>
              <a:tailEnd/>
            </a:ln>
          </p:spPr>
          <p:txBody>
            <a:bodyPr>
              <a:spAutoFit/>
            </a:bodyPr>
            <a:lstStyle/>
            <a:p>
              <a:pPr eaLnBrk="0" hangingPunct="0"/>
              <a:r>
                <a:rPr lang="fr-FR" b="1">
                  <a:latin typeface="Times" charset="0"/>
                </a:rPr>
                <a:t>c t</a:t>
              </a:r>
              <a:r>
                <a:rPr lang="fr-FR" sz="2800" b="1" baseline="-25000">
                  <a:latin typeface="Times" charset="0"/>
                </a:rPr>
                <a:t>fusée</a:t>
              </a:r>
            </a:p>
          </p:txBody>
        </p:sp>
        <p:pic>
          <p:nvPicPr>
            <p:cNvPr id="67596" name="Picture 12"/>
            <p:cNvPicPr>
              <a:picLocks noChangeAspect="1" noChangeArrowheads="1"/>
            </p:cNvPicPr>
            <p:nvPr/>
          </p:nvPicPr>
          <p:blipFill>
            <a:blip r:embed="rId3" cstate="print"/>
            <a:srcRect l="9796" t="15268" r="47134" b="68123"/>
            <a:stretch>
              <a:fillRect/>
            </a:stretch>
          </p:blipFill>
          <p:spPr bwMode="auto">
            <a:xfrm>
              <a:off x="4332" y="1706"/>
              <a:ext cx="499" cy="204"/>
            </a:xfrm>
            <a:prstGeom prst="rect">
              <a:avLst/>
            </a:prstGeom>
            <a:noFill/>
            <a:ln w="9525">
              <a:noFill/>
              <a:miter lim="800000"/>
              <a:headEnd/>
              <a:tailEnd/>
            </a:ln>
          </p:spPr>
        </p:pic>
        <p:pic>
          <p:nvPicPr>
            <p:cNvPr id="67597" name="Picture 13"/>
            <p:cNvPicPr>
              <a:picLocks noChangeAspect="1" noChangeArrowheads="1"/>
            </p:cNvPicPr>
            <p:nvPr/>
          </p:nvPicPr>
          <p:blipFill>
            <a:blip r:embed="rId4" cstate="print"/>
            <a:srcRect l="9796" t="15268" r="47134" b="68123"/>
            <a:stretch>
              <a:fillRect/>
            </a:stretch>
          </p:blipFill>
          <p:spPr bwMode="auto">
            <a:xfrm rot="12167091" flipH="1">
              <a:off x="2338" y="1750"/>
              <a:ext cx="453" cy="185"/>
            </a:xfrm>
            <a:prstGeom prst="rect">
              <a:avLst/>
            </a:prstGeom>
            <a:noFill/>
            <a:ln w="9525">
              <a:noFill/>
              <a:miter lim="800000"/>
              <a:headEnd/>
              <a:tailEnd/>
            </a:ln>
          </p:spPr>
        </p:pic>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304800" y="5021263"/>
            <a:ext cx="8610600" cy="920750"/>
          </a:xfrm>
          <a:prstGeom prst="rect">
            <a:avLst/>
          </a:prstGeom>
          <a:noFill/>
          <a:ln w="9525">
            <a:noFill/>
            <a:miter lim="800000"/>
            <a:headEnd/>
            <a:tailEnd/>
          </a:ln>
        </p:spPr>
        <p:txBody>
          <a:bodyPr>
            <a:spAutoFit/>
          </a:bodyPr>
          <a:lstStyle/>
          <a:p>
            <a:pPr>
              <a:lnSpc>
                <a:spcPct val="90000"/>
              </a:lnSpc>
            </a:pPr>
            <a:r>
              <a:rPr lang="fr-FR">
                <a:latin typeface="Comic Sans MS" pitchFamily="66" charset="0"/>
              </a:rPr>
              <a:t>Pour l’observateur terrestre ce qui augmente indéfiniment quand d augmente, </a:t>
            </a:r>
            <a:r>
              <a:rPr lang="fr-FR">
                <a:solidFill>
                  <a:srgbClr val="FF0000"/>
                </a:solidFill>
                <a:latin typeface="Comic Sans MS" pitchFamily="66" charset="0"/>
              </a:rPr>
              <a:t>ce n’est pas v, mais</a:t>
            </a:r>
            <a:r>
              <a:rPr lang="fr-FR" sz="2800">
                <a:solidFill>
                  <a:srgbClr val="FF0000"/>
                </a:solidFill>
                <a:latin typeface="Comic Sans MS" pitchFamily="66" charset="0"/>
              </a:rPr>
              <a:t> t</a:t>
            </a:r>
            <a:r>
              <a:rPr lang="fr-FR" sz="2800" baseline="-25000">
                <a:solidFill>
                  <a:srgbClr val="FF0000"/>
                </a:solidFill>
                <a:latin typeface="Comic Sans MS" pitchFamily="66" charset="0"/>
              </a:rPr>
              <a:t>Terre</a:t>
            </a:r>
            <a:endParaRPr lang="fr-FR" sz="2800">
              <a:solidFill>
                <a:srgbClr val="FF0000"/>
              </a:solidFill>
              <a:latin typeface="Comic Sans MS" pitchFamily="66" charset="0"/>
            </a:endParaRPr>
          </a:p>
        </p:txBody>
      </p:sp>
      <p:grpSp>
        <p:nvGrpSpPr>
          <p:cNvPr id="68611" name="Group 3"/>
          <p:cNvGrpSpPr>
            <a:grpSpLocks/>
          </p:cNvGrpSpPr>
          <p:nvPr/>
        </p:nvGrpSpPr>
        <p:grpSpPr bwMode="auto">
          <a:xfrm>
            <a:off x="974725" y="1125538"/>
            <a:ext cx="6694488" cy="2500312"/>
            <a:chOff x="614" y="709"/>
            <a:chExt cx="4217" cy="1575"/>
          </a:xfrm>
        </p:grpSpPr>
        <p:sp>
          <p:nvSpPr>
            <p:cNvPr id="68614" name="Rectangle 4"/>
            <p:cNvSpPr>
              <a:spLocks noChangeAspect="1" noChangeArrowheads="1"/>
            </p:cNvSpPr>
            <p:nvPr/>
          </p:nvSpPr>
          <p:spPr bwMode="auto">
            <a:xfrm>
              <a:off x="2867" y="1919"/>
              <a:ext cx="1219" cy="365"/>
            </a:xfrm>
            <a:prstGeom prst="rect">
              <a:avLst/>
            </a:prstGeom>
            <a:noFill/>
            <a:ln w="9525">
              <a:noFill/>
              <a:miter lim="800000"/>
              <a:headEnd/>
              <a:tailEnd/>
            </a:ln>
          </p:spPr>
          <p:txBody>
            <a:bodyPr wrap="none">
              <a:spAutoFit/>
            </a:bodyPr>
            <a:lstStyle/>
            <a:p>
              <a:pPr eaLnBrk="0" hangingPunct="0"/>
              <a:r>
                <a:rPr lang="fr-FR" sz="3200" b="1">
                  <a:solidFill>
                    <a:srgbClr val="FF0000"/>
                  </a:solidFill>
                  <a:latin typeface="Times" charset="0"/>
                </a:rPr>
                <a:t>d = v t</a:t>
              </a:r>
              <a:r>
                <a:rPr lang="fr-FR" sz="3200" b="1" baseline="-25000">
                  <a:solidFill>
                    <a:srgbClr val="FF0000"/>
                  </a:solidFill>
                  <a:latin typeface="Times" charset="0"/>
                </a:rPr>
                <a:t>Terre</a:t>
              </a:r>
            </a:p>
          </p:txBody>
        </p:sp>
        <p:sp>
          <p:nvSpPr>
            <p:cNvPr id="68615" name="Rectangle 5"/>
            <p:cNvSpPr>
              <a:spLocks noChangeAspect="1" noChangeArrowheads="1"/>
            </p:cNvSpPr>
            <p:nvPr/>
          </p:nvSpPr>
          <p:spPr bwMode="auto">
            <a:xfrm>
              <a:off x="3037" y="1162"/>
              <a:ext cx="684" cy="288"/>
            </a:xfrm>
            <a:prstGeom prst="rect">
              <a:avLst/>
            </a:prstGeom>
            <a:noFill/>
            <a:ln w="9525">
              <a:noFill/>
              <a:miter lim="800000"/>
              <a:headEnd/>
              <a:tailEnd/>
            </a:ln>
          </p:spPr>
          <p:txBody>
            <a:bodyPr wrap="none">
              <a:spAutoFit/>
            </a:bodyPr>
            <a:lstStyle/>
            <a:p>
              <a:pPr eaLnBrk="0" hangingPunct="0"/>
              <a:r>
                <a:rPr lang="fr-FR" b="1">
                  <a:latin typeface="Times" charset="0"/>
                </a:rPr>
                <a:t>c t</a:t>
              </a:r>
              <a:r>
                <a:rPr lang="fr-FR" sz="2800" b="1" baseline="-25000">
                  <a:latin typeface="Times" charset="0"/>
                </a:rPr>
                <a:t>Terre</a:t>
              </a:r>
            </a:p>
          </p:txBody>
        </p:sp>
        <p:sp>
          <p:nvSpPr>
            <p:cNvPr id="68616" name="Line 6"/>
            <p:cNvSpPr>
              <a:spLocks noChangeAspect="1" noChangeShapeType="1"/>
            </p:cNvSpPr>
            <p:nvPr/>
          </p:nvSpPr>
          <p:spPr bwMode="auto">
            <a:xfrm>
              <a:off x="962" y="1829"/>
              <a:ext cx="3479" cy="0"/>
            </a:xfrm>
            <a:prstGeom prst="line">
              <a:avLst/>
            </a:prstGeom>
            <a:noFill/>
            <a:ln w="28575">
              <a:solidFill>
                <a:schemeClr val="tx1"/>
              </a:solidFill>
              <a:round/>
              <a:headEnd type="triangle" w="sm" len="lg"/>
              <a:tailEnd type="triangle" w="sm" len="lg"/>
            </a:ln>
          </p:spPr>
          <p:txBody>
            <a:bodyPr/>
            <a:lstStyle/>
            <a:p>
              <a:endParaRPr lang="fr-FR"/>
            </a:p>
          </p:txBody>
        </p:sp>
        <p:sp>
          <p:nvSpPr>
            <p:cNvPr id="68617" name="Line 7"/>
            <p:cNvSpPr>
              <a:spLocks noChangeAspect="1" noChangeShapeType="1"/>
            </p:cNvSpPr>
            <p:nvPr/>
          </p:nvSpPr>
          <p:spPr bwMode="auto">
            <a:xfrm rot="-646152">
              <a:off x="1113" y="709"/>
              <a:ext cx="3254" cy="1406"/>
            </a:xfrm>
            <a:prstGeom prst="line">
              <a:avLst/>
            </a:prstGeom>
            <a:noFill/>
            <a:ln w="28575">
              <a:solidFill>
                <a:schemeClr val="tx1"/>
              </a:solidFill>
              <a:round/>
              <a:headEnd type="triangle" w="sm" len="lg"/>
              <a:tailEnd type="triangle" w="sm" len="lg"/>
            </a:ln>
          </p:spPr>
          <p:txBody>
            <a:bodyPr/>
            <a:lstStyle/>
            <a:p>
              <a:endParaRPr lang="fr-FR"/>
            </a:p>
          </p:txBody>
        </p:sp>
        <p:sp>
          <p:nvSpPr>
            <p:cNvPr id="68618" name="Line 8"/>
            <p:cNvSpPr>
              <a:spLocks noChangeAspect="1" noChangeShapeType="1"/>
            </p:cNvSpPr>
            <p:nvPr/>
          </p:nvSpPr>
          <p:spPr bwMode="auto">
            <a:xfrm>
              <a:off x="994" y="1015"/>
              <a:ext cx="0" cy="800"/>
            </a:xfrm>
            <a:prstGeom prst="line">
              <a:avLst/>
            </a:prstGeom>
            <a:noFill/>
            <a:ln w="28575">
              <a:solidFill>
                <a:schemeClr val="tx1"/>
              </a:solidFill>
              <a:round/>
              <a:headEnd type="triangle" w="sm" len="lg"/>
              <a:tailEnd type="triangle" w="sm" len="lg"/>
            </a:ln>
          </p:spPr>
          <p:txBody>
            <a:bodyPr/>
            <a:lstStyle/>
            <a:p>
              <a:endParaRPr lang="fr-FR"/>
            </a:p>
          </p:txBody>
        </p:sp>
        <p:sp>
          <p:nvSpPr>
            <p:cNvPr id="68619" name="Line 9"/>
            <p:cNvSpPr>
              <a:spLocks noChangeAspect="1" noChangeShapeType="1"/>
            </p:cNvSpPr>
            <p:nvPr/>
          </p:nvSpPr>
          <p:spPr bwMode="auto">
            <a:xfrm>
              <a:off x="994" y="1015"/>
              <a:ext cx="1607" cy="782"/>
            </a:xfrm>
            <a:prstGeom prst="line">
              <a:avLst/>
            </a:prstGeom>
            <a:noFill/>
            <a:ln w="28575">
              <a:solidFill>
                <a:schemeClr val="tx1"/>
              </a:solidFill>
              <a:prstDash val="dash"/>
              <a:round/>
              <a:headEnd type="triangle" w="sm" len="lg"/>
              <a:tailEnd type="triangle" w="sm" len="lg"/>
            </a:ln>
          </p:spPr>
          <p:txBody>
            <a:bodyPr/>
            <a:lstStyle/>
            <a:p>
              <a:endParaRPr lang="fr-FR"/>
            </a:p>
          </p:txBody>
        </p:sp>
        <p:sp>
          <p:nvSpPr>
            <p:cNvPr id="68620" name="Rectangle 10"/>
            <p:cNvSpPr>
              <a:spLocks noChangeArrowheads="1"/>
            </p:cNvSpPr>
            <p:nvPr/>
          </p:nvSpPr>
          <p:spPr bwMode="auto">
            <a:xfrm>
              <a:off x="614" y="1287"/>
              <a:ext cx="726" cy="318"/>
            </a:xfrm>
            <a:prstGeom prst="rect">
              <a:avLst/>
            </a:prstGeom>
            <a:solidFill>
              <a:schemeClr val="bg1"/>
            </a:solidFill>
            <a:ln w="9525">
              <a:noFill/>
              <a:miter lim="800000"/>
              <a:headEnd/>
              <a:tailEnd/>
            </a:ln>
          </p:spPr>
          <p:txBody>
            <a:bodyPr wrap="none" anchor="ctr"/>
            <a:lstStyle/>
            <a:p>
              <a:endParaRPr lang="fr-FR"/>
            </a:p>
          </p:txBody>
        </p:sp>
        <p:sp>
          <p:nvSpPr>
            <p:cNvPr id="68621" name="Rectangle 11"/>
            <p:cNvSpPr>
              <a:spLocks noChangeAspect="1" noChangeArrowheads="1"/>
            </p:cNvSpPr>
            <p:nvPr/>
          </p:nvSpPr>
          <p:spPr bwMode="auto">
            <a:xfrm>
              <a:off x="651" y="1196"/>
              <a:ext cx="710" cy="288"/>
            </a:xfrm>
            <a:prstGeom prst="rect">
              <a:avLst/>
            </a:prstGeom>
            <a:solidFill>
              <a:schemeClr val="bg1"/>
            </a:solidFill>
            <a:ln w="9525">
              <a:noFill/>
              <a:miter lim="800000"/>
              <a:headEnd/>
              <a:tailEnd/>
            </a:ln>
          </p:spPr>
          <p:txBody>
            <a:bodyPr>
              <a:spAutoFit/>
            </a:bodyPr>
            <a:lstStyle/>
            <a:p>
              <a:pPr eaLnBrk="0" hangingPunct="0"/>
              <a:r>
                <a:rPr lang="fr-FR" b="1">
                  <a:latin typeface="Times" charset="0"/>
                </a:rPr>
                <a:t>c t</a:t>
              </a:r>
              <a:r>
                <a:rPr lang="fr-FR" sz="2800" b="1" baseline="-25000">
                  <a:latin typeface="Times" charset="0"/>
                </a:rPr>
                <a:t>fusée</a:t>
              </a:r>
            </a:p>
          </p:txBody>
        </p:sp>
        <p:pic>
          <p:nvPicPr>
            <p:cNvPr id="68622" name="Picture 12"/>
            <p:cNvPicPr>
              <a:picLocks noChangeAspect="1" noChangeArrowheads="1"/>
            </p:cNvPicPr>
            <p:nvPr/>
          </p:nvPicPr>
          <p:blipFill>
            <a:blip r:embed="rId3" cstate="print"/>
            <a:srcRect l="9796" t="15268" r="47134" b="68123"/>
            <a:stretch>
              <a:fillRect/>
            </a:stretch>
          </p:blipFill>
          <p:spPr bwMode="auto">
            <a:xfrm>
              <a:off x="4332" y="1706"/>
              <a:ext cx="499" cy="204"/>
            </a:xfrm>
            <a:prstGeom prst="rect">
              <a:avLst/>
            </a:prstGeom>
            <a:noFill/>
            <a:ln w="9525">
              <a:noFill/>
              <a:miter lim="800000"/>
              <a:headEnd/>
              <a:tailEnd/>
            </a:ln>
          </p:spPr>
        </p:pic>
        <p:pic>
          <p:nvPicPr>
            <p:cNvPr id="68623" name="Picture 13"/>
            <p:cNvPicPr>
              <a:picLocks noChangeAspect="1" noChangeArrowheads="1"/>
            </p:cNvPicPr>
            <p:nvPr/>
          </p:nvPicPr>
          <p:blipFill>
            <a:blip r:embed="rId4" cstate="print"/>
            <a:srcRect l="9796" t="15268" r="47134" b="68123"/>
            <a:stretch>
              <a:fillRect/>
            </a:stretch>
          </p:blipFill>
          <p:spPr bwMode="auto">
            <a:xfrm rot="12167091" flipH="1">
              <a:off x="2338" y="1750"/>
              <a:ext cx="453" cy="185"/>
            </a:xfrm>
            <a:prstGeom prst="rect">
              <a:avLst/>
            </a:prstGeom>
            <a:noFill/>
            <a:ln w="9525">
              <a:noFill/>
              <a:miter lim="800000"/>
              <a:headEnd/>
              <a:tailEnd/>
            </a:ln>
          </p:spPr>
        </p:pic>
      </p:grpSp>
      <p:sp>
        <p:nvSpPr>
          <p:cNvPr id="68612" name="Freeform 14"/>
          <p:cNvSpPr>
            <a:spLocks/>
          </p:cNvSpPr>
          <p:nvPr/>
        </p:nvSpPr>
        <p:spPr bwMode="auto">
          <a:xfrm>
            <a:off x="520700" y="2514600"/>
            <a:ext cx="622300" cy="1905000"/>
          </a:xfrm>
          <a:custGeom>
            <a:avLst/>
            <a:gdLst>
              <a:gd name="T0" fmla="*/ 546100 w 392"/>
              <a:gd name="T1" fmla="*/ 0 h 1200"/>
              <a:gd name="T2" fmla="*/ 12700 w 392"/>
              <a:gd name="T3" fmla="*/ 762000 h 1200"/>
              <a:gd name="T4" fmla="*/ 622300 w 392"/>
              <a:gd name="T5" fmla="*/ 1905000 h 1200"/>
              <a:gd name="T6" fmla="*/ 0 60000 65536"/>
              <a:gd name="T7" fmla="*/ 0 60000 65536"/>
              <a:gd name="T8" fmla="*/ 0 60000 65536"/>
              <a:gd name="T9" fmla="*/ 0 w 392"/>
              <a:gd name="T10" fmla="*/ 0 h 1200"/>
              <a:gd name="T11" fmla="*/ 392 w 392"/>
              <a:gd name="T12" fmla="*/ 1200 h 1200"/>
            </a:gdLst>
            <a:ahLst/>
            <a:cxnLst>
              <a:cxn ang="T6">
                <a:pos x="T0" y="T1"/>
              </a:cxn>
              <a:cxn ang="T7">
                <a:pos x="T2" y="T3"/>
              </a:cxn>
              <a:cxn ang="T8">
                <a:pos x="T4" y="T5"/>
              </a:cxn>
            </a:cxnLst>
            <a:rect l="T9" t="T10" r="T11" b="T12"/>
            <a:pathLst>
              <a:path w="392" h="1200">
                <a:moveTo>
                  <a:pt x="344" y="0"/>
                </a:moveTo>
                <a:cubicBezTo>
                  <a:pt x="172" y="140"/>
                  <a:pt x="0" y="280"/>
                  <a:pt x="8" y="480"/>
                </a:cubicBezTo>
                <a:cubicBezTo>
                  <a:pt x="16" y="680"/>
                  <a:pt x="204" y="940"/>
                  <a:pt x="392" y="1200"/>
                </a:cubicBezTo>
              </a:path>
            </a:pathLst>
          </a:custGeom>
          <a:noFill/>
          <a:ln w="28575">
            <a:solidFill>
              <a:srgbClr val="FF0000"/>
            </a:solidFill>
            <a:round/>
            <a:headEnd type="triangle" w="med" len="med"/>
            <a:tailEnd/>
          </a:ln>
        </p:spPr>
        <p:txBody>
          <a:bodyPr wrap="none" anchor="ctr"/>
          <a:lstStyle/>
          <a:p>
            <a:endParaRPr lang="fr-FR"/>
          </a:p>
        </p:txBody>
      </p:sp>
      <p:sp>
        <p:nvSpPr>
          <p:cNvPr id="68613" name="Freeform 15"/>
          <p:cNvSpPr>
            <a:spLocks/>
          </p:cNvSpPr>
          <p:nvPr/>
        </p:nvSpPr>
        <p:spPr bwMode="auto">
          <a:xfrm>
            <a:off x="2133600" y="3657600"/>
            <a:ext cx="2514600" cy="990600"/>
          </a:xfrm>
          <a:custGeom>
            <a:avLst/>
            <a:gdLst>
              <a:gd name="T0" fmla="*/ 2514600 w 1584"/>
              <a:gd name="T1" fmla="*/ 0 h 624"/>
              <a:gd name="T2" fmla="*/ 1981200 w 1584"/>
              <a:gd name="T3" fmla="*/ 533400 h 624"/>
              <a:gd name="T4" fmla="*/ 0 w 1584"/>
              <a:gd name="T5" fmla="*/ 990600 h 624"/>
              <a:gd name="T6" fmla="*/ 0 60000 65536"/>
              <a:gd name="T7" fmla="*/ 0 60000 65536"/>
              <a:gd name="T8" fmla="*/ 0 60000 65536"/>
              <a:gd name="T9" fmla="*/ 0 w 1584"/>
              <a:gd name="T10" fmla="*/ 0 h 624"/>
              <a:gd name="T11" fmla="*/ 1584 w 1584"/>
              <a:gd name="T12" fmla="*/ 624 h 624"/>
            </a:gdLst>
            <a:ahLst/>
            <a:cxnLst>
              <a:cxn ang="T6">
                <a:pos x="T0" y="T1"/>
              </a:cxn>
              <a:cxn ang="T7">
                <a:pos x="T2" y="T3"/>
              </a:cxn>
              <a:cxn ang="T8">
                <a:pos x="T4" y="T5"/>
              </a:cxn>
            </a:cxnLst>
            <a:rect l="T9" t="T10" r="T11" b="T12"/>
            <a:pathLst>
              <a:path w="1584" h="624">
                <a:moveTo>
                  <a:pt x="1584" y="0"/>
                </a:moveTo>
                <a:cubicBezTo>
                  <a:pt x="1548" y="116"/>
                  <a:pt x="1512" y="232"/>
                  <a:pt x="1248" y="336"/>
                </a:cubicBezTo>
                <a:cubicBezTo>
                  <a:pt x="984" y="440"/>
                  <a:pt x="208" y="576"/>
                  <a:pt x="0" y="624"/>
                </a:cubicBezTo>
              </a:path>
            </a:pathLst>
          </a:custGeom>
          <a:noFill/>
          <a:ln w="28575">
            <a:solidFill>
              <a:srgbClr val="FF0000"/>
            </a:solidFill>
            <a:round/>
            <a:headEnd type="triangle" w="med" len="med"/>
            <a:tailEnd/>
          </a:ln>
        </p:spPr>
        <p:txBody>
          <a:bodyPr wrap="none" anchor="ctr"/>
          <a:lstStyle/>
          <a:p>
            <a:endParaRPr lang="fr-F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85250" name="Group 2"/>
          <p:cNvGraphicFramePr>
            <a:graphicFrameLocks noGrp="1"/>
          </p:cNvGraphicFramePr>
          <p:nvPr>
            <p:ph type="tbl" idx="1"/>
          </p:nvPr>
        </p:nvGraphicFramePr>
        <p:xfrm>
          <a:off x="685800" y="1700213"/>
          <a:ext cx="5254625" cy="2016125"/>
        </p:xfrm>
        <a:graphic>
          <a:graphicData uri="http://schemas.openxmlformats.org/drawingml/2006/table">
            <a:tbl>
              <a:tblPr/>
              <a:tblGrid>
                <a:gridCol w="2474913"/>
                <a:gridCol w="2779712"/>
              </a:tblGrid>
              <a:tr h="95885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Durée du voyage</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dans le référentiel </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de la fusée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Distance parcourue</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dans le référentiel </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de la Terre</a:t>
                      </a:r>
                      <a:endParaRPr kumimoji="0" lang="fr-FR" sz="2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72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omic Sans MS" pitchFamily="66"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800" b="0" i="0" u="none" strike="noStrike" cap="none" normalizeH="0" baseline="0" smtClean="0">
                          <a:ln>
                            <a:noFill/>
                          </a:ln>
                          <a:solidFill>
                            <a:schemeClr val="tx1"/>
                          </a:solidFill>
                          <a:effectLst/>
                          <a:latin typeface="Comic Sans MS" pitchFamily="66" charset="0"/>
                          <a:cs typeface="Times New Roman" pitchFamily="18" charset="0"/>
                        </a:rPr>
                        <a:t>14 ans</a:t>
                      </a:r>
                      <a:endParaRPr kumimoji="0" lang="fr-FR" sz="2800" b="0" i="0" u="none" strike="noStrike" cap="none" normalizeH="0" baseline="0" smtClean="0">
                        <a:ln>
                          <a:noFill/>
                        </a:ln>
                        <a:solidFill>
                          <a:schemeClr val="tx1"/>
                        </a:solidFill>
                        <a:effectLst/>
                        <a:latin typeface="Comic Sans MS"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omic Sans MS" pitchFamily="66"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800" b="0" i="0" u="none" strike="noStrike" cap="none" normalizeH="0" baseline="0" smtClean="0">
                          <a:ln>
                            <a:noFill/>
                          </a:ln>
                          <a:solidFill>
                            <a:schemeClr val="tx1"/>
                          </a:solidFill>
                          <a:effectLst/>
                          <a:latin typeface="Comic Sans MS" pitchFamily="66" charset="0"/>
                          <a:cs typeface="Times New Roman" pitchFamily="18" charset="0"/>
                        </a:rPr>
                        <a:t>2 000 000 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9645" name="Rectangle 13"/>
          <p:cNvSpPr>
            <a:spLocks noChangeArrowheads="1"/>
          </p:cNvSpPr>
          <p:nvPr/>
        </p:nvSpPr>
        <p:spPr bwMode="auto">
          <a:xfrm>
            <a:off x="612775" y="5865813"/>
            <a:ext cx="7920038" cy="762000"/>
          </a:xfrm>
          <a:prstGeom prst="rect">
            <a:avLst/>
          </a:prstGeom>
          <a:noFill/>
          <a:ln w="9525">
            <a:noFill/>
            <a:miter lim="800000"/>
            <a:headEnd/>
            <a:tailEnd/>
          </a:ln>
        </p:spPr>
        <p:txBody>
          <a:bodyPr anchor="ctr">
            <a:spAutoFit/>
          </a:bodyPr>
          <a:lstStyle/>
          <a:p>
            <a:pPr algn="just"/>
            <a:r>
              <a:rPr lang="fr-FR">
                <a:latin typeface="Comic Sans MS" pitchFamily="66" charset="0"/>
                <a:cs typeface="Times New Roman" pitchFamily="18" charset="0"/>
              </a:rPr>
              <a:t>(accélération égale à celle de la pesanteur terrestre</a:t>
            </a:r>
            <a:r>
              <a:rPr lang="fr-FR">
                <a:cs typeface="Times New Roman" pitchFamily="18" charset="0"/>
              </a:rPr>
              <a:t>.)</a:t>
            </a:r>
            <a:r>
              <a:rPr lang="fr-FR" sz="1800">
                <a:cs typeface="Times New Roman" pitchFamily="18" charset="0"/>
              </a:rPr>
              <a:t> </a:t>
            </a:r>
          </a:p>
          <a:p>
            <a:pPr algn="just"/>
            <a:endParaRPr lang="fr-FR" sz="1600">
              <a:cs typeface="Times New Roman" pitchFamily="18" charset="0"/>
            </a:endParaRPr>
          </a:p>
        </p:txBody>
      </p:sp>
      <p:sp>
        <p:nvSpPr>
          <p:cNvPr id="69646" name="Text Box 14"/>
          <p:cNvSpPr txBox="1">
            <a:spLocks noChangeArrowheads="1"/>
          </p:cNvSpPr>
          <p:nvPr/>
        </p:nvSpPr>
        <p:spPr bwMode="auto">
          <a:xfrm>
            <a:off x="6518275" y="260350"/>
            <a:ext cx="2222500" cy="1225550"/>
          </a:xfrm>
          <a:prstGeom prst="rect">
            <a:avLst/>
          </a:prstGeom>
          <a:noFill/>
          <a:ln w="9525">
            <a:noFill/>
            <a:miter lim="800000"/>
            <a:headEnd/>
            <a:tailEnd/>
          </a:ln>
        </p:spPr>
        <p:txBody>
          <a:bodyPr wrap="none">
            <a:spAutoFit/>
          </a:bodyPr>
          <a:lstStyle/>
          <a:p>
            <a:pPr algn="ctr"/>
            <a:r>
              <a:rPr lang="fr-FR" sz="3200">
                <a:latin typeface="Comic Sans MS" pitchFamily="66" charset="0"/>
              </a:rPr>
              <a:t>Agence</a:t>
            </a:r>
          </a:p>
          <a:p>
            <a:pPr algn="ctr"/>
            <a:r>
              <a:rPr lang="fr-FR" sz="3200">
                <a:latin typeface="Comic Sans MS" pitchFamily="66" charset="0"/>
              </a:rPr>
              <a:t>A. Einstein</a:t>
            </a:r>
          </a:p>
        </p:txBody>
      </p:sp>
      <p:pic>
        <p:nvPicPr>
          <p:cNvPr id="69647" name="Picture 15" descr="Einstein_16"/>
          <p:cNvPicPr>
            <a:picLocks noChangeAspect="1" noChangeArrowheads="1"/>
          </p:cNvPicPr>
          <p:nvPr/>
        </p:nvPicPr>
        <p:blipFill>
          <a:blip r:embed="rId3" cstate="print"/>
          <a:srcRect b="14938"/>
          <a:stretch>
            <a:fillRect/>
          </a:stretch>
        </p:blipFill>
        <p:spPr bwMode="auto">
          <a:xfrm>
            <a:off x="6588125" y="1557338"/>
            <a:ext cx="2001838" cy="2449512"/>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87298" name="Group 2"/>
          <p:cNvGraphicFramePr>
            <a:graphicFrameLocks noGrp="1"/>
          </p:cNvGraphicFramePr>
          <p:nvPr>
            <p:ph type="tbl" idx="1"/>
          </p:nvPr>
        </p:nvGraphicFramePr>
        <p:xfrm>
          <a:off x="3203575" y="1773238"/>
          <a:ext cx="5472113" cy="2065337"/>
        </p:xfrm>
        <a:graphic>
          <a:graphicData uri="http://schemas.openxmlformats.org/drawingml/2006/table">
            <a:tbl>
              <a:tblPr/>
              <a:tblGrid>
                <a:gridCol w="2592388"/>
                <a:gridCol w="2879725"/>
              </a:tblGrid>
              <a:tr h="10048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Durée du voyage</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dans le référentiel </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de la Terre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Distance parcourue</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dans le référentiel </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de la Terre</a:t>
                      </a:r>
                      <a:endParaRPr kumimoji="0" lang="fr-FR" sz="2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04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omic Sans MS" pitchFamily="66"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800" b="0" i="0" u="none" strike="noStrike" cap="none" normalizeH="0" baseline="0" smtClean="0">
                          <a:ln>
                            <a:noFill/>
                          </a:ln>
                          <a:solidFill>
                            <a:schemeClr val="tx1"/>
                          </a:solidFill>
                          <a:effectLst/>
                          <a:latin typeface="Comic Sans MS" pitchFamily="66" charset="0"/>
                          <a:cs typeface="Times New Roman" pitchFamily="18" charset="0"/>
                        </a:rPr>
                        <a:t>1400 ans</a:t>
                      </a:r>
                      <a:endParaRPr kumimoji="0" lang="fr-FR" sz="2800" b="0" i="0" u="none" strike="noStrike" cap="none" normalizeH="0" baseline="0" smtClean="0">
                        <a:ln>
                          <a:noFill/>
                        </a:ln>
                        <a:solidFill>
                          <a:schemeClr val="tx1"/>
                        </a:solidFill>
                        <a:effectLst/>
                        <a:latin typeface="Comic Sans MS"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omic Sans MS" pitchFamily="66"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800" b="0" i="0" u="none" strike="noStrike" cap="none" normalizeH="0" baseline="0" smtClean="0">
                          <a:ln>
                            <a:noFill/>
                          </a:ln>
                          <a:solidFill>
                            <a:schemeClr val="tx1"/>
                          </a:solidFill>
                          <a:effectLst/>
                          <a:latin typeface="Comic Sans MS" pitchFamily="66" charset="0"/>
                          <a:cs typeface="Times New Roman" pitchFamily="18" charset="0"/>
                        </a:rPr>
                        <a:t>2 000 000 a.l.</a:t>
                      </a:r>
                      <a:endParaRPr kumimoji="0" lang="fr-FR" sz="2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0669" name="Text Box 13"/>
          <p:cNvSpPr txBox="1">
            <a:spLocks noChangeArrowheads="1"/>
          </p:cNvSpPr>
          <p:nvPr/>
        </p:nvSpPr>
        <p:spPr bwMode="auto">
          <a:xfrm>
            <a:off x="404813" y="476250"/>
            <a:ext cx="2071687" cy="1225550"/>
          </a:xfrm>
          <a:prstGeom prst="rect">
            <a:avLst/>
          </a:prstGeom>
          <a:noFill/>
          <a:ln w="9525">
            <a:noFill/>
            <a:miter lim="800000"/>
            <a:headEnd/>
            <a:tailEnd/>
          </a:ln>
        </p:spPr>
        <p:txBody>
          <a:bodyPr wrap="none">
            <a:spAutoFit/>
          </a:bodyPr>
          <a:lstStyle/>
          <a:p>
            <a:pPr algn="ctr"/>
            <a:r>
              <a:rPr lang="fr-FR" sz="3200">
                <a:latin typeface="Comic Sans MS" pitchFamily="66" charset="0"/>
              </a:rPr>
              <a:t>Agence </a:t>
            </a:r>
          </a:p>
          <a:p>
            <a:pPr algn="ctr"/>
            <a:r>
              <a:rPr lang="fr-FR" sz="3200">
                <a:latin typeface="Comic Sans MS" pitchFamily="66" charset="0"/>
              </a:rPr>
              <a:t>I. Newton</a:t>
            </a:r>
            <a:endParaRPr lang="fr-FR" sz="3200"/>
          </a:p>
        </p:txBody>
      </p:sp>
      <p:pic>
        <p:nvPicPr>
          <p:cNvPr id="70670" name="Picture 14" descr="newton"/>
          <p:cNvPicPr>
            <a:picLocks noChangeAspect="1" noChangeArrowheads="1"/>
          </p:cNvPicPr>
          <p:nvPr/>
        </p:nvPicPr>
        <p:blipFill>
          <a:blip r:embed="rId3" cstate="print">
            <a:grayscl/>
          </a:blip>
          <a:srcRect l="18069" r="10342" b="36356"/>
          <a:stretch>
            <a:fillRect/>
          </a:stretch>
        </p:blipFill>
        <p:spPr bwMode="auto">
          <a:xfrm>
            <a:off x="538163" y="1700213"/>
            <a:ext cx="2017712" cy="2449512"/>
          </a:xfrm>
          <a:prstGeom prst="rect">
            <a:avLst/>
          </a:prstGeom>
          <a:noFill/>
          <a:ln w="9525">
            <a:noFill/>
            <a:miter lim="800000"/>
            <a:headEnd/>
            <a:tailEnd/>
          </a:ln>
        </p:spPr>
      </p:pic>
      <p:sp>
        <p:nvSpPr>
          <p:cNvPr id="70671" name="Rectangle 15"/>
          <p:cNvSpPr>
            <a:spLocks noChangeArrowheads="1"/>
          </p:cNvSpPr>
          <p:nvPr/>
        </p:nvSpPr>
        <p:spPr bwMode="auto">
          <a:xfrm>
            <a:off x="612775" y="5865813"/>
            <a:ext cx="7920038" cy="762000"/>
          </a:xfrm>
          <a:prstGeom prst="rect">
            <a:avLst/>
          </a:prstGeom>
          <a:noFill/>
          <a:ln w="9525">
            <a:noFill/>
            <a:miter lim="800000"/>
            <a:headEnd/>
            <a:tailEnd/>
          </a:ln>
        </p:spPr>
        <p:txBody>
          <a:bodyPr anchor="ctr">
            <a:spAutoFit/>
          </a:bodyPr>
          <a:lstStyle/>
          <a:p>
            <a:pPr algn="just"/>
            <a:r>
              <a:rPr lang="fr-FR">
                <a:latin typeface="Comic Sans MS" pitchFamily="66" charset="0"/>
                <a:cs typeface="Times New Roman" pitchFamily="18" charset="0"/>
              </a:rPr>
              <a:t>(accélération égale à celle de la pesanteur terrestre</a:t>
            </a:r>
            <a:r>
              <a:rPr lang="fr-FR">
                <a:cs typeface="Times New Roman" pitchFamily="18" charset="0"/>
              </a:rPr>
              <a:t>.)</a:t>
            </a:r>
            <a:r>
              <a:rPr lang="fr-FR" sz="1800">
                <a:cs typeface="Times New Roman" pitchFamily="18" charset="0"/>
              </a:rPr>
              <a:t> </a:t>
            </a:r>
          </a:p>
          <a:p>
            <a:pPr algn="just"/>
            <a:endParaRPr lang="fr-FR" sz="1600">
              <a:cs typeface="Times New Roman"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newton"/>
          <p:cNvPicPr>
            <a:picLocks noChangeAspect="1" noChangeArrowheads="1"/>
          </p:cNvPicPr>
          <p:nvPr/>
        </p:nvPicPr>
        <p:blipFill>
          <a:blip r:embed="rId3" cstate="print">
            <a:grayscl/>
          </a:blip>
          <a:srcRect l="18069" r="10342" b="30779"/>
          <a:stretch>
            <a:fillRect/>
          </a:stretch>
        </p:blipFill>
        <p:spPr bwMode="auto">
          <a:xfrm>
            <a:off x="755650" y="620713"/>
            <a:ext cx="1625600" cy="2160587"/>
          </a:xfrm>
          <a:prstGeom prst="rect">
            <a:avLst/>
          </a:prstGeom>
          <a:noFill/>
          <a:ln w="9525">
            <a:noFill/>
            <a:miter lim="800000"/>
            <a:headEnd/>
            <a:tailEnd/>
          </a:ln>
        </p:spPr>
      </p:pic>
      <p:pic>
        <p:nvPicPr>
          <p:cNvPr id="71683" name="Picture 3" descr="Einstein_16"/>
          <p:cNvPicPr>
            <a:picLocks noChangeAspect="1" noChangeArrowheads="1"/>
          </p:cNvPicPr>
          <p:nvPr/>
        </p:nvPicPr>
        <p:blipFill>
          <a:blip r:embed="rId4" cstate="print"/>
          <a:srcRect b="7497"/>
          <a:stretch>
            <a:fillRect/>
          </a:stretch>
        </p:blipFill>
        <p:spPr bwMode="auto">
          <a:xfrm>
            <a:off x="6743700" y="1600200"/>
            <a:ext cx="1644650" cy="2189163"/>
          </a:xfrm>
          <a:prstGeom prst="rect">
            <a:avLst/>
          </a:prstGeom>
          <a:noFill/>
          <a:ln w="9525">
            <a:noFill/>
            <a:miter lim="800000"/>
            <a:headEnd/>
            <a:tailEnd/>
          </a:ln>
        </p:spPr>
      </p:pic>
      <p:sp>
        <p:nvSpPr>
          <p:cNvPr id="71684" name="Text Box 4"/>
          <p:cNvSpPr txBox="1">
            <a:spLocks noChangeArrowheads="1"/>
          </p:cNvSpPr>
          <p:nvPr/>
        </p:nvSpPr>
        <p:spPr bwMode="auto">
          <a:xfrm>
            <a:off x="684213" y="2997200"/>
            <a:ext cx="1749425" cy="587375"/>
          </a:xfrm>
          <a:prstGeom prst="rect">
            <a:avLst/>
          </a:prstGeom>
          <a:noFill/>
          <a:ln w="9525">
            <a:noFill/>
            <a:miter lim="800000"/>
            <a:headEnd/>
            <a:tailEnd/>
          </a:ln>
        </p:spPr>
        <p:txBody>
          <a:bodyPr wrap="none">
            <a:spAutoFit/>
          </a:bodyPr>
          <a:lstStyle/>
          <a:p>
            <a:r>
              <a:rPr lang="fr-FR" sz="2800">
                <a:latin typeface="Comic Sans MS" pitchFamily="66" charset="0"/>
              </a:rPr>
              <a:t>1 400 ans</a:t>
            </a:r>
          </a:p>
        </p:txBody>
      </p:sp>
      <p:sp>
        <p:nvSpPr>
          <p:cNvPr id="71685" name="Text Box 5"/>
          <p:cNvSpPr txBox="1">
            <a:spLocks noChangeArrowheads="1"/>
          </p:cNvSpPr>
          <p:nvPr/>
        </p:nvSpPr>
        <p:spPr bwMode="auto">
          <a:xfrm>
            <a:off x="6891338" y="4076700"/>
            <a:ext cx="1208087" cy="587375"/>
          </a:xfrm>
          <a:prstGeom prst="rect">
            <a:avLst/>
          </a:prstGeom>
          <a:noFill/>
          <a:ln w="9525">
            <a:noFill/>
            <a:miter lim="800000"/>
            <a:headEnd/>
            <a:tailEnd/>
          </a:ln>
        </p:spPr>
        <p:txBody>
          <a:bodyPr wrap="none">
            <a:spAutoFit/>
          </a:bodyPr>
          <a:lstStyle/>
          <a:p>
            <a:r>
              <a:rPr lang="fr-FR" sz="2800">
                <a:latin typeface="Comic Sans MS" pitchFamily="66" charset="0"/>
              </a:rPr>
              <a:t>14 ans</a:t>
            </a:r>
          </a:p>
        </p:txBody>
      </p:sp>
      <p:pic>
        <p:nvPicPr>
          <p:cNvPr id="71686" name="Picture 6" descr="personnages(4)"/>
          <p:cNvPicPr>
            <a:picLocks noChangeAspect="1" noChangeArrowheads="1"/>
          </p:cNvPicPr>
          <p:nvPr/>
        </p:nvPicPr>
        <p:blipFill>
          <a:blip r:embed="rId5" cstate="print"/>
          <a:srcRect l="17900" t="50110" r="39595"/>
          <a:stretch>
            <a:fillRect/>
          </a:stretch>
        </p:blipFill>
        <p:spPr bwMode="auto">
          <a:xfrm>
            <a:off x="3008313" y="4406900"/>
            <a:ext cx="1916112" cy="1901825"/>
          </a:xfrm>
          <a:prstGeom prst="rect">
            <a:avLst/>
          </a:prstGeom>
          <a:noFill/>
          <a:ln w="9525">
            <a:noFill/>
            <a:miter lim="800000"/>
            <a:headEnd/>
            <a:tailEnd/>
          </a:ln>
        </p:spPr>
      </p:pic>
      <p:grpSp>
        <p:nvGrpSpPr>
          <p:cNvPr id="71687" name="Group 7"/>
          <p:cNvGrpSpPr>
            <a:grpSpLocks/>
          </p:cNvGrpSpPr>
          <p:nvPr/>
        </p:nvGrpSpPr>
        <p:grpSpPr bwMode="auto">
          <a:xfrm>
            <a:off x="2916238" y="1557338"/>
            <a:ext cx="3168650" cy="2836862"/>
            <a:chOff x="1837" y="981"/>
            <a:chExt cx="1996" cy="1787"/>
          </a:xfrm>
        </p:grpSpPr>
        <p:pic>
          <p:nvPicPr>
            <p:cNvPr id="71689" name="Picture 8" descr="bulle2"/>
            <p:cNvPicPr>
              <a:picLocks noChangeAspect="1" noChangeArrowheads="1"/>
            </p:cNvPicPr>
            <p:nvPr/>
          </p:nvPicPr>
          <p:blipFill>
            <a:blip r:embed="rId6" cstate="print"/>
            <a:srcRect l="4015" r="7379"/>
            <a:stretch>
              <a:fillRect/>
            </a:stretch>
          </p:blipFill>
          <p:spPr bwMode="auto">
            <a:xfrm>
              <a:off x="1837" y="981"/>
              <a:ext cx="1996" cy="1787"/>
            </a:xfrm>
            <a:prstGeom prst="rect">
              <a:avLst/>
            </a:prstGeom>
            <a:noFill/>
            <a:ln w="9525">
              <a:noFill/>
              <a:miter lim="800000"/>
              <a:headEnd/>
              <a:tailEnd/>
            </a:ln>
          </p:spPr>
        </p:pic>
        <p:sp>
          <p:nvSpPr>
            <p:cNvPr id="71690" name="Rectangle 9"/>
            <p:cNvSpPr>
              <a:spLocks noChangeArrowheads="1"/>
            </p:cNvSpPr>
            <p:nvPr/>
          </p:nvSpPr>
          <p:spPr bwMode="auto">
            <a:xfrm>
              <a:off x="1978" y="1356"/>
              <a:ext cx="1766" cy="781"/>
            </a:xfrm>
            <a:prstGeom prst="rect">
              <a:avLst/>
            </a:prstGeom>
            <a:noFill/>
            <a:ln w="9525">
              <a:noFill/>
              <a:miter lim="800000"/>
              <a:headEnd/>
              <a:tailEnd/>
            </a:ln>
          </p:spPr>
          <p:txBody>
            <a:bodyPr>
              <a:spAutoFit/>
            </a:bodyPr>
            <a:lstStyle/>
            <a:p>
              <a:pPr>
                <a:lnSpc>
                  <a:spcPct val="90000"/>
                </a:lnSpc>
              </a:pPr>
              <a:r>
                <a:rPr lang="fr-FR">
                  <a:latin typeface="Comic Sans MS" pitchFamily="66" charset="0"/>
                </a:rPr>
                <a:t>Vive la relativité </a:t>
              </a:r>
            </a:p>
            <a:p>
              <a:pPr algn="ctr">
                <a:lnSpc>
                  <a:spcPct val="90000"/>
                </a:lnSpc>
              </a:pPr>
              <a:r>
                <a:rPr lang="fr-FR">
                  <a:latin typeface="Comic Sans MS" pitchFamily="66" charset="0"/>
                </a:rPr>
                <a:t>qui nous permet </a:t>
              </a:r>
            </a:p>
            <a:p>
              <a:pPr algn="ctr">
                <a:lnSpc>
                  <a:spcPct val="90000"/>
                </a:lnSpc>
              </a:pPr>
              <a:r>
                <a:rPr lang="fr-FR">
                  <a:latin typeface="Comic Sans MS" pitchFamily="66" charset="0"/>
                </a:rPr>
                <a:t>   des voyages !</a:t>
              </a:r>
            </a:p>
          </p:txBody>
        </p:sp>
      </p:grpSp>
      <p:sp>
        <p:nvSpPr>
          <p:cNvPr id="71688" name="Text Box 10"/>
          <p:cNvSpPr txBox="1">
            <a:spLocks noChangeArrowheads="1"/>
          </p:cNvSpPr>
          <p:nvPr/>
        </p:nvSpPr>
        <p:spPr bwMode="auto">
          <a:xfrm>
            <a:off x="5102225" y="482600"/>
            <a:ext cx="2351088" cy="658813"/>
          </a:xfrm>
          <a:prstGeom prst="rect">
            <a:avLst/>
          </a:prstGeom>
          <a:noFill/>
          <a:ln w="9525">
            <a:noFill/>
            <a:miter lim="800000"/>
            <a:headEnd/>
            <a:tailEnd/>
          </a:ln>
        </p:spPr>
        <p:txBody>
          <a:bodyPr wrap="none">
            <a:spAutoFit/>
          </a:bodyPr>
          <a:lstStyle/>
          <a:p>
            <a:r>
              <a:rPr lang="fr-FR" sz="3200" b="1">
                <a:latin typeface="Comic Sans MS" pitchFamily="66" charset="0"/>
              </a:rPr>
              <a:t>Andromède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question3"/>
          <p:cNvPicPr>
            <a:picLocks noChangeAspect="1" noChangeArrowheads="1"/>
          </p:cNvPicPr>
          <p:nvPr/>
        </p:nvPicPr>
        <p:blipFill>
          <a:blip r:embed="rId3" cstate="print"/>
          <a:srcRect t="52170"/>
          <a:stretch>
            <a:fillRect/>
          </a:stretch>
        </p:blipFill>
        <p:spPr bwMode="auto">
          <a:xfrm rot="-498149">
            <a:off x="1565275" y="3406775"/>
            <a:ext cx="2600325" cy="2057400"/>
          </a:xfrm>
          <a:prstGeom prst="rect">
            <a:avLst/>
          </a:prstGeom>
          <a:noFill/>
          <a:ln w="9525">
            <a:noFill/>
            <a:miter lim="800000"/>
            <a:headEnd/>
            <a:tailEnd/>
          </a:ln>
        </p:spPr>
      </p:pic>
      <p:grpSp>
        <p:nvGrpSpPr>
          <p:cNvPr id="72707" name="Group 3"/>
          <p:cNvGrpSpPr>
            <a:grpSpLocks/>
          </p:cNvGrpSpPr>
          <p:nvPr/>
        </p:nvGrpSpPr>
        <p:grpSpPr bwMode="auto">
          <a:xfrm>
            <a:off x="3762375" y="836613"/>
            <a:ext cx="3546475" cy="4740275"/>
            <a:chOff x="2370" y="527"/>
            <a:chExt cx="2234" cy="2986"/>
          </a:xfrm>
        </p:grpSpPr>
        <p:pic>
          <p:nvPicPr>
            <p:cNvPr id="72708" name="Picture 4" descr="bulle1"/>
            <p:cNvPicPr>
              <a:picLocks noChangeAspect="1" noChangeArrowheads="1"/>
            </p:cNvPicPr>
            <p:nvPr/>
          </p:nvPicPr>
          <p:blipFill>
            <a:blip r:embed="rId4" cstate="print"/>
            <a:srcRect/>
            <a:stretch>
              <a:fillRect/>
            </a:stretch>
          </p:blipFill>
          <p:spPr bwMode="auto">
            <a:xfrm flipH="1">
              <a:off x="2370" y="527"/>
              <a:ext cx="2098" cy="1544"/>
            </a:xfrm>
            <a:prstGeom prst="rect">
              <a:avLst/>
            </a:prstGeom>
            <a:noFill/>
            <a:ln w="9525">
              <a:noFill/>
              <a:miter lim="800000"/>
              <a:headEnd/>
              <a:tailEnd/>
            </a:ln>
          </p:spPr>
        </p:pic>
        <p:sp>
          <p:nvSpPr>
            <p:cNvPr id="72709" name="Text Box 5"/>
            <p:cNvSpPr txBox="1">
              <a:spLocks noChangeArrowheads="1"/>
            </p:cNvSpPr>
            <p:nvPr/>
          </p:nvSpPr>
          <p:spPr bwMode="auto">
            <a:xfrm>
              <a:off x="2642" y="618"/>
              <a:ext cx="1520" cy="771"/>
            </a:xfrm>
            <a:prstGeom prst="rect">
              <a:avLst/>
            </a:prstGeom>
            <a:noFill/>
            <a:ln w="9525">
              <a:noFill/>
              <a:miter lim="800000"/>
              <a:headEnd/>
              <a:tailEnd/>
            </a:ln>
          </p:spPr>
          <p:txBody>
            <a:bodyPr wrap="none">
              <a:spAutoFit/>
            </a:bodyPr>
            <a:lstStyle/>
            <a:p>
              <a:pPr algn="ctr"/>
              <a:r>
                <a:rPr lang="fr-FR" sz="2800">
                  <a:latin typeface="Comic Sans MS" pitchFamily="66" charset="0"/>
                </a:rPr>
                <a:t>mais </a:t>
              </a:r>
            </a:p>
            <a:p>
              <a:pPr algn="ctr"/>
              <a:r>
                <a:rPr lang="fr-FR" sz="2800">
                  <a:latin typeface="Comic Sans MS" pitchFamily="66" charset="0"/>
                </a:rPr>
                <a:t>le problème</a:t>
              </a:r>
              <a:r>
                <a:rPr lang="fr-FR" sz="3600">
                  <a:latin typeface="Comic Sans MS" pitchFamily="66" charset="0"/>
                </a:rPr>
                <a:t>…</a:t>
              </a:r>
            </a:p>
          </p:txBody>
        </p:sp>
        <p:pic>
          <p:nvPicPr>
            <p:cNvPr id="72710" name="Picture 6"/>
            <p:cNvPicPr>
              <a:picLocks noChangeAspect="1" noChangeArrowheads="1"/>
            </p:cNvPicPr>
            <p:nvPr/>
          </p:nvPicPr>
          <p:blipFill>
            <a:blip r:embed="rId5" cstate="print">
              <a:lum bright="6000"/>
            </a:blip>
            <a:srcRect l="69600" t="49039" r="8394"/>
            <a:stretch>
              <a:fillRect/>
            </a:stretch>
          </p:blipFill>
          <p:spPr bwMode="auto">
            <a:xfrm>
              <a:off x="3516" y="1842"/>
              <a:ext cx="1088" cy="1671"/>
            </a:xfrm>
            <a:prstGeom prst="rect">
              <a:avLst/>
            </a:prstGeom>
            <a:noFill/>
            <a:ln w="9525">
              <a:noFill/>
              <a:miter lim="800000"/>
              <a:headEnd/>
              <a:tailEnd/>
            </a:ln>
          </p:spPr>
        </p:pic>
        <p:sp>
          <p:nvSpPr>
            <p:cNvPr id="72711" name="Rectangle 7"/>
            <p:cNvSpPr>
              <a:spLocks noChangeArrowheads="1"/>
            </p:cNvSpPr>
            <p:nvPr/>
          </p:nvSpPr>
          <p:spPr bwMode="auto">
            <a:xfrm>
              <a:off x="3515" y="1933"/>
              <a:ext cx="181" cy="227"/>
            </a:xfrm>
            <a:prstGeom prst="rect">
              <a:avLst/>
            </a:prstGeom>
            <a:solidFill>
              <a:schemeClr val="bg1"/>
            </a:solidFill>
            <a:ln w="9525">
              <a:noFill/>
              <a:miter lim="800000"/>
              <a:headEnd/>
              <a:tailEnd/>
            </a:ln>
          </p:spPr>
          <p:txBody>
            <a:bodyPr wrap="none" anchor="ctr"/>
            <a:lstStyle/>
            <a:p>
              <a:endParaRPr lang="fr-F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93442" name="Group 2"/>
          <p:cNvGraphicFramePr>
            <a:graphicFrameLocks noGrp="1"/>
          </p:cNvGraphicFramePr>
          <p:nvPr>
            <p:ph type="tbl" idx="1"/>
          </p:nvPr>
        </p:nvGraphicFramePr>
        <p:xfrm>
          <a:off x="685800" y="752475"/>
          <a:ext cx="5326063" cy="2016125"/>
        </p:xfrm>
        <a:graphic>
          <a:graphicData uri="http://schemas.openxmlformats.org/drawingml/2006/table">
            <a:tbl>
              <a:tblPr/>
              <a:tblGrid>
                <a:gridCol w="2519363"/>
                <a:gridCol w="2806700"/>
              </a:tblGrid>
              <a:tr h="95885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Durée du voyage</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dans le référentiel </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de la fusée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Distance parcourue</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dans le référentiel </a:t>
                      </a:r>
                    </a:p>
                    <a:p>
                      <a:pPr marL="0" marR="0" lvl="0" indent="0" algn="ctr" defTabSz="914400" rtl="0" eaLnBrk="0" fontAlgn="base" latinLnBrk="0" hangingPunct="0">
                        <a:lnSpc>
                          <a:spcPct val="9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Comic Sans MS" pitchFamily="66" charset="0"/>
                          <a:cs typeface="Times New Roman" pitchFamily="18" charset="0"/>
                        </a:rPr>
                        <a:t>de la Terre</a:t>
                      </a:r>
                      <a:endParaRPr kumimoji="0" lang="fr-FR" sz="2800" b="0" i="0" u="none" strike="noStrike" cap="none" normalizeH="0" baseline="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72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omic Sans MS" pitchFamily="66"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800" b="0" i="0" u="none" strike="noStrike" cap="none" normalizeH="0" baseline="0" smtClean="0">
                          <a:ln>
                            <a:noFill/>
                          </a:ln>
                          <a:solidFill>
                            <a:schemeClr val="tx1"/>
                          </a:solidFill>
                          <a:effectLst/>
                          <a:latin typeface="Comic Sans MS" pitchFamily="66" charset="0"/>
                          <a:cs typeface="Times New Roman" pitchFamily="18" charset="0"/>
                        </a:rPr>
                        <a:t>14 ans</a:t>
                      </a:r>
                      <a:endParaRPr kumimoji="0" lang="fr-FR" sz="2800" b="0" i="0" u="none" strike="noStrike" cap="none" normalizeH="0" baseline="0" smtClean="0">
                        <a:ln>
                          <a:noFill/>
                        </a:ln>
                        <a:solidFill>
                          <a:schemeClr val="tx1"/>
                        </a:solidFill>
                        <a:effectLst/>
                        <a:latin typeface="Comic Sans MS"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Comic Sans MS" pitchFamily="66"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800" b="0" i="0" u="none" strike="noStrike" cap="none" normalizeH="0" baseline="0" smtClean="0">
                          <a:ln>
                            <a:noFill/>
                          </a:ln>
                          <a:solidFill>
                            <a:schemeClr val="tx1"/>
                          </a:solidFill>
                          <a:effectLst/>
                          <a:latin typeface="Comic Sans MS" pitchFamily="66" charset="0"/>
                          <a:cs typeface="Times New Roman" pitchFamily="18" charset="0"/>
                        </a:rPr>
                        <a:t>2 000 000 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73741" name="Picture 13" descr="Einstein_16"/>
          <p:cNvPicPr>
            <a:picLocks noChangeAspect="1" noChangeArrowheads="1"/>
          </p:cNvPicPr>
          <p:nvPr/>
        </p:nvPicPr>
        <p:blipFill>
          <a:blip r:embed="rId3" cstate="print"/>
          <a:srcRect b="14938"/>
          <a:stretch>
            <a:fillRect/>
          </a:stretch>
        </p:blipFill>
        <p:spPr bwMode="auto">
          <a:xfrm>
            <a:off x="6588125" y="609600"/>
            <a:ext cx="2001838" cy="2449513"/>
          </a:xfrm>
          <a:prstGeom prst="rect">
            <a:avLst/>
          </a:prstGeom>
          <a:noFill/>
          <a:ln w="9525">
            <a:noFill/>
            <a:miter lim="800000"/>
            <a:headEnd/>
            <a:tailEnd/>
          </a:ln>
        </p:spPr>
      </p:pic>
      <p:sp>
        <p:nvSpPr>
          <p:cNvPr id="73742" name="Rectangle 14"/>
          <p:cNvSpPr>
            <a:spLocks noChangeArrowheads="1"/>
          </p:cNvSpPr>
          <p:nvPr/>
        </p:nvSpPr>
        <p:spPr bwMode="auto">
          <a:xfrm>
            <a:off x="381000" y="5530850"/>
            <a:ext cx="8382000" cy="942975"/>
          </a:xfrm>
          <a:prstGeom prst="rect">
            <a:avLst/>
          </a:prstGeom>
          <a:noFill/>
          <a:ln w="9525">
            <a:noFill/>
            <a:miter lim="800000"/>
            <a:headEnd/>
            <a:tailEnd/>
          </a:ln>
        </p:spPr>
        <p:txBody>
          <a:bodyPr>
            <a:spAutoFit/>
          </a:bodyPr>
          <a:lstStyle/>
          <a:p>
            <a:pPr algn="ctr"/>
            <a:r>
              <a:rPr lang="fr-FR">
                <a:latin typeface="Comic Sans MS" pitchFamily="66" charset="0"/>
              </a:rPr>
              <a:t>Les astronautes auront vieilli de 14 ans mais un peu plus de 2 000 000 d’années se seront écoulées sur la Terre !</a:t>
            </a:r>
          </a:p>
        </p:txBody>
      </p:sp>
      <p:sp>
        <p:nvSpPr>
          <p:cNvPr id="73743" name="Rectangle 15"/>
          <p:cNvSpPr>
            <a:spLocks noChangeAspect="1" noChangeArrowheads="1"/>
          </p:cNvSpPr>
          <p:nvPr/>
        </p:nvSpPr>
        <p:spPr bwMode="auto">
          <a:xfrm>
            <a:off x="3881438" y="4740275"/>
            <a:ext cx="2887662" cy="579438"/>
          </a:xfrm>
          <a:prstGeom prst="rect">
            <a:avLst/>
          </a:prstGeom>
          <a:noFill/>
          <a:ln w="9525">
            <a:noFill/>
            <a:miter lim="800000"/>
            <a:headEnd/>
            <a:tailEnd/>
          </a:ln>
        </p:spPr>
        <p:txBody>
          <a:bodyPr wrap="none">
            <a:spAutoFit/>
          </a:bodyPr>
          <a:lstStyle/>
          <a:p>
            <a:pPr eaLnBrk="0" hangingPunct="0"/>
            <a:r>
              <a:rPr lang="fr-FR" sz="3200" b="1">
                <a:solidFill>
                  <a:srgbClr val="FF0000"/>
                </a:solidFill>
                <a:latin typeface="Times" charset="0"/>
              </a:rPr>
              <a:t>d = 2 000 000 al</a:t>
            </a:r>
            <a:endParaRPr lang="fr-FR" sz="3200" b="1" baseline="-25000">
              <a:solidFill>
                <a:srgbClr val="FF0000"/>
              </a:solidFill>
              <a:latin typeface="Times" charset="0"/>
            </a:endParaRPr>
          </a:p>
        </p:txBody>
      </p:sp>
      <p:sp>
        <p:nvSpPr>
          <p:cNvPr id="73744" name="Rectangle 16"/>
          <p:cNvSpPr>
            <a:spLocks noChangeAspect="1" noChangeArrowheads="1"/>
          </p:cNvSpPr>
          <p:nvPr/>
        </p:nvSpPr>
        <p:spPr bwMode="auto">
          <a:xfrm>
            <a:off x="4151313" y="3538538"/>
            <a:ext cx="1036637" cy="457200"/>
          </a:xfrm>
          <a:prstGeom prst="rect">
            <a:avLst/>
          </a:prstGeom>
          <a:noFill/>
          <a:ln w="9525">
            <a:noFill/>
            <a:miter lim="800000"/>
            <a:headEnd/>
            <a:tailEnd/>
          </a:ln>
        </p:spPr>
        <p:txBody>
          <a:bodyPr wrap="none">
            <a:spAutoFit/>
          </a:bodyPr>
          <a:lstStyle/>
          <a:p>
            <a:pPr eaLnBrk="0" hangingPunct="0"/>
            <a:r>
              <a:rPr lang="fr-FR" b="1">
                <a:latin typeface="Times" charset="0"/>
              </a:rPr>
              <a:t>T</a:t>
            </a:r>
            <a:r>
              <a:rPr lang="fr-FR" sz="2800" b="1" baseline="-25000">
                <a:latin typeface="Times" charset="0"/>
              </a:rPr>
              <a:t>Terre </a:t>
            </a:r>
          </a:p>
        </p:txBody>
      </p:sp>
      <p:sp>
        <p:nvSpPr>
          <p:cNvPr id="73745" name="Line 17"/>
          <p:cNvSpPr>
            <a:spLocks noChangeAspect="1" noChangeShapeType="1"/>
          </p:cNvSpPr>
          <p:nvPr/>
        </p:nvSpPr>
        <p:spPr bwMode="auto">
          <a:xfrm>
            <a:off x="857250" y="4597400"/>
            <a:ext cx="5522913" cy="0"/>
          </a:xfrm>
          <a:prstGeom prst="line">
            <a:avLst/>
          </a:prstGeom>
          <a:noFill/>
          <a:ln w="28575">
            <a:solidFill>
              <a:schemeClr val="tx1"/>
            </a:solidFill>
            <a:round/>
            <a:headEnd type="triangle" w="sm" len="lg"/>
            <a:tailEnd type="triangle" w="sm" len="lg"/>
          </a:ln>
        </p:spPr>
        <p:txBody>
          <a:bodyPr/>
          <a:lstStyle/>
          <a:p>
            <a:endParaRPr lang="fr-FR"/>
          </a:p>
        </p:txBody>
      </p:sp>
      <p:sp>
        <p:nvSpPr>
          <p:cNvPr id="73746" name="Line 18"/>
          <p:cNvSpPr>
            <a:spLocks noChangeAspect="1" noChangeShapeType="1"/>
          </p:cNvSpPr>
          <p:nvPr/>
        </p:nvSpPr>
        <p:spPr bwMode="auto">
          <a:xfrm rot="-646152">
            <a:off x="1096963" y="2819400"/>
            <a:ext cx="5165725" cy="2232025"/>
          </a:xfrm>
          <a:prstGeom prst="line">
            <a:avLst/>
          </a:prstGeom>
          <a:noFill/>
          <a:ln w="28575">
            <a:solidFill>
              <a:schemeClr val="tx1"/>
            </a:solidFill>
            <a:round/>
            <a:headEnd type="triangle" w="sm" len="lg"/>
            <a:tailEnd type="triangle" w="sm" len="lg"/>
          </a:ln>
        </p:spPr>
        <p:txBody>
          <a:bodyPr/>
          <a:lstStyle/>
          <a:p>
            <a:endParaRPr lang="fr-FR"/>
          </a:p>
        </p:txBody>
      </p:sp>
      <p:sp>
        <p:nvSpPr>
          <p:cNvPr id="73747" name="Line 19"/>
          <p:cNvSpPr>
            <a:spLocks noChangeAspect="1" noChangeShapeType="1"/>
          </p:cNvSpPr>
          <p:nvPr/>
        </p:nvSpPr>
        <p:spPr bwMode="auto">
          <a:xfrm>
            <a:off x="908050" y="3305175"/>
            <a:ext cx="0" cy="1270000"/>
          </a:xfrm>
          <a:prstGeom prst="line">
            <a:avLst/>
          </a:prstGeom>
          <a:noFill/>
          <a:ln w="28575">
            <a:solidFill>
              <a:schemeClr val="tx1"/>
            </a:solidFill>
            <a:round/>
            <a:headEnd type="triangle" w="sm" len="lg"/>
            <a:tailEnd type="triangle" w="sm" len="lg"/>
          </a:ln>
        </p:spPr>
        <p:txBody>
          <a:bodyPr/>
          <a:lstStyle/>
          <a:p>
            <a:endParaRPr lang="fr-FR"/>
          </a:p>
        </p:txBody>
      </p:sp>
      <p:sp>
        <p:nvSpPr>
          <p:cNvPr id="73748" name="Rectangle 20"/>
          <p:cNvSpPr>
            <a:spLocks noChangeArrowheads="1"/>
          </p:cNvSpPr>
          <p:nvPr/>
        </p:nvSpPr>
        <p:spPr bwMode="auto">
          <a:xfrm>
            <a:off x="304800" y="3736975"/>
            <a:ext cx="1152525" cy="504825"/>
          </a:xfrm>
          <a:prstGeom prst="rect">
            <a:avLst/>
          </a:prstGeom>
          <a:solidFill>
            <a:schemeClr val="bg1"/>
          </a:solidFill>
          <a:ln w="9525">
            <a:noFill/>
            <a:miter lim="800000"/>
            <a:headEnd/>
            <a:tailEnd/>
          </a:ln>
        </p:spPr>
        <p:txBody>
          <a:bodyPr wrap="none" anchor="ctr"/>
          <a:lstStyle/>
          <a:p>
            <a:endParaRPr lang="fr-FR"/>
          </a:p>
        </p:txBody>
      </p:sp>
      <p:sp>
        <p:nvSpPr>
          <p:cNvPr id="73749" name="Rectangle 21"/>
          <p:cNvSpPr>
            <a:spLocks noChangeAspect="1" noChangeArrowheads="1"/>
          </p:cNvSpPr>
          <p:nvPr/>
        </p:nvSpPr>
        <p:spPr bwMode="auto">
          <a:xfrm>
            <a:off x="363538" y="3592513"/>
            <a:ext cx="1127125" cy="457200"/>
          </a:xfrm>
          <a:prstGeom prst="rect">
            <a:avLst/>
          </a:prstGeom>
          <a:solidFill>
            <a:schemeClr val="bg1"/>
          </a:solidFill>
          <a:ln w="9525">
            <a:noFill/>
            <a:miter lim="800000"/>
            <a:headEnd/>
            <a:tailEnd/>
          </a:ln>
        </p:spPr>
        <p:txBody>
          <a:bodyPr>
            <a:spAutoFit/>
          </a:bodyPr>
          <a:lstStyle/>
          <a:p>
            <a:pPr eaLnBrk="0" hangingPunct="0"/>
            <a:r>
              <a:rPr lang="fr-FR" b="1">
                <a:latin typeface="Times" charset="0"/>
              </a:rPr>
              <a:t>14 ans</a:t>
            </a:r>
            <a:endParaRPr lang="fr-FR" sz="2800" b="1" baseline="-25000">
              <a:latin typeface="Times" charset="0"/>
            </a:endParaRPr>
          </a:p>
        </p:txBody>
      </p:sp>
      <p:pic>
        <p:nvPicPr>
          <p:cNvPr id="73750" name="Picture 22"/>
          <p:cNvPicPr>
            <a:picLocks noChangeAspect="1" noChangeArrowheads="1"/>
          </p:cNvPicPr>
          <p:nvPr/>
        </p:nvPicPr>
        <p:blipFill>
          <a:blip r:embed="rId4" cstate="print"/>
          <a:srcRect l="9796" t="15268" r="47134" b="68123"/>
          <a:stretch>
            <a:fillRect/>
          </a:stretch>
        </p:blipFill>
        <p:spPr bwMode="auto">
          <a:xfrm>
            <a:off x="6207125" y="4402138"/>
            <a:ext cx="792163" cy="323850"/>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0" y="785813"/>
            <a:ext cx="8858250" cy="584200"/>
          </a:xfrm>
          <a:prstGeom prst="rect">
            <a:avLst/>
          </a:prstGeom>
          <a:noFill/>
          <a:ln w="9525">
            <a:noFill/>
            <a:miter lim="800000"/>
            <a:headEnd/>
            <a:tailEnd/>
          </a:ln>
        </p:spPr>
        <p:txBody>
          <a:bodyPr>
            <a:spAutoFit/>
          </a:bodyPr>
          <a:lstStyle/>
          <a:p>
            <a:pPr algn="ctr"/>
            <a:r>
              <a:rPr lang="fr-FR" sz="3200">
                <a:solidFill>
                  <a:srgbClr val="FF0000"/>
                </a:solidFill>
                <a:latin typeface="Comic Sans MS" pitchFamily="66" charset="0"/>
              </a:rPr>
              <a:t>III. Le paradoxe des jumeaux de Langevin</a:t>
            </a:r>
            <a:endParaRPr lang="fr-FR" sz="4000">
              <a:solidFill>
                <a:srgbClr val="FF0000"/>
              </a:solidFill>
              <a:latin typeface="Comic Sans MS" pitchFamily="66" charset="0"/>
            </a:endParaRPr>
          </a:p>
        </p:txBody>
      </p:sp>
      <p:pic>
        <p:nvPicPr>
          <p:cNvPr id="74755" name="Picture 3" descr="2 hommes"/>
          <p:cNvPicPr>
            <a:picLocks noChangeAspect="1" noChangeArrowheads="1"/>
          </p:cNvPicPr>
          <p:nvPr/>
        </p:nvPicPr>
        <p:blipFill>
          <a:blip r:embed="rId3" cstate="print"/>
          <a:srcRect/>
          <a:stretch>
            <a:fillRect/>
          </a:stretch>
        </p:blipFill>
        <p:spPr bwMode="auto">
          <a:xfrm>
            <a:off x="971550" y="1484313"/>
            <a:ext cx="2840038" cy="4103687"/>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755650" y="454025"/>
            <a:ext cx="7578725" cy="822325"/>
          </a:xfrm>
          <a:prstGeom prst="rect">
            <a:avLst/>
          </a:prstGeom>
          <a:noFill/>
          <a:ln w="9525">
            <a:noFill/>
            <a:miter lim="800000"/>
            <a:headEnd/>
            <a:tailEnd/>
          </a:ln>
        </p:spPr>
        <p:txBody>
          <a:bodyPr wrap="none">
            <a:spAutoFit/>
          </a:bodyPr>
          <a:lstStyle/>
          <a:p>
            <a:r>
              <a:rPr lang="fr-FR">
                <a:latin typeface="Comic Sans MS" pitchFamily="66" charset="0"/>
              </a:rPr>
              <a:t>Une perspective est un effet réciproque :</a:t>
            </a:r>
          </a:p>
          <a:p>
            <a:r>
              <a:rPr lang="fr-FR">
                <a:latin typeface="Comic Sans MS" pitchFamily="66" charset="0"/>
              </a:rPr>
              <a:t>Si A est éloigné de B, B est éloigné tout autant de A</a:t>
            </a:r>
          </a:p>
        </p:txBody>
      </p:sp>
      <p:pic>
        <p:nvPicPr>
          <p:cNvPr id="75779" name="Picture 4"/>
          <p:cNvPicPr>
            <a:picLocks noChangeAspect="1" noChangeArrowheads="1"/>
          </p:cNvPicPr>
          <p:nvPr/>
        </p:nvPicPr>
        <p:blipFill>
          <a:blip r:embed="rId3" cstate="print"/>
          <a:srcRect l="60080" t="45117" r="22046" b="19083"/>
          <a:stretch>
            <a:fillRect/>
          </a:stretch>
        </p:blipFill>
        <p:spPr bwMode="auto">
          <a:xfrm>
            <a:off x="1187450" y="2708275"/>
            <a:ext cx="1728788" cy="2400300"/>
          </a:xfrm>
          <a:prstGeom prst="rect">
            <a:avLst/>
          </a:prstGeom>
          <a:noFill/>
          <a:ln w="9525">
            <a:noFill/>
            <a:miter lim="800000"/>
            <a:headEnd/>
            <a:tailEnd/>
          </a:ln>
        </p:spPr>
      </p:pic>
      <p:pic>
        <p:nvPicPr>
          <p:cNvPr id="75780" name="Picture 5"/>
          <p:cNvPicPr>
            <a:picLocks noChangeAspect="1" noChangeArrowheads="1"/>
          </p:cNvPicPr>
          <p:nvPr/>
        </p:nvPicPr>
        <p:blipFill>
          <a:blip r:embed="rId3" cstate="print"/>
          <a:srcRect l="77954" t="41920" r="11607" b="39824"/>
          <a:stretch>
            <a:fillRect/>
          </a:stretch>
        </p:blipFill>
        <p:spPr bwMode="auto">
          <a:xfrm>
            <a:off x="5435600" y="1663700"/>
            <a:ext cx="1009650" cy="1223963"/>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755650" y="454025"/>
            <a:ext cx="7589838" cy="942975"/>
          </a:xfrm>
          <a:prstGeom prst="rect">
            <a:avLst/>
          </a:prstGeom>
          <a:noFill/>
          <a:ln w="9525">
            <a:noFill/>
            <a:miter lim="800000"/>
            <a:headEnd/>
            <a:tailEnd/>
          </a:ln>
        </p:spPr>
        <p:txBody>
          <a:bodyPr wrap="none">
            <a:spAutoFit/>
          </a:bodyPr>
          <a:lstStyle/>
          <a:p>
            <a:r>
              <a:rPr lang="fr-FR">
                <a:latin typeface="Comic Sans MS" pitchFamily="66" charset="0"/>
              </a:rPr>
              <a:t>Une perspective est un effet réciproque :</a:t>
            </a:r>
          </a:p>
          <a:p>
            <a:r>
              <a:rPr lang="fr-FR">
                <a:latin typeface="Comic Sans MS" pitchFamily="66" charset="0"/>
              </a:rPr>
              <a:t>Si A est éloigné de B, B est éloigné tout autant de A</a:t>
            </a:r>
          </a:p>
        </p:txBody>
      </p:sp>
      <p:sp>
        <p:nvSpPr>
          <p:cNvPr id="76803" name="Text Box 3"/>
          <p:cNvSpPr txBox="1">
            <a:spLocks noChangeArrowheads="1"/>
          </p:cNvSpPr>
          <p:nvPr/>
        </p:nvSpPr>
        <p:spPr bwMode="auto">
          <a:xfrm>
            <a:off x="4214813" y="5426075"/>
            <a:ext cx="4243387" cy="517525"/>
          </a:xfrm>
          <a:prstGeom prst="rect">
            <a:avLst/>
          </a:prstGeom>
          <a:noFill/>
          <a:ln w="9525">
            <a:noFill/>
            <a:miter lim="800000"/>
            <a:headEnd/>
            <a:tailEnd/>
          </a:ln>
        </p:spPr>
        <p:txBody>
          <a:bodyPr wrap="none">
            <a:spAutoFit/>
          </a:bodyPr>
          <a:lstStyle/>
          <a:p>
            <a:r>
              <a:rPr lang="fr-FR">
                <a:latin typeface="Comic Sans MS" pitchFamily="66" charset="0"/>
              </a:rPr>
              <a:t>Chacun voit l’autre plus petit</a:t>
            </a:r>
          </a:p>
        </p:txBody>
      </p:sp>
      <p:pic>
        <p:nvPicPr>
          <p:cNvPr id="76804" name="Picture 4"/>
          <p:cNvPicPr>
            <a:picLocks noChangeAspect="1" noChangeArrowheads="1"/>
          </p:cNvPicPr>
          <p:nvPr/>
        </p:nvPicPr>
        <p:blipFill>
          <a:blip r:embed="rId3" cstate="print"/>
          <a:srcRect l="60080" t="45117" r="22046" b="19083"/>
          <a:stretch>
            <a:fillRect/>
          </a:stretch>
        </p:blipFill>
        <p:spPr bwMode="auto">
          <a:xfrm>
            <a:off x="1187450" y="2708275"/>
            <a:ext cx="1728788" cy="2400300"/>
          </a:xfrm>
          <a:prstGeom prst="rect">
            <a:avLst/>
          </a:prstGeom>
          <a:noFill/>
          <a:ln w="9525">
            <a:noFill/>
            <a:miter lim="800000"/>
            <a:headEnd/>
            <a:tailEnd/>
          </a:ln>
        </p:spPr>
      </p:pic>
      <p:pic>
        <p:nvPicPr>
          <p:cNvPr id="76805" name="Picture 5"/>
          <p:cNvPicPr>
            <a:picLocks noChangeAspect="1" noChangeArrowheads="1"/>
          </p:cNvPicPr>
          <p:nvPr/>
        </p:nvPicPr>
        <p:blipFill>
          <a:blip r:embed="rId3" cstate="print"/>
          <a:srcRect l="77954" t="41920" r="11607" b="39824"/>
          <a:stretch>
            <a:fillRect/>
          </a:stretch>
        </p:blipFill>
        <p:spPr bwMode="auto">
          <a:xfrm>
            <a:off x="5435600" y="1663700"/>
            <a:ext cx="1009650" cy="1223963"/>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468313" y="520700"/>
            <a:ext cx="8351837" cy="942975"/>
          </a:xfrm>
          <a:prstGeom prst="rect">
            <a:avLst/>
          </a:prstGeom>
          <a:noFill/>
          <a:ln w="9525">
            <a:noFill/>
            <a:miter lim="800000"/>
            <a:headEnd/>
            <a:tailEnd/>
          </a:ln>
        </p:spPr>
        <p:txBody>
          <a:bodyPr>
            <a:spAutoFit/>
          </a:bodyPr>
          <a:lstStyle/>
          <a:p>
            <a:r>
              <a:rPr lang="fr-FR">
                <a:latin typeface="Comic Sans MS" pitchFamily="66" charset="0"/>
              </a:rPr>
              <a:t>De même : si la fusée s’éloigne de la Terre à la vitesse v, la Terre s’éloigne de la fusée à la même vitesse</a:t>
            </a:r>
          </a:p>
        </p:txBody>
      </p:sp>
      <p:sp>
        <p:nvSpPr>
          <p:cNvPr id="77827" name="Text Box 3"/>
          <p:cNvSpPr txBox="1">
            <a:spLocks noChangeArrowheads="1"/>
          </p:cNvSpPr>
          <p:nvPr/>
        </p:nvSpPr>
        <p:spPr bwMode="auto">
          <a:xfrm>
            <a:off x="533400" y="5426075"/>
            <a:ext cx="8070850" cy="517525"/>
          </a:xfrm>
          <a:prstGeom prst="rect">
            <a:avLst/>
          </a:prstGeom>
          <a:noFill/>
          <a:ln w="9525">
            <a:noFill/>
            <a:miter lim="800000"/>
            <a:headEnd/>
            <a:tailEnd/>
          </a:ln>
        </p:spPr>
        <p:txBody>
          <a:bodyPr>
            <a:spAutoFit/>
          </a:bodyPr>
          <a:lstStyle/>
          <a:p>
            <a:pPr algn="r"/>
            <a:r>
              <a:rPr lang="fr-FR">
                <a:latin typeface="Comic Sans MS" pitchFamily="66" charset="0"/>
              </a:rPr>
              <a:t>Chacun voit le temps de l’autre s’écouler plus lentement</a:t>
            </a:r>
          </a:p>
        </p:txBody>
      </p:sp>
      <p:pic>
        <p:nvPicPr>
          <p:cNvPr id="77828" name="Picture 4" descr="fusée"/>
          <p:cNvPicPr>
            <a:picLocks noChangeAspect="1" noChangeArrowheads="1"/>
          </p:cNvPicPr>
          <p:nvPr/>
        </p:nvPicPr>
        <p:blipFill>
          <a:blip r:embed="rId3" cstate="print"/>
          <a:srcRect/>
          <a:stretch>
            <a:fillRect/>
          </a:stretch>
        </p:blipFill>
        <p:spPr bwMode="auto">
          <a:xfrm rot="20535548" flipH="1">
            <a:off x="4924425" y="2060575"/>
            <a:ext cx="1851025" cy="504825"/>
          </a:xfrm>
          <a:prstGeom prst="rect">
            <a:avLst/>
          </a:prstGeom>
          <a:noFill/>
          <a:ln w="9525">
            <a:noFill/>
            <a:miter lim="800000"/>
            <a:headEnd/>
            <a:tailEnd/>
          </a:ln>
        </p:spPr>
      </p:pic>
      <p:pic>
        <p:nvPicPr>
          <p:cNvPr id="77829" name="Picture 5" descr="galilÚe lum"/>
          <p:cNvPicPr>
            <a:picLocks noChangeAspect="1" noChangeArrowheads="1"/>
          </p:cNvPicPr>
          <p:nvPr/>
        </p:nvPicPr>
        <p:blipFill>
          <a:blip r:embed="rId4" cstate="print">
            <a:clrChange>
              <a:clrFrom>
                <a:srgbClr val="FAFAFA"/>
              </a:clrFrom>
              <a:clrTo>
                <a:srgbClr val="FAFAFA">
                  <a:alpha val="0"/>
                </a:srgbClr>
              </a:clrTo>
            </a:clrChange>
            <a:lum contrast="48000"/>
          </a:blip>
          <a:srcRect l="40778" t="77611" r="6343" b="2641"/>
          <a:stretch>
            <a:fillRect/>
          </a:stretch>
        </p:blipFill>
        <p:spPr bwMode="auto">
          <a:xfrm>
            <a:off x="1547813" y="3429000"/>
            <a:ext cx="993775" cy="1079500"/>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749300" y="609600"/>
            <a:ext cx="4254500" cy="587375"/>
          </a:xfrm>
          <a:prstGeom prst="rect">
            <a:avLst/>
          </a:prstGeom>
          <a:noFill/>
          <a:ln w="9525">
            <a:noFill/>
            <a:miter lim="800000"/>
            <a:headEnd/>
            <a:tailEnd/>
          </a:ln>
        </p:spPr>
        <p:txBody>
          <a:bodyPr>
            <a:spAutoFit/>
          </a:bodyPr>
          <a:lstStyle/>
          <a:p>
            <a:r>
              <a:rPr lang="fr-FR" sz="2800">
                <a:latin typeface="Comic Sans MS" pitchFamily="66" charset="0"/>
              </a:rPr>
              <a:t>Alors pourquoi ?…</a:t>
            </a:r>
            <a:endParaRPr lang="fr-FR" sz="2800"/>
          </a:p>
        </p:txBody>
      </p:sp>
      <p:pic>
        <p:nvPicPr>
          <p:cNvPr id="78851" name="Picture 3" descr="2 hommes"/>
          <p:cNvPicPr>
            <a:picLocks noChangeAspect="1" noChangeArrowheads="1"/>
          </p:cNvPicPr>
          <p:nvPr/>
        </p:nvPicPr>
        <p:blipFill>
          <a:blip r:embed="rId3" cstate="print"/>
          <a:srcRect/>
          <a:stretch>
            <a:fillRect/>
          </a:stretch>
        </p:blipFill>
        <p:spPr bwMode="auto">
          <a:xfrm>
            <a:off x="1042988" y="2851150"/>
            <a:ext cx="1944687" cy="2809875"/>
          </a:xfrm>
          <a:prstGeom prst="rect">
            <a:avLst/>
          </a:prstGeom>
          <a:noFill/>
          <a:ln w="9525">
            <a:noFill/>
            <a:miter lim="800000"/>
            <a:headEnd/>
            <a:tailEnd/>
          </a:ln>
        </p:spPr>
      </p:pic>
      <p:pic>
        <p:nvPicPr>
          <p:cNvPr id="78852" name="Picture 4" descr="MAISON"/>
          <p:cNvPicPr>
            <a:picLocks noChangeAspect="1" noChangeArrowheads="1"/>
          </p:cNvPicPr>
          <p:nvPr/>
        </p:nvPicPr>
        <p:blipFill>
          <a:blip r:embed="rId4" cstate="print"/>
          <a:srcRect/>
          <a:stretch>
            <a:fillRect/>
          </a:stretch>
        </p:blipFill>
        <p:spPr bwMode="auto">
          <a:xfrm>
            <a:off x="3517900" y="1844675"/>
            <a:ext cx="5157788" cy="2028825"/>
          </a:xfrm>
          <a:prstGeom prst="rect">
            <a:avLst/>
          </a:prstGeom>
          <a:noFill/>
          <a:ln w="9525">
            <a:noFill/>
            <a:miter lim="800000"/>
            <a:headEnd/>
            <a:tailEnd/>
          </a:ln>
        </p:spPr>
      </p:pic>
      <p:sp>
        <p:nvSpPr>
          <p:cNvPr id="78853" name="Text Box 5"/>
          <p:cNvSpPr txBox="1">
            <a:spLocks noChangeArrowheads="1"/>
          </p:cNvSpPr>
          <p:nvPr/>
        </p:nvSpPr>
        <p:spPr bwMode="auto">
          <a:xfrm>
            <a:off x="3348038" y="5661025"/>
            <a:ext cx="5256212" cy="457200"/>
          </a:xfrm>
          <a:prstGeom prst="rect">
            <a:avLst/>
          </a:prstGeom>
          <a:noFill/>
          <a:ln w="9525">
            <a:noFill/>
            <a:miter lim="800000"/>
            <a:headEnd/>
            <a:tailEnd/>
          </a:ln>
        </p:spPr>
        <p:txBody>
          <a:bodyPr>
            <a:spAutoFit/>
          </a:bodyPr>
          <a:lstStyle/>
          <a:p>
            <a:pPr>
              <a:spcBef>
                <a:spcPct val="50000"/>
              </a:spcBef>
            </a:pPr>
            <a:endParaRPr lang="fr-F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2 hommes"/>
          <p:cNvPicPr>
            <a:picLocks noChangeAspect="1" noChangeArrowheads="1"/>
          </p:cNvPicPr>
          <p:nvPr/>
        </p:nvPicPr>
        <p:blipFill>
          <a:blip r:embed="rId3" cstate="print"/>
          <a:srcRect/>
          <a:stretch>
            <a:fillRect/>
          </a:stretch>
        </p:blipFill>
        <p:spPr bwMode="auto">
          <a:xfrm>
            <a:off x="5808663" y="2636838"/>
            <a:ext cx="1643062" cy="2374900"/>
          </a:xfrm>
          <a:prstGeom prst="rect">
            <a:avLst/>
          </a:prstGeom>
          <a:noFill/>
          <a:ln w="9525">
            <a:noFill/>
            <a:miter lim="800000"/>
            <a:headEnd/>
            <a:tailEnd/>
          </a:ln>
        </p:spPr>
      </p:pic>
      <p:grpSp>
        <p:nvGrpSpPr>
          <p:cNvPr id="79875" name="Group 3"/>
          <p:cNvGrpSpPr>
            <a:grpSpLocks/>
          </p:cNvGrpSpPr>
          <p:nvPr/>
        </p:nvGrpSpPr>
        <p:grpSpPr bwMode="auto">
          <a:xfrm>
            <a:off x="971550" y="2203450"/>
            <a:ext cx="2376488" cy="3743325"/>
            <a:chOff x="612" y="1117"/>
            <a:chExt cx="1769" cy="2812"/>
          </a:xfrm>
        </p:grpSpPr>
        <p:sp>
          <p:nvSpPr>
            <p:cNvPr id="79885" name="Line 4"/>
            <p:cNvSpPr>
              <a:spLocks noChangeShapeType="1"/>
            </p:cNvSpPr>
            <p:nvPr/>
          </p:nvSpPr>
          <p:spPr bwMode="auto">
            <a:xfrm>
              <a:off x="963" y="1162"/>
              <a:ext cx="0" cy="2767"/>
            </a:xfrm>
            <a:prstGeom prst="line">
              <a:avLst/>
            </a:prstGeom>
            <a:noFill/>
            <a:ln w="9525">
              <a:solidFill>
                <a:schemeClr val="tx1"/>
              </a:solidFill>
              <a:round/>
              <a:headEnd type="triangle" w="med" len="med"/>
              <a:tailEnd/>
            </a:ln>
          </p:spPr>
          <p:txBody>
            <a:bodyPr/>
            <a:lstStyle/>
            <a:p>
              <a:endParaRPr lang="fr-FR"/>
            </a:p>
          </p:txBody>
        </p:sp>
        <p:sp>
          <p:nvSpPr>
            <p:cNvPr id="79886" name="Line 5"/>
            <p:cNvSpPr>
              <a:spLocks noChangeShapeType="1"/>
            </p:cNvSpPr>
            <p:nvPr/>
          </p:nvSpPr>
          <p:spPr bwMode="auto">
            <a:xfrm>
              <a:off x="963" y="3929"/>
              <a:ext cx="1418" cy="0"/>
            </a:xfrm>
            <a:prstGeom prst="line">
              <a:avLst/>
            </a:prstGeom>
            <a:noFill/>
            <a:ln w="9525">
              <a:solidFill>
                <a:schemeClr val="tx1"/>
              </a:solidFill>
              <a:round/>
              <a:headEnd/>
              <a:tailEnd type="triangle" w="med" len="med"/>
            </a:ln>
          </p:spPr>
          <p:txBody>
            <a:bodyPr/>
            <a:lstStyle/>
            <a:p>
              <a:endParaRPr lang="fr-FR"/>
            </a:p>
          </p:txBody>
        </p:sp>
        <p:sp>
          <p:nvSpPr>
            <p:cNvPr id="79887" name="Line 6"/>
            <p:cNvSpPr>
              <a:spLocks noChangeShapeType="1"/>
            </p:cNvSpPr>
            <p:nvPr/>
          </p:nvSpPr>
          <p:spPr bwMode="auto">
            <a:xfrm>
              <a:off x="963" y="1344"/>
              <a:ext cx="952" cy="1270"/>
            </a:xfrm>
            <a:prstGeom prst="line">
              <a:avLst/>
            </a:prstGeom>
            <a:noFill/>
            <a:ln w="9525">
              <a:solidFill>
                <a:schemeClr val="tx1"/>
              </a:solidFill>
              <a:round/>
              <a:headEnd/>
              <a:tailEnd/>
            </a:ln>
          </p:spPr>
          <p:txBody>
            <a:bodyPr/>
            <a:lstStyle/>
            <a:p>
              <a:endParaRPr lang="fr-FR"/>
            </a:p>
          </p:txBody>
        </p:sp>
        <p:sp>
          <p:nvSpPr>
            <p:cNvPr id="79888" name="Line 7"/>
            <p:cNvSpPr>
              <a:spLocks noChangeShapeType="1"/>
            </p:cNvSpPr>
            <p:nvPr/>
          </p:nvSpPr>
          <p:spPr bwMode="auto">
            <a:xfrm flipV="1">
              <a:off x="963" y="2614"/>
              <a:ext cx="952" cy="1315"/>
            </a:xfrm>
            <a:prstGeom prst="line">
              <a:avLst/>
            </a:prstGeom>
            <a:noFill/>
            <a:ln w="9525">
              <a:solidFill>
                <a:schemeClr val="tx1"/>
              </a:solidFill>
              <a:round/>
              <a:headEnd/>
              <a:tailEnd/>
            </a:ln>
          </p:spPr>
          <p:txBody>
            <a:bodyPr/>
            <a:lstStyle/>
            <a:p>
              <a:endParaRPr lang="fr-FR"/>
            </a:p>
          </p:txBody>
        </p:sp>
        <p:pic>
          <p:nvPicPr>
            <p:cNvPr id="79889" name="Picture 8" descr="terre-europe"/>
            <p:cNvPicPr>
              <a:picLocks noChangeAspect="1" noChangeArrowheads="1"/>
            </p:cNvPicPr>
            <p:nvPr/>
          </p:nvPicPr>
          <p:blipFill>
            <a:blip r:embed="rId4" cstate="print">
              <a:clrChange>
                <a:clrFrom>
                  <a:srgbClr val="070506"/>
                </a:clrFrom>
                <a:clrTo>
                  <a:srgbClr val="070506">
                    <a:alpha val="0"/>
                  </a:srgbClr>
                </a:clrTo>
              </a:clrChange>
            </a:blip>
            <a:srcRect/>
            <a:stretch>
              <a:fillRect/>
            </a:stretch>
          </p:blipFill>
          <p:spPr bwMode="auto">
            <a:xfrm rot="-721436">
              <a:off x="612" y="1162"/>
              <a:ext cx="714" cy="551"/>
            </a:xfrm>
            <a:prstGeom prst="rect">
              <a:avLst/>
            </a:prstGeom>
            <a:solidFill>
              <a:schemeClr val="bg1"/>
            </a:solidFill>
            <a:ln w="9525">
              <a:noFill/>
              <a:miter lim="800000"/>
              <a:headEnd/>
              <a:tailEnd/>
            </a:ln>
          </p:spPr>
        </p:pic>
        <p:pic>
          <p:nvPicPr>
            <p:cNvPr id="79890" name="Picture 9" descr="fusée"/>
            <p:cNvPicPr>
              <a:picLocks noChangeAspect="1" noChangeArrowheads="1"/>
            </p:cNvPicPr>
            <p:nvPr/>
          </p:nvPicPr>
          <p:blipFill>
            <a:blip r:embed="rId5" cstate="print">
              <a:lum contrast="-12000"/>
            </a:blip>
            <a:srcRect/>
            <a:stretch>
              <a:fillRect/>
            </a:stretch>
          </p:blipFill>
          <p:spPr bwMode="auto">
            <a:xfrm rot="8726699">
              <a:off x="917" y="1117"/>
              <a:ext cx="567" cy="169"/>
            </a:xfrm>
            <a:prstGeom prst="rect">
              <a:avLst/>
            </a:prstGeom>
            <a:noFill/>
            <a:ln w="9525">
              <a:noFill/>
              <a:miter lim="800000"/>
              <a:headEnd/>
              <a:tailEnd/>
            </a:ln>
          </p:spPr>
        </p:pic>
      </p:grpSp>
      <p:grpSp>
        <p:nvGrpSpPr>
          <p:cNvPr id="79876" name="Group 10"/>
          <p:cNvGrpSpPr>
            <a:grpSpLocks/>
          </p:cNvGrpSpPr>
          <p:nvPr/>
        </p:nvGrpSpPr>
        <p:grpSpPr bwMode="auto">
          <a:xfrm>
            <a:off x="2532063" y="549275"/>
            <a:ext cx="6611937" cy="1204913"/>
            <a:chOff x="1713" y="305"/>
            <a:chExt cx="4165" cy="759"/>
          </a:xfrm>
        </p:grpSpPr>
        <p:sp>
          <p:nvSpPr>
            <p:cNvPr id="79879" name="Text Box 11"/>
            <p:cNvSpPr txBox="1">
              <a:spLocks noChangeArrowheads="1"/>
            </p:cNvSpPr>
            <p:nvPr/>
          </p:nvSpPr>
          <p:spPr bwMode="auto">
            <a:xfrm>
              <a:off x="1713" y="738"/>
              <a:ext cx="1555" cy="326"/>
            </a:xfrm>
            <a:prstGeom prst="rect">
              <a:avLst/>
            </a:prstGeom>
            <a:noFill/>
            <a:ln w="9525">
              <a:noFill/>
              <a:miter lim="800000"/>
              <a:headEnd/>
              <a:tailEnd/>
            </a:ln>
          </p:spPr>
          <p:txBody>
            <a:bodyPr wrap="none">
              <a:spAutoFit/>
            </a:bodyPr>
            <a:lstStyle/>
            <a:p>
              <a:r>
                <a:rPr lang="fr-FR">
                  <a:latin typeface="Comic Sans MS" pitchFamily="66" charset="0"/>
                </a:rPr>
                <a:t>Aller-retour    :</a:t>
              </a:r>
              <a:r>
                <a:rPr lang="fr-FR"/>
                <a:t> </a:t>
              </a:r>
            </a:p>
          </p:txBody>
        </p:sp>
        <p:sp>
          <p:nvSpPr>
            <p:cNvPr id="79880" name="Text Box 12"/>
            <p:cNvSpPr txBox="1">
              <a:spLocks noChangeArrowheads="1"/>
            </p:cNvSpPr>
            <p:nvPr/>
          </p:nvSpPr>
          <p:spPr bwMode="auto">
            <a:xfrm>
              <a:off x="3512" y="732"/>
              <a:ext cx="1816" cy="326"/>
            </a:xfrm>
            <a:prstGeom prst="rect">
              <a:avLst/>
            </a:prstGeom>
            <a:noFill/>
            <a:ln w="9525">
              <a:noFill/>
              <a:miter lim="800000"/>
              <a:headEnd/>
              <a:tailEnd/>
            </a:ln>
          </p:spPr>
          <p:txBody>
            <a:bodyPr>
              <a:spAutoFit/>
            </a:bodyPr>
            <a:lstStyle/>
            <a:p>
              <a:pPr>
                <a:spcBef>
                  <a:spcPct val="50000"/>
                </a:spcBef>
              </a:pPr>
              <a:r>
                <a:rPr lang="fr-FR">
                  <a:solidFill>
                    <a:srgbClr val="FF0000"/>
                  </a:solidFill>
                  <a:latin typeface="Comic Sans MS" pitchFamily="66" charset="0"/>
                </a:rPr>
                <a:t>plus de réciprocité</a:t>
              </a:r>
            </a:p>
          </p:txBody>
        </p:sp>
        <p:sp>
          <p:nvSpPr>
            <p:cNvPr id="79881" name="Text Box 13"/>
            <p:cNvSpPr txBox="1">
              <a:spLocks noChangeArrowheads="1"/>
            </p:cNvSpPr>
            <p:nvPr/>
          </p:nvSpPr>
          <p:spPr bwMode="auto">
            <a:xfrm>
              <a:off x="1731" y="314"/>
              <a:ext cx="1540" cy="326"/>
            </a:xfrm>
            <a:prstGeom prst="rect">
              <a:avLst/>
            </a:prstGeom>
            <a:noFill/>
            <a:ln w="9525">
              <a:noFill/>
              <a:miter lim="800000"/>
              <a:headEnd/>
              <a:tailEnd/>
            </a:ln>
          </p:spPr>
          <p:txBody>
            <a:bodyPr wrap="none">
              <a:spAutoFit/>
            </a:bodyPr>
            <a:lstStyle/>
            <a:p>
              <a:r>
                <a:rPr lang="fr-FR">
                  <a:latin typeface="Comic Sans MS" pitchFamily="66" charset="0"/>
                </a:rPr>
                <a:t>Voyage aller    :</a:t>
              </a:r>
              <a:r>
                <a:rPr lang="fr-FR"/>
                <a:t> </a:t>
              </a:r>
            </a:p>
          </p:txBody>
        </p:sp>
        <p:sp>
          <p:nvSpPr>
            <p:cNvPr id="79882" name="Text Box 14"/>
            <p:cNvSpPr txBox="1">
              <a:spLocks noChangeArrowheads="1"/>
            </p:cNvSpPr>
            <p:nvPr/>
          </p:nvSpPr>
          <p:spPr bwMode="auto">
            <a:xfrm>
              <a:off x="3378" y="305"/>
              <a:ext cx="2496" cy="370"/>
            </a:xfrm>
            <a:prstGeom prst="rect">
              <a:avLst/>
            </a:prstGeom>
            <a:noFill/>
            <a:ln w="9525">
              <a:noFill/>
              <a:miter lim="800000"/>
              <a:headEnd/>
              <a:tailEnd/>
            </a:ln>
          </p:spPr>
          <p:txBody>
            <a:bodyPr>
              <a:spAutoFit/>
            </a:bodyPr>
            <a:lstStyle/>
            <a:p>
              <a:pPr>
                <a:spcBef>
                  <a:spcPct val="50000"/>
                </a:spcBef>
              </a:pPr>
              <a:r>
                <a:rPr lang="fr-FR" sz="2800">
                  <a:latin typeface="Comic Sans MS" pitchFamily="66" charset="0"/>
                </a:rPr>
                <a:t>  </a:t>
              </a:r>
              <a:r>
                <a:rPr lang="fr-FR">
                  <a:latin typeface="Comic Sans MS" pitchFamily="66" charset="0"/>
                </a:rPr>
                <a:t>réciprocité parfaite</a:t>
              </a:r>
            </a:p>
          </p:txBody>
        </p:sp>
        <p:sp>
          <p:nvSpPr>
            <p:cNvPr id="79883" name="Text Box 15"/>
            <p:cNvSpPr txBox="1">
              <a:spLocks noChangeArrowheads="1"/>
            </p:cNvSpPr>
            <p:nvPr/>
          </p:nvSpPr>
          <p:spPr bwMode="auto">
            <a:xfrm>
              <a:off x="1726" y="514"/>
              <a:ext cx="1548" cy="326"/>
            </a:xfrm>
            <a:prstGeom prst="rect">
              <a:avLst/>
            </a:prstGeom>
            <a:noFill/>
            <a:ln w="9525">
              <a:noFill/>
              <a:miter lim="800000"/>
              <a:headEnd/>
              <a:tailEnd/>
            </a:ln>
          </p:spPr>
          <p:txBody>
            <a:bodyPr wrap="none">
              <a:spAutoFit/>
            </a:bodyPr>
            <a:lstStyle/>
            <a:p>
              <a:r>
                <a:rPr lang="fr-FR">
                  <a:latin typeface="Comic Sans MS" pitchFamily="66" charset="0"/>
                </a:rPr>
                <a:t>Voyage retour :</a:t>
              </a:r>
              <a:r>
                <a:rPr lang="fr-FR"/>
                <a:t> </a:t>
              </a:r>
            </a:p>
          </p:txBody>
        </p:sp>
        <p:sp>
          <p:nvSpPr>
            <p:cNvPr id="79884" name="Text Box 16"/>
            <p:cNvSpPr txBox="1">
              <a:spLocks noChangeArrowheads="1"/>
            </p:cNvSpPr>
            <p:nvPr/>
          </p:nvSpPr>
          <p:spPr bwMode="auto">
            <a:xfrm>
              <a:off x="3382" y="505"/>
              <a:ext cx="2496" cy="370"/>
            </a:xfrm>
            <a:prstGeom prst="rect">
              <a:avLst/>
            </a:prstGeom>
            <a:noFill/>
            <a:ln w="9525">
              <a:noFill/>
              <a:miter lim="800000"/>
              <a:headEnd/>
              <a:tailEnd/>
            </a:ln>
          </p:spPr>
          <p:txBody>
            <a:bodyPr>
              <a:spAutoFit/>
            </a:bodyPr>
            <a:lstStyle/>
            <a:p>
              <a:pPr>
                <a:spcBef>
                  <a:spcPct val="50000"/>
                </a:spcBef>
              </a:pPr>
              <a:r>
                <a:rPr lang="fr-FR" sz="2800">
                  <a:latin typeface="Comic Sans MS" pitchFamily="66" charset="0"/>
                </a:rPr>
                <a:t>  </a:t>
              </a:r>
              <a:r>
                <a:rPr lang="fr-FR">
                  <a:latin typeface="Comic Sans MS" pitchFamily="66" charset="0"/>
                </a:rPr>
                <a:t>réciprocité parfaite</a:t>
              </a:r>
            </a:p>
          </p:txBody>
        </p:sp>
      </p:grpSp>
      <p:sp>
        <p:nvSpPr>
          <p:cNvPr id="79877" name="Text Box 17"/>
          <p:cNvSpPr txBox="1">
            <a:spLocks noChangeArrowheads="1"/>
          </p:cNvSpPr>
          <p:nvPr/>
        </p:nvSpPr>
        <p:spPr bwMode="auto">
          <a:xfrm>
            <a:off x="3975100" y="5392738"/>
            <a:ext cx="4413250" cy="457200"/>
          </a:xfrm>
          <a:prstGeom prst="rect">
            <a:avLst/>
          </a:prstGeom>
          <a:noFill/>
          <a:ln w="9525">
            <a:noFill/>
            <a:miter lim="800000"/>
            <a:headEnd/>
            <a:tailEnd/>
          </a:ln>
        </p:spPr>
        <p:txBody>
          <a:bodyPr>
            <a:spAutoFit/>
          </a:bodyPr>
          <a:lstStyle/>
          <a:p>
            <a:endParaRPr lang="fr-FR"/>
          </a:p>
        </p:txBody>
      </p:sp>
      <p:sp>
        <p:nvSpPr>
          <p:cNvPr id="79878" name="Text Box 18"/>
          <p:cNvSpPr txBox="1">
            <a:spLocks noChangeArrowheads="1"/>
          </p:cNvSpPr>
          <p:nvPr/>
        </p:nvSpPr>
        <p:spPr bwMode="auto">
          <a:xfrm>
            <a:off x="3779838" y="5229225"/>
            <a:ext cx="4752975" cy="942975"/>
          </a:xfrm>
          <a:prstGeom prst="rect">
            <a:avLst/>
          </a:prstGeom>
          <a:noFill/>
          <a:ln w="9525">
            <a:noFill/>
            <a:miter lim="800000"/>
            <a:headEnd/>
            <a:tailEnd/>
          </a:ln>
        </p:spPr>
        <p:txBody>
          <a:bodyPr>
            <a:spAutoFit/>
          </a:bodyPr>
          <a:lstStyle/>
          <a:p>
            <a:pPr algn="r">
              <a:spcBef>
                <a:spcPct val="50000"/>
              </a:spcBef>
            </a:pPr>
            <a:r>
              <a:rPr lang="fr-FR">
                <a:latin typeface="Comic Sans MS" pitchFamily="66" charset="0"/>
              </a:rPr>
              <a:t>La réciprocité n’est pas conservée pour un aller-retour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Line 2"/>
          <p:cNvSpPr>
            <a:spLocks noChangeShapeType="1"/>
          </p:cNvSpPr>
          <p:nvPr/>
        </p:nvSpPr>
        <p:spPr bwMode="auto">
          <a:xfrm>
            <a:off x="1476375" y="1927225"/>
            <a:ext cx="1246188" cy="1633538"/>
          </a:xfrm>
          <a:prstGeom prst="line">
            <a:avLst/>
          </a:prstGeom>
          <a:noFill/>
          <a:ln w="38100">
            <a:solidFill>
              <a:schemeClr val="tx1"/>
            </a:solidFill>
            <a:round/>
            <a:headEnd/>
            <a:tailEnd/>
          </a:ln>
        </p:spPr>
        <p:txBody>
          <a:bodyPr/>
          <a:lstStyle/>
          <a:p>
            <a:endParaRPr lang="fr-FR"/>
          </a:p>
        </p:txBody>
      </p:sp>
      <p:sp>
        <p:nvSpPr>
          <p:cNvPr id="80899" name="Line 3"/>
          <p:cNvSpPr>
            <a:spLocks noChangeShapeType="1"/>
          </p:cNvSpPr>
          <p:nvPr/>
        </p:nvSpPr>
        <p:spPr bwMode="auto">
          <a:xfrm flipV="1">
            <a:off x="1443038" y="3560763"/>
            <a:ext cx="1279525" cy="1751012"/>
          </a:xfrm>
          <a:prstGeom prst="line">
            <a:avLst/>
          </a:prstGeom>
          <a:noFill/>
          <a:ln w="38100">
            <a:solidFill>
              <a:schemeClr val="tx1"/>
            </a:solidFill>
            <a:round/>
            <a:headEnd/>
            <a:tailEnd/>
          </a:ln>
        </p:spPr>
        <p:txBody>
          <a:bodyPr/>
          <a:lstStyle/>
          <a:p>
            <a:endParaRPr lang="fr-FR"/>
          </a:p>
        </p:txBody>
      </p:sp>
      <p:sp>
        <p:nvSpPr>
          <p:cNvPr id="80900" name="Text Box 4"/>
          <p:cNvSpPr txBox="1">
            <a:spLocks noChangeArrowheads="1"/>
          </p:cNvSpPr>
          <p:nvPr/>
        </p:nvSpPr>
        <p:spPr bwMode="auto">
          <a:xfrm>
            <a:off x="3995738" y="836613"/>
            <a:ext cx="4464050" cy="1368425"/>
          </a:xfrm>
          <a:prstGeom prst="rect">
            <a:avLst/>
          </a:prstGeom>
          <a:noFill/>
          <a:ln w="9525">
            <a:noFill/>
            <a:miter lim="800000"/>
            <a:headEnd/>
            <a:tailEnd/>
          </a:ln>
        </p:spPr>
        <p:txBody>
          <a:bodyPr>
            <a:spAutoFit/>
          </a:bodyPr>
          <a:lstStyle/>
          <a:p>
            <a:pPr algn="r">
              <a:spcBef>
                <a:spcPct val="50000"/>
              </a:spcBef>
            </a:pPr>
            <a:r>
              <a:rPr lang="fr-FR">
                <a:latin typeface="Comic Sans MS" pitchFamily="66" charset="0"/>
              </a:rPr>
              <a:t>Un segment de droite AB est le plus court chemin spatial entre deux points</a:t>
            </a:r>
          </a:p>
        </p:txBody>
      </p:sp>
      <p:sp>
        <p:nvSpPr>
          <p:cNvPr id="80901" name="Text Box 5"/>
          <p:cNvSpPr txBox="1">
            <a:spLocks noChangeArrowheads="1"/>
          </p:cNvSpPr>
          <p:nvPr/>
        </p:nvSpPr>
        <p:spPr bwMode="auto">
          <a:xfrm>
            <a:off x="962025" y="5162550"/>
            <a:ext cx="385763" cy="427038"/>
          </a:xfrm>
          <a:prstGeom prst="rect">
            <a:avLst/>
          </a:prstGeom>
          <a:noFill/>
          <a:ln w="9525">
            <a:noFill/>
            <a:miter lim="800000"/>
            <a:headEnd/>
            <a:tailEnd/>
          </a:ln>
        </p:spPr>
        <p:txBody>
          <a:bodyPr wrap="none">
            <a:spAutoFit/>
          </a:bodyPr>
          <a:lstStyle/>
          <a:p>
            <a:pPr eaLnBrk="0" hangingPunct="0"/>
            <a:r>
              <a:rPr lang="fr-FR" sz="2200">
                <a:latin typeface="Times" charset="0"/>
              </a:rPr>
              <a:t>A</a:t>
            </a:r>
          </a:p>
        </p:txBody>
      </p:sp>
      <p:sp>
        <p:nvSpPr>
          <p:cNvPr id="80902" name="Rectangle 6"/>
          <p:cNvSpPr>
            <a:spLocks noChangeArrowheads="1"/>
          </p:cNvSpPr>
          <p:nvPr/>
        </p:nvSpPr>
        <p:spPr bwMode="auto">
          <a:xfrm>
            <a:off x="2843213" y="3284538"/>
            <a:ext cx="369887" cy="427037"/>
          </a:xfrm>
          <a:prstGeom prst="rect">
            <a:avLst/>
          </a:prstGeom>
          <a:noFill/>
          <a:ln w="9525">
            <a:noFill/>
            <a:miter lim="800000"/>
            <a:headEnd/>
            <a:tailEnd/>
          </a:ln>
        </p:spPr>
        <p:txBody>
          <a:bodyPr wrap="none">
            <a:spAutoFit/>
          </a:bodyPr>
          <a:lstStyle/>
          <a:p>
            <a:pPr eaLnBrk="0" hangingPunct="0"/>
            <a:r>
              <a:rPr lang="fr-FR" sz="2200">
                <a:latin typeface="Times" charset="0"/>
              </a:rPr>
              <a:t>C</a:t>
            </a:r>
          </a:p>
        </p:txBody>
      </p:sp>
      <p:sp>
        <p:nvSpPr>
          <p:cNvPr id="80903" name="Text Box 7"/>
          <p:cNvSpPr txBox="1">
            <a:spLocks noChangeArrowheads="1"/>
          </p:cNvSpPr>
          <p:nvPr/>
        </p:nvSpPr>
        <p:spPr bwMode="auto">
          <a:xfrm>
            <a:off x="971550" y="1555750"/>
            <a:ext cx="369888" cy="427038"/>
          </a:xfrm>
          <a:prstGeom prst="rect">
            <a:avLst/>
          </a:prstGeom>
          <a:noFill/>
          <a:ln w="9525">
            <a:noFill/>
            <a:miter lim="800000"/>
            <a:headEnd/>
            <a:tailEnd/>
          </a:ln>
        </p:spPr>
        <p:txBody>
          <a:bodyPr wrap="none">
            <a:spAutoFit/>
          </a:bodyPr>
          <a:lstStyle/>
          <a:p>
            <a:pPr eaLnBrk="0" hangingPunct="0"/>
            <a:r>
              <a:rPr lang="fr-FR" sz="2200">
                <a:latin typeface="Times" charset="0"/>
              </a:rPr>
              <a:t>B</a:t>
            </a:r>
          </a:p>
        </p:txBody>
      </p:sp>
      <p:sp>
        <p:nvSpPr>
          <p:cNvPr id="80904" name="Text Box 8"/>
          <p:cNvSpPr txBox="1">
            <a:spLocks noChangeArrowheads="1"/>
          </p:cNvSpPr>
          <p:nvPr/>
        </p:nvSpPr>
        <p:spPr bwMode="auto">
          <a:xfrm>
            <a:off x="3635375" y="4292600"/>
            <a:ext cx="4968875" cy="1368425"/>
          </a:xfrm>
          <a:prstGeom prst="rect">
            <a:avLst/>
          </a:prstGeom>
          <a:noFill/>
          <a:ln w="9525">
            <a:noFill/>
            <a:miter lim="800000"/>
            <a:headEnd/>
            <a:tailEnd/>
          </a:ln>
        </p:spPr>
        <p:txBody>
          <a:bodyPr>
            <a:spAutoFit/>
          </a:bodyPr>
          <a:lstStyle/>
          <a:p>
            <a:pPr algn="r">
              <a:spcBef>
                <a:spcPct val="50000"/>
              </a:spcBef>
            </a:pPr>
            <a:r>
              <a:rPr lang="fr-FR">
                <a:latin typeface="Comic Sans MS" pitchFamily="66" charset="0"/>
              </a:rPr>
              <a:t>Cette propriété d’un segment de droite n’est pas conservée pour plusieurs segments successifs</a:t>
            </a:r>
          </a:p>
        </p:txBody>
      </p:sp>
      <p:sp>
        <p:nvSpPr>
          <p:cNvPr id="80905" name="Line 9"/>
          <p:cNvSpPr>
            <a:spLocks noChangeShapeType="1"/>
          </p:cNvSpPr>
          <p:nvPr/>
        </p:nvSpPr>
        <p:spPr bwMode="auto">
          <a:xfrm>
            <a:off x="1447800" y="1916113"/>
            <a:ext cx="0" cy="3384550"/>
          </a:xfrm>
          <a:prstGeom prst="line">
            <a:avLst/>
          </a:prstGeom>
          <a:noFill/>
          <a:ln w="38100">
            <a:solidFill>
              <a:schemeClr val="tx1"/>
            </a:solidFill>
            <a:prstDash val="dash"/>
            <a:round/>
            <a:headEnd/>
            <a:tailEnd/>
          </a:ln>
        </p:spPr>
        <p:txBody>
          <a:bodyPr/>
          <a:lstStyle/>
          <a:p>
            <a:endParaRPr lang="fr-FR"/>
          </a:p>
        </p:txBody>
      </p:sp>
      <p:sp>
        <p:nvSpPr>
          <p:cNvPr id="80906" name="Oval 10"/>
          <p:cNvSpPr>
            <a:spLocks noChangeArrowheads="1"/>
          </p:cNvSpPr>
          <p:nvPr/>
        </p:nvSpPr>
        <p:spPr bwMode="auto">
          <a:xfrm>
            <a:off x="1417638" y="1858963"/>
            <a:ext cx="73025" cy="71437"/>
          </a:xfrm>
          <a:prstGeom prst="ellipse">
            <a:avLst/>
          </a:prstGeom>
          <a:solidFill>
            <a:schemeClr val="tx1"/>
          </a:solidFill>
          <a:ln w="9525">
            <a:solidFill>
              <a:schemeClr val="tx1"/>
            </a:solidFill>
            <a:round/>
            <a:headEnd/>
            <a:tailEnd/>
          </a:ln>
        </p:spPr>
        <p:txBody>
          <a:bodyPr wrap="none" anchor="ctr"/>
          <a:lstStyle/>
          <a:p>
            <a:endParaRPr lang="fr-FR"/>
          </a:p>
        </p:txBody>
      </p:sp>
      <p:sp>
        <p:nvSpPr>
          <p:cNvPr id="80907" name="Oval 11"/>
          <p:cNvSpPr>
            <a:spLocks noChangeArrowheads="1"/>
          </p:cNvSpPr>
          <p:nvPr/>
        </p:nvSpPr>
        <p:spPr bwMode="auto">
          <a:xfrm>
            <a:off x="1411288" y="5272088"/>
            <a:ext cx="73025" cy="71437"/>
          </a:xfrm>
          <a:prstGeom prst="ellipse">
            <a:avLst/>
          </a:prstGeom>
          <a:solidFill>
            <a:schemeClr val="tx1"/>
          </a:solidFill>
          <a:ln w="9525">
            <a:solidFill>
              <a:schemeClr val="tx1"/>
            </a:solidFill>
            <a:round/>
            <a:headEnd/>
            <a:tailEnd/>
          </a:ln>
        </p:spPr>
        <p:txBody>
          <a:bodyPr wrap="none" anchor="ctr"/>
          <a:lstStyle/>
          <a:p>
            <a:endParaRPr lang="fr-F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Line 2"/>
          <p:cNvSpPr>
            <a:spLocks noChangeShapeType="1"/>
          </p:cNvSpPr>
          <p:nvPr/>
        </p:nvSpPr>
        <p:spPr bwMode="auto">
          <a:xfrm>
            <a:off x="1476375" y="1927225"/>
            <a:ext cx="1246188" cy="1633538"/>
          </a:xfrm>
          <a:prstGeom prst="line">
            <a:avLst/>
          </a:prstGeom>
          <a:noFill/>
          <a:ln w="38100">
            <a:solidFill>
              <a:schemeClr val="tx1"/>
            </a:solidFill>
            <a:round/>
            <a:headEnd/>
            <a:tailEnd/>
          </a:ln>
        </p:spPr>
        <p:txBody>
          <a:bodyPr/>
          <a:lstStyle/>
          <a:p>
            <a:endParaRPr lang="fr-FR"/>
          </a:p>
        </p:txBody>
      </p:sp>
      <p:sp>
        <p:nvSpPr>
          <p:cNvPr id="81923" name="Line 3"/>
          <p:cNvSpPr>
            <a:spLocks noChangeShapeType="1"/>
          </p:cNvSpPr>
          <p:nvPr/>
        </p:nvSpPr>
        <p:spPr bwMode="auto">
          <a:xfrm flipV="1">
            <a:off x="1443038" y="3560763"/>
            <a:ext cx="1279525" cy="1751012"/>
          </a:xfrm>
          <a:prstGeom prst="line">
            <a:avLst/>
          </a:prstGeom>
          <a:noFill/>
          <a:ln w="38100">
            <a:solidFill>
              <a:schemeClr val="tx1"/>
            </a:solidFill>
            <a:round/>
            <a:headEnd/>
            <a:tailEnd/>
          </a:ln>
        </p:spPr>
        <p:txBody>
          <a:bodyPr/>
          <a:lstStyle/>
          <a:p>
            <a:endParaRPr lang="fr-FR"/>
          </a:p>
        </p:txBody>
      </p:sp>
      <p:sp>
        <p:nvSpPr>
          <p:cNvPr id="81924" name="Text Box 4"/>
          <p:cNvSpPr txBox="1">
            <a:spLocks noChangeArrowheads="1"/>
          </p:cNvSpPr>
          <p:nvPr/>
        </p:nvSpPr>
        <p:spPr bwMode="auto">
          <a:xfrm>
            <a:off x="2627313" y="836613"/>
            <a:ext cx="5832475" cy="1368425"/>
          </a:xfrm>
          <a:prstGeom prst="rect">
            <a:avLst/>
          </a:prstGeom>
          <a:noFill/>
          <a:ln w="9525">
            <a:noFill/>
            <a:miter lim="800000"/>
            <a:headEnd/>
            <a:tailEnd/>
          </a:ln>
        </p:spPr>
        <p:txBody>
          <a:bodyPr>
            <a:spAutoFit/>
          </a:bodyPr>
          <a:lstStyle/>
          <a:p>
            <a:pPr algn="r">
              <a:spcBef>
                <a:spcPct val="50000"/>
              </a:spcBef>
            </a:pPr>
            <a:r>
              <a:rPr lang="fr-FR">
                <a:latin typeface="Comic Sans MS" pitchFamily="66" charset="0"/>
              </a:rPr>
              <a:t>Il en est de même dans l’espace-temps non seulement pour les distances,    </a:t>
            </a:r>
            <a:r>
              <a:rPr lang="fr-FR">
                <a:solidFill>
                  <a:srgbClr val="FF0000"/>
                </a:solidFill>
                <a:latin typeface="Comic Sans MS" pitchFamily="66" charset="0"/>
              </a:rPr>
              <a:t>mais aussi pour le temps.</a:t>
            </a:r>
          </a:p>
        </p:txBody>
      </p:sp>
      <p:sp>
        <p:nvSpPr>
          <p:cNvPr id="81925" name="Text Box 5"/>
          <p:cNvSpPr txBox="1">
            <a:spLocks noChangeArrowheads="1"/>
          </p:cNvSpPr>
          <p:nvPr/>
        </p:nvSpPr>
        <p:spPr bwMode="auto">
          <a:xfrm>
            <a:off x="962025" y="5162550"/>
            <a:ext cx="385763" cy="427038"/>
          </a:xfrm>
          <a:prstGeom prst="rect">
            <a:avLst/>
          </a:prstGeom>
          <a:noFill/>
          <a:ln w="9525">
            <a:noFill/>
            <a:miter lim="800000"/>
            <a:headEnd/>
            <a:tailEnd/>
          </a:ln>
        </p:spPr>
        <p:txBody>
          <a:bodyPr wrap="none">
            <a:spAutoFit/>
          </a:bodyPr>
          <a:lstStyle/>
          <a:p>
            <a:pPr eaLnBrk="0" hangingPunct="0"/>
            <a:r>
              <a:rPr lang="fr-FR" sz="2200">
                <a:latin typeface="Times" charset="0"/>
              </a:rPr>
              <a:t>A</a:t>
            </a:r>
          </a:p>
        </p:txBody>
      </p:sp>
      <p:sp>
        <p:nvSpPr>
          <p:cNvPr id="81926" name="Rectangle 6"/>
          <p:cNvSpPr>
            <a:spLocks noChangeArrowheads="1"/>
          </p:cNvSpPr>
          <p:nvPr/>
        </p:nvSpPr>
        <p:spPr bwMode="auto">
          <a:xfrm>
            <a:off x="2843213" y="3284538"/>
            <a:ext cx="369887" cy="427037"/>
          </a:xfrm>
          <a:prstGeom prst="rect">
            <a:avLst/>
          </a:prstGeom>
          <a:noFill/>
          <a:ln w="9525">
            <a:noFill/>
            <a:miter lim="800000"/>
            <a:headEnd/>
            <a:tailEnd/>
          </a:ln>
        </p:spPr>
        <p:txBody>
          <a:bodyPr wrap="none">
            <a:spAutoFit/>
          </a:bodyPr>
          <a:lstStyle/>
          <a:p>
            <a:pPr eaLnBrk="0" hangingPunct="0"/>
            <a:r>
              <a:rPr lang="fr-FR" sz="2200">
                <a:latin typeface="Times" charset="0"/>
              </a:rPr>
              <a:t>C</a:t>
            </a:r>
          </a:p>
        </p:txBody>
      </p:sp>
      <p:sp>
        <p:nvSpPr>
          <p:cNvPr id="81927" name="Text Box 7"/>
          <p:cNvSpPr txBox="1">
            <a:spLocks noChangeArrowheads="1"/>
          </p:cNvSpPr>
          <p:nvPr/>
        </p:nvSpPr>
        <p:spPr bwMode="auto">
          <a:xfrm>
            <a:off x="971550" y="1555750"/>
            <a:ext cx="369888" cy="427038"/>
          </a:xfrm>
          <a:prstGeom prst="rect">
            <a:avLst/>
          </a:prstGeom>
          <a:noFill/>
          <a:ln w="9525">
            <a:noFill/>
            <a:miter lim="800000"/>
            <a:headEnd/>
            <a:tailEnd/>
          </a:ln>
        </p:spPr>
        <p:txBody>
          <a:bodyPr wrap="none">
            <a:spAutoFit/>
          </a:bodyPr>
          <a:lstStyle/>
          <a:p>
            <a:pPr eaLnBrk="0" hangingPunct="0"/>
            <a:r>
              <a:rPr lang="fr-FR" sz="2200">
                <a:latin typeface="Times" charset="0"/>
              </a:rPr>
              <a:t>B</a:t>
            </a:r>
          </a:p>
        </p:txBody>
      </p:sp>
      <p:sp>
        <p:nvSpPr>
          <p:cNvPr id="81928" name="Line 8"/>
          <p:cNvSpPr>
            <a:spLocks noChangeShapeType="1"/>
          </p:cNvSpPr>
          <p:nvPr/>
        </p:nvSpPr>
        <p:spPr bwMode="auto">
          <a:xfrm>
            <a:off x="1447800" y="1916113"/>
            <a:ext cx="0" cy="3384550"/>
          </a:xfrm>
          <a:prstGeom prst="line">
            <a:avLst/>
          </a:prstGeom>
          <a:noFill/>
          <a:ln w="38100">
            <a:solidFill>
              <a:schemeClr val="tx1"/>
            </a:solidFill>
            <a:prstDash val="dash"/>
            <a:round/>
            <a:headEnd/>
            <a:tailEnd/>
          </a:ln>
        </p:spPr>
        <p:txBody>
          <a:bodyPr/>
          <a:lstStyle/>
          <a:p>
            <a:endParaRPr lang="fr-FR"/>
          </a:p>
        </p:txBody>
      </p:sp>
      <p:sp>
        <p:nvSpPr>
          <p:cNvPr id="81929" name="Oval 9"/>
          <p:cNvSpPr>
            <a:spLocks noChangeArrowheads="1"/>
          </p:cNvSpPr>
          <p:nvPr/>
        </p:nvSpPr>
        <p:spPr bwMode="auto">
          <a:xfrm>
            <a:off x="1417638" y="1858963"/>
            <a:ext cx="73025" cy="71437"/>
          </a:xfrm>
          <a:prstGeom prst="ellipse">
            <a:avLst/>
          </a:prstGeom>
          <a:solidFill>
            <a:schemeClr val="tx1"/>
          </a:solidFill>
          <a:ln w="9525">
            <a:solidFill>
              <a:schemeClr val="tx1"/>
            </a:solidFill>
            <a:round/>
            <a:headEnd/>
            <a:tailEnd/>
          </a:ln>
        </p:spPr>
        <p:txBody>
          <a:bodyPr wrap="none" anchor="ctr"/>
          <a:lstStyle/>
          <a:p>
            <a:endParaRPr lang="fr-FR"/>
          </a:p>
        </p:txBody>
      </p:sp>
      <p:sp>
        <p:nvSpPr>
          <p:cNvPr id="81930" name="Oval 10"/>
          <p:cNvSpPr>
            <a:spLocks noChangeArrowheads="1"/>
          </p:cNvSpPr>
          <p:nvPr/>
        </p:nvSpPr>
        <p:spPr bwMode="auto">
          <a:xfrm>
            <a:off x="1411288" y="5272088"/>
            <a:ext cx="73025" cy="71437"/>
          </a:xfrm>
          <a:prstGeom prst="ellipse">
            <a:avLst/>
          </a:prstGeom>
          <a:solidFill>
            <a:schemeClr val="tx1"/>
          </a:solidFill>
          <a:ln w="9525">
            <a:solidFill>
              <a:schemeClr val="tx1"/>
            </a:solidFill>
            <a:round/>
            <a:headEnd/>
            <a:tailEnd/>
          </a:ln>
        </p:spPr>
        <p:txBody>
          <a:bodyPr wrap="none" anchor="ctr"/>
          <a:lstStyle/>
          <a:p>
            <a:endParaRPr lang="fr-FR"/>
          </a:p>
        </p:txBody>
      </p:sp>
      <p:pic>
        <p:nvPicPr>
          <p:cNvPr id="81931" name="Picture 11" descr="2 hommes"/>
          <p:cNvPicPr>
            <a:picLocks noChangeAspect="1" noChangeArrowheads="1"/>
          </p:cNvPicPr>
          <p:nvPr/>
        </p:nvPicPr>
        <p:blipFill>
          <a:blip r:embed="rId3" cstate="print"/>
          <a:srcRect/>
          <a:stretch>
            <a:fillRect/>
          </a:stretch>
        </p:blipFill>
        <p:spPr bwMode="auto">
          <a:xfrm>
            <a:off x="5724525" y="2925763"/>
            <a:ext cx="1892300" cy="2735262"/>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4267200" y="836613"/>
            <a:ext cx="4192588" cy="1793875"/>
          </a:xfrm>
          <a:prstGeom prst="rect">
            <a:avLst/>
          </a:prstGeom>
          <a:noFill/>
          <a:ln w="9525">
            <a:noFill/>
            <a:miter lim="800000"/>
            <a:headEnd/>
            <a:tailEnd/>
          </a:ln>
        </p:spPr>
        <p:txBody>
          <a:bodyPr>
            <a:spAutoFit/>
          </a:bodyPr>
          <a:lstStyle/>
          <a:p>
            <a:pPr algn="r">
              <a:spcBef>
                <a:spcPct val="50000"/>
              </a:spcBef>
            </a:pPr>
            <a:r>
              <a:rPr lang="fr-FR">
                <a:latin typeface="Comic Sans MS" pitchFamily="66" charset="0"/>
              </a:rPr>
              <a:t>Dans l’espace, il est possible d’aller d’un lieu à un autre en parcourant des distances très différentes</a:t>
            </a:r>
          </a:p>
        </p:txBody>
      </p:sp>
      <p:grpSp>
        <p:nvGrpSpPr>
          <p:cNvPr id="82947" name="Group 3"/>
          <p:cNvGrpSpPr>
            <a:grpSpLocks/>
          </p:cNvGrpSpPr>
          <p:nvPr/>
        </p:nvGrpSpPr>
        <p:grpSpPr bwMode="auto">
          <a:xfrm>
            <a:off x="533400" y="1981200"/>
            <a:ext cx="3810000" cy="3886200"/>
            <a:chOff x="528" y="912"/>
            <a:chExt cx="2400" cy="2448"/>
          </a:xfrm>
        </p:grpSpPr>
        <p:sp>
          <p:nvSpPr>
            <p:cNvPr id="82948" name="Freeform 4"/>
            <p:cNvSpPr>
              <a:spLocks/>
            </p:cNvSpPr>
            <p:nvPr/>
          </p:nvSpPr>
          <p:spPr bwMode="auto">
            <a:xfrm>
              <a:off x="528" y="912"/>
              <a:ext cx="2400" cy="2448"/>
            </a:xfrm>
            <a:custGeom>
              <a:avLst/>
              <a:gdLst>
                <a:gd name="T0" fmla="*/ 1329 w 3120"/>
                <a:gd name="T1" fmla="*/ 0 h 3072"/>
                <a:gd name="T2" fmla="*/ 1182 w 3120"/>
                <a:gd name="T3" fmla="*/ 77 h 3072"/>
                <a:gd name="T4" fmla="*/ 1108 w 3120"/>
                <a:gd name="T5" fmla="*/ 306 h 3072"/>
                <a:gd name="T6" fmla="*/ 886 w 3120"/>
                <a:gd name="T7" fmla="*/ 382 h 3072"/>
                <a:gd name="T8" fmla="*/ 702 w 3120"/>
                <a:gd name="T9" fmla="*/ 497 h 3072"/>
                <a:gd name="T10" fmla="*/ 628 w 3120"/>
                <a:gd name="T11" fmla="*/ 382 h 3072"/>
                <a:gd name="T12" fmla="*/ 517 w 3120"/>
                <a:gd name="T13" fmla="*/ 382 h 3072"/>
                <a:gd name="T14" fmla="*/ 591 w 3120"/>
                <a:gd name="T15" fmla="*/ 688 h 3072"/>
                <a:gd name="T16" fmla="*/ 332 w 3120"/>
                <a:gd name="T17" fmla="*/ 688 h 3072"/>
                <a:gd name="T18" fmla="*/ 295 w 3120"/>
                <a:gd name="T19" fmla="*/ 574 h 3072"/>
                <a:gd name="T20" fmla="*/ 0 w 3120"/>
                <a:gd name="T21" fmla="*/ 650 h 3072"/>
                <a:gd name="T22" fmla="*/ 37 w 3120"/>
                <a:gd name="T23" fmla="*/ 842 h 3072"/>
                <a:gd name="T24" fmla="*/ 332 w 3120"/>
                <a:gd name="T25" fmla="*/ 956 h 3072"/>
                <a:gd name="T26" fmla="*/ 628 w 3120"/>
                <a:gd name="T27" fmla="*/ 1453 h 3072"/>
                <a:gd name="T28" fmla="*/ 480 w 3120"/>
                <a:gd name="T29" fmla="*/ 2142 h 3072"/>
                <a:gd name="T30" fmla="*/ 782 w 3120"/>
                <a:gd name="T31" fmla="*/ 2308 h 3072"/>
                <a:gd name="T32" fmla="*/ 1034 w 3120"/>
                <a:gd name="T33" fmla="*/ 2333 h 3072"/>
                <a:gd name="T34" fmla="*/ 1329 w 3120"/>
                <a:gd name="T35" fmla="*/ 2448 h 3072"/>
                <a:gd name="T36" fmla="*/ 1434 w 3120"/>
                <a:gd name="T37" fmla="*/ 2359 h 3072"/>
                <a:gd name="T38" fmla="*/ 1477 w 3120"/>
                <a:gd name="T39" fmla="*/ 2257 h 3072"/>
                <a:gd name="T40" fmla="*/ 1625 w 3120"/>
                <a:gd name="T41" fmla="*/ 2142 h 3072"/>
                <a:gd name="T42" fmla="*/ 2068 w 3120"/>
                <a:gd name="T43" fmla="*/ 2219 h 3072"/>
                <a:gd name="T44" fmla="*/ 2394 w 3120"/>
                <a:gd name="T45" fmla="*/ 2008 h 3072"/>
                <a:gd name="T46" fmla="*/ 2178 w 3120"/>
                <a:gd name="T47" fmla="*/ 1645 h 3072"/>
                <a:gd name="T48" fmla="*/ 2252 w 3120"/>
                <a:gd name="T49" fmla="*/ 1568 h 3072"/>
                <a:gd name="T50" fmla="*/ 2068 w 3120"/>
                <a:gd name="T51" fmla="*/ 1300 h 3072"/>
                <a:gd name="T52" fmla="*/ 2289 w 3120"/>
                <a:gd name="T53" fmla="*/ 995 h 3072"/>
                <a:gd name="T54" fmla="*/ 2326 w 3120"/>
                <a:gd name="T55" fmla="*/ 765 h 3072"/>
                <a:gd name="T56" fmla="*/ 2400 w 3120"/>
                <a:gd name="T57" fmla="*/ 574 h 3072"/>
                <a:gd name="T58" fmla="*/ 1883 w 3120"/>
                <a:gd name="T59" fmla="*/ 421 h 3072"/>
                <a:gd name="T60" fmla="*/ 1748 w 3120"/>
                <a:gd name="T61" fmla="*/ 312 h 3072"/>
                <a:gd name="T62" fmla="*/ 1662 w 3120"/>
                <a:gd name="T63" fmla="*/ 306 h 3072"/>
                <a:gd name="T64" fmla="*/ 1329 w 3120"/>
                <a:gd name="T65" fmla="*/ 0 h 30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0"/>
                <a:gd name="T100" fmla="*/ 0 h 3072"/>
                <a:gd name="T101" fmla="*/ 3120 w 3120"/>
                <a:gd name="T102" fmla="*/ 3072 h 30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0" h="3072">
                  <a:moveTo>
                    <a:pt x="1728" y="0"/>
                  </a:moveTo>
                  <a:lnTo>
                    <a:pt x="1536" y="96"/>
                  </a:lnTo>
                  <a:lnTo>
                    <a:pt x="1440" y="384"/>
                  </a:lnTo>
                  <a:lnTo>
                    <a:pt x="1152" y="480"/>
                  </a:lnTo>
                  <a:lnTo>
                    <a:pt x="912" y="624"/>
                  </a:lnTo>
                  <a:lnTo>
                    <a:pt x="816" y="480"/>
                  </a:lnTo>
                  <a:lnTo>
                    <a:pt x="672" y="480"/>
                  </a:lnTo>
                  <a:lnTo>
                    <a:pt x="768" y="864"/>
                  </a:lnTo>
                  <a:lnTo>
                    <a:pt x="432" y="864"/>
                  </a:lnTo>
                  <a:lnTo>
                    <a:pt x="384" y="720"/>
                  </a:lnTo>
                  <a:lnTo>
                    <a:pt x="0" y="816"/>
                  </a:lnTo>
                  <a:lnTo>
                    <a:pt x="48" y="1056"/>
                  </a:lnTo>
                  <a:lnTo>
                    <a:pt x="432" y="1200"/>
                  </a:lnTo>
                  <a:lnTo>
                    <a:pt x="816" y="1824"/>
                  </a:lnTo>
                  <a:lnTo>
                    <a:pt x="624" y="2688"/>
                  </a:lnTo>
                  <a:lnTo>
                    <a:pt x="1016" y="2896"/>
                  </a:lnTo>
                  <a:lnTo>
                    <a:pt x="1344" y="2928"/>
                  </a:lnTo>
                  <a:lnTo>
                    <a:pt x="1728" y="3072"/>
                  </a:lnTo>
                  <a:lnTo>
                    <a:pt x="1864" y="2960"/>
                  </a:lnTo>
                  <a:lnTo>
                    <a:pt x="1920" y="2832"/>
                  </a:lnTo>
                  <a:lnTo>
                    <a:pt x="2112" y="2688"/>
                  </a:lnTo>
                  <a:lnTo>
                    <a:pt x="2688" y="2784"/>
                  </a:lnTo>
                  <a:lnTo>
                    <a:pt x="3112" y="2520"/>
                  </a:lnTo>
                  <a:lnTo>
                    <a:pt x="2832" y="2064"/>
                  </a:lnTo>
                  <a:lnTo>
                    <a:pt x="2928" y="1968"/>
                  </a:lnTo>
                  <a:lnTo>
                    <a:pt x="2688" y="1632"/>
                  </a:lnTo>
                  <a:lnTo>
                    <a:pt x="2976" y="1248"/>
                  </a:lnTo>
                  <a:lnTo>
                    <a:pt x="3024" y="960"/>
                  </a:lnTo>
                  <a:lnTo>
                    <a:pt x="3120" y="720"/>
                  </a:lnTo>
                  <a:lnTo>
                    <a:pt x="2448" y="528"/>
                  </a:lnTo>
                  <a:lnTo>
                    <a:pt x="2272" y="392"/>
                  </a:lnTo>
                  <a:lnTo>
                    <a:pt x="2160" y="384"/>
                  </a:lnTo>
                  <a:lnTo>
                    <a:pt x="1728" y="0"/>
                  </a:lnTo>
                  <a:close/>
                </a:path>
              </a:pathLst>
            </a:custGeom>
            <a:noFill/>
            <a:ln w="9525">
              <a:solidFill>
                <a:schemeClr val="tx1"/>
              </a:solidFill>
              <a:round/>
              <a:headEnd/>
              <a:tailEnd/>
            </a:ln>
          </p:spPr>
          <p:txBody>
            <a:bodyPr wrap="none" anchor="ctr"/>
            <a:lstStyle/>
            <a:p>
              <a:endParaRPr lang="fr-FR"/>
            </a:p>
          </p:txBody>
        </p:sp>
        <p:sp>
          <p:nvSpPr>
            <p:cNvPr id="82949" name="Line 5"/>
            <p:cNvSpPr>
              <a:spLocks noChangeShapeType="1"/>
            </p:cNvSpPr>
            <p:nvPr/>
          </p:nvSpPr>
          <p:spPr bwMode="auto">
            <a:xfrm>
              <a:off x="1894" y="1543"/>
              <a:ext cx="665" cy="445"/>
            </a:xfrm>
            <a:prstGeom prst="line">
              <a:avLst/>
            </a:prstGeom>
            <a:noFill/>
            <a:ln w="28575">
              <a:solidFill>
                <a:schemeClr val="tx1"/>
              </a:solidFill>
              <a:round/>
              <a:headEnd type="triangle" w="med" len="med"/>
              <a:tailEnd type="triangle" w="med" len="med"/>
            </a:ln>
          </p:spPr>
          <p:txBody>
            <a:bodyPr wrap="none" anchor="ctr"/>
            <a:lstStyle/>
            <a:p>
              <a:endParaRPr lang="fr-FR"/>
            </a:p>
          </p:txBody>
        </p:sp>
        <p:sp>
          <p:nvSpPr>
            <p:cNvPr id="82950" name="Freeform 6"/>
            <p:cNvSpPr>
              <a:spLocks/>
            </p:cNvSpPr>
            <p:nvPr/>
          </p:nvSpPr>
          <p:spPr bwMode="auto">
            <a:xfrm>
              <a:off x="1672" y="1600"/>
              <a:ext cx="864" cy="864"/>
            </a:xfrm>
            <a:custGeom>
              <a:avLst/>
              <a:gdLst>
                <a:gd name="T0" fmla="*/ 240 w 864"/>
                <a:gd name="T1" fmla="*/ 0 h 864"/>
                <a:gd name="T2" fmla="*/ 0 w 864"/>
                <a:gd name="T3" fmla="*/ 864 h 864"/>
                <a:gd name="T4" fmla="*/ 864 w 864"/>
                <a:gd name="T5" fmla="*/ 384 h 864"/>
                <a:gd name="T6" fmla="*/ 0 60000 65536"/>
                <a:gd name="T7" fmla="*/ 0 60000 65536"/>
                <a:gd name="T8" fmla="*/ 0 60000 65536"/>
                <a:gd name="T9" fmla="*/ 0 w 864"/>
                <a:gd name="T10" fmla="*/ 0 h 864"/>
                <a:gd name="T11" fmla="*/ 864 w 864"/>
                <a:gd name="T12" fmla="*/ 864 h 864"/>
              </a:gdLst>
              <a:ahLst/>
              <a:cxnLst>
                <a:cxn ang="T6">
                  <a:pos x="T0" y="T1"/>
                </a:cxn>
                <a:cxn ang="T7">
                  <a:pos x="T2" y="T3"/>
                </a:cxn>
                <a:cxn ang="T8">
                  <a:pos x="T4" y="T5"/>
                </a:cxn>
              </a:cxnLst>
              <a:rect l="T9" t="T10" r="T11" b="T12"/>
              <a:pathLst>
                <a:path w="864" h="864">
                  <a:moveTo>
                    <a:pt x="240" y="0"/>
                  </a:moveTo>
                  <a:lnTo>
                    <a:pt x="0" y="864"/>
                  </a:lnTo>
                  <a:lnTo>
                    <a:pt x="864" y="384"/>
                  </a:lnTo>
                </a:path>
              </a:pathLst>
            </a:custGeom>
            <a:noFill/>
            <a:ln w="9525">
              <a:solidFill>
                <a:schemeClr val="tx1"/>
              </a:solidFill>
              <a:prstDash val="dash"/>
              <a:round/>
              <a:headEnd type="triangle" w="med" len="med"/>
              <a:tailEnd type="triangle" w="med" len="med"/>
            </a:ln>
          </p:spPr>
          <p:txBody>
            <a:bodyPr wrap="none" anchor="ctr"/>
            <a:lstStyle/>
            <a:p>
              <a:endParaRPr lang="fr-FR"/>
            </a:p>
          </p:txBody>
        </p:sp>
        <p:sp>
          <p:nvSpPr>
            <p:cNvPr id="82951" name="Text Box 7"/>
            <p:cNvSpPr txBox="1">
              <a:spLocks noChangeArrowheads="1"/>
            </p:cNvSpPr>
            <p:nvPr/>
          </p:nvSpPr>
          <p:spPr bwMode="auto">
            <a:xfrm>
              <a:off x="1677" y="1363"/>
              <a:ext cx="243" cy="269"/>
            </a:xfrm>
            <a:prstGeom prst="rect">
              <a:avLst/>
            </a:prstGeom>
            <a:noFill/>
            <a:ln w="9525">
              <a:noFill/>
              <a:miter lim="800000"/>
              <a:headEnd/>
              <a:tailEnd/>
            </a:ln>
          </p:spPr>
          <p:txBody>
            <a:bodyPr wrap="none">
              <a:spAutoFit/>
            </a:bodyPr>
            <a:lstStyle/>
            <a:p>
              <a:pPr eaLnBrk="0" hangingPunct="0"/>
              <a:r>
                <a:rPr lang="fr-FR" sz="2200">
                  <a:latin typeface="Times" charset="0"/>
                </a:rPr>
                <a:t>A</a:t>
              </a:r>
            </a:p>
          </p:txBody>
        </p:sp>
        <p:sp>
          <p:nvSpPr>
            <p:cNvPr id="82952" name="Text Box 8"/>
            <p:cNvSpPr txBox="1">
              <a:spLocks noChangeArrowheads="1"/>
            </p:cNvSpPr>
            <p:nvPr/>
          </p:nvSpPr>
          <p:spPr bwMode="auto">
            <a:xfrm>
              <a:off x="2512" y="1891"/>
              <a:ext cx="233" cy="269"/>
            </a:xfrm>
            <a:prstGeom prst="rect">
              <a:avLst/>
            </a:prstGeom>
            <a:noFill/>
            <a:ln w="9525">
              <a:noFill/>
              <a:miter lim="800000"/>
              <a:headEnd/>
              <a:tailEnd/>
            </a:ln>
          </p:spPr>
          <p:txBody>
            <a:bodyPr wrap="none">
              <a:spAutoFit/>
            </a:bodyPr>
            <a:lstStyle/>
            <a:p>
              <a:pPr eaLnBrk="0" hangingPunct="0"/>
              <a:r>
                <a:rPr lang="fr-FR" sz="2200">
                  <a:latin typeface="Times" charset="0"/>
                </a:rPr>
                <a:t>B</a:t>
              </a:r>
            </a:p>
          </p:txBody>
        </p:sp>
        <p:sp>
          <p:nvSpPr>
            <p:cNvPr id="82953" name="Text Box 9"/>
            <p:cNvSpPr txBox="1">
              <a:spLocks noChangeArrowheads="1"/>
            </p:cNvSpPr>
            <p:nvPr/>
          </p:nvSpPr>
          <p:spPr bwMode="auto">
            <a:xfrm>
              <a:off x="1488" y="2419"/>
              <a:ext cx="233" cy="269"/>
            </a:xfrm>
            <a:prstGeom prst="rect">
              <a:avLst/>
            </a:prstGeom>
            <a:noFill/>
            <a:ln w="9525">
              <a:noFill/>
              <a:miter lim="800000"/>
              <a:headEnd/>
              <a:tailEnd/>
            </a:ln>
          </p:spPr>
          <p:txBody>
            <a:bodyPr wrap="none">
              <a:spAutoFit/>
            </a:bodyPr>
            <a:lstStyle/>
            <a:p>
              <a:pPr eaLnBrk="0" hangingPunct="0"/>
              <a:r>
                <a:rPr lang="fr-FR" sz="2200">
                  <a:latin typeface="Times" charset="0"/>
                </a:rPr>
                <a:t>C</a:t>
              </a:r>
            </a:p>
          </p:txBody>
        </p: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970" name="Group 2"/>
          <p:cNvGrpSpPr>
            <a:grpSpLocks/>
          </p:cNvGrpSpPr>
          <p:nvPr/>
        </p:nvGrpSpPr>
        <p:grpSpPr bwMode="auto">
          <a:xfrm>
            <a:off x="1143000" y="2133600"/>
            <a:ext cx="3148013" cy="2590800"/>
            <a:chOff x="1137" y="1056"/>
            <a:chExt cx="1983" cy="1632"/>
          </a:xfrm>
        </p:grpSpPr>
        <p:pic>
          <p:nvPicPr>
            <p:cNvPr id="83973" name="Picture 3"/>
            <p:cNvPicPr>
              <a:picLocks noChangeAspect="1" noChangeArrowheads="1"/>
            </p:cNvPicPr>
            <p:nvPr/>
          </p:nvPicPr>
          <p:blipFill>
            <a:blip r:embed="rId3" cstate="print"/>
            <a:srcRect/>
            <a:stretch>
              <a:fillRect/>
            </a:stretch>
          </p:blipFill>
          <p:spPr bwMode="auto">
            <a:xfrm rot="-1190192">
              <a:off x="1137" y="1056"/>
              <a:ext cx="538" cy="405"/>
            </a:xfrm>
            <a:prstGeom prst="rect">
              <a:avLst/>
            </a:prstGeom>
            <a:noFill/>
            <a:ln w="9525">
              <a:noFill/>
              <a:miter lim="800000"/>
              <a:headEnd/>
              <a:tailEnd/>
            </a:ln>
          </p:spPr>
        </p:pic>
        <p:pic>
          <p:nvPicPr>
            <p:cNvPr id="83974" name="Picture 4"/>
            <p:cNvPicPr>
              <a:picLocks noChangeAspect="1" noChangeArrowheads="1"/>
            </p:cNvPicPr>
            <p:nvPr/>
          </p:nvPicPr>
          <p:blipFill>
            <a:blip r:embed="rId4" cstate="print"/>
            <a:srcRect/>
            <a:stretch>
              <a:fillRect/>
            </a:stretch>
          </p:blipFill>
          <p:spPr bwMode="auto">
            <a:xfrm>
              <a:off x="2592" y="2112"/>
              <a:ext cx="528" cy="398"/>
            </a:xfrm>
            <a:prstGeom prst="rect">
              <a:avLst/>
            </a:prstGeom>
            <a:noFill/>
            <a:ln w="9525">
              <a:noFill/>
              <a:miter lim="800000"/>
              <a:headEnd/>
              <a:tailEnd/>
            </a:ln>
          </p:spPr>
        </p:pic>
        <p:sp>
          <p:nvSpPr>
            <p:cNvPr id="83975" name="Line 5"/>
            <p:cNvSpPr>
              <a:spLocks noChangeShapeType="1"/>
            </p:cNvSpPr>
            <p:nvPr/>
          </p:nvSpPr>
          <p:spPr bwMode="auto">
            <a:xfrm>
              <a:off x="1894" y="1543"/>
              <a:ext cx="665" cy="445"/>
            </a:xfrm>
            <a:prstGeom prst="line">
              <a:avLst/>
            </a:prstGeom>
            <a:noFill/>
            <a:ln w="28575">
              <a:solidFill>
                <a:schemeClr val="tx1"/>
              </a:solidFill>
              <a:round/>
              <a:headEnd type="triangle" w="med" len="med"/>
              <a:tailEnd type="triangle" w="med" len="med"/>
            </a:ln>
          </p:spPr>
          <p:txBody>
            <a:bodyPr wrap="none" anchor="ctr"/>
            <a:lstStyle/>
            <a:p>
              <a:endParaRPr lang="fr-FR"/>
            </a:p>
          </p:txBody>
        </p:sp>
        <p:sp>
          <p:nvSpPr>
            <p:cNvPr id="83976" name="Freeform 6"/>
            <p:cNvSpPr>
              <a:spLocks/>
            </p:cNvSpPr>
            <p:nvPr/>
          </p:nvSpPr>
          <p:spPr bwMode="auto">
            <a:xfrm>
              <a:off x="1672" y="1600"/>
              <a:ext cx="864" cy="864"/>
            </a:xfrm>
            <a:custGeom>
              <a:avLst/>
              <a:gdLst>
                <a:gd name="T0" fmla="*/ 240 w 864"/>
                <a:gd name="T1" fmla="*/ 0 h 864"/>
                <a:gd name="T2" fmla="*/ 0 w 864"/>
                <a:gd name="T3" fmla="*/ 864 h 864"/>
                <a:gd name="T4" fmla="*/ 864 w 864"/>
                <a:gd name="T5" fmla="*/ 384 h 864"/>
                <a:gd name="T6" fmla="*/ 0 60000 65536"/>
                <a:gd name="T7" fmla="*/ 0 60000 65536"/>
                <a:gd name="T8" fmla="*/ 0 60000 65536"/>
                <a:gd name="T9" fmla="*/ 0 w 864"/>
                <a:gd name="T10" fmla="*/ 0 h 864"/>
                <a:gd name="T11" fmla="*/ 864 w 864"/>
                <a:gd name="T12" fmla="*/ 864 h 864"/>
              </a:gdLst>
              <a:ahLst/>
              <a:cxnLst>
                <a:cxn ang="T6">
                  <a:pos x="T0" y="T1"/>
                </a:cxn>
                <a:cxn ang="T7">
                  <a:pos x="T2" y="T3"/>
                </a:cxn>
                <a:cxn ang="T8">
                  <a:pos x="T4" y="T5"/>
                </a:cxn>
              </a:cxnLst>
              <a:rect l="T9" t="T10" r="T11" b="T12"/>
              <a:pathLst>
                <a:path w="864" h="864">
                  <a:moveTo>
                    <a:pt x="240" y="0"/>
                  </a:moveTo>
                  <a:lnTo>
                    <a:pt x="0" y="864"/>
                  </a:lnTo>
                  <a:lnTo>
                    <a:pt x="864" y="384"/>
                  </a:lnTo>
                </a:path>
              </a:pathLst>
            </a:custGeom>
            <a:noFill/>
            <a:ln w="9525">
              <a:solidFill>
                <a:schemeClr val="tx1"/>
              </a:solidFill>
              <a:prstDash val="dash"/>
              <a:round/>
              <a:headEnd type="triangle" w="med" len="med"/>
              <a:tailEnd type="triangle" w="med" len="med"/>
            </a:ln>
          </p:spPr>
          <p:txBody>
            <a:bodyPr wrap="none" anchor="ctr"/>
            <a:lstStyle/>
            <a:p>
              <a:endParaRPr lang="fr-FR"/>
            </a:p>
          </p:txBody>
        </p:sp>
        <p:sp>
          <p:nvSpPr>
            <p:cNvPr id="83977" name="Text Box 7"/>
            <p:cNvSpPr txBox="1">
              <a:spLocks noChangeArrowheads="1"/>
            </p:cNvSpPr>
            <p:nvPr/>
          </p:nvSpPr>
          <p:spPr bwMode="auto">
            <a:xfrm>
              <a:off x="1488" y="2419"/>
              <a:ext cx="233" cy="269"/>
            </a:xfrm>
            <a:prstGeom prst="rect">
              <a:avLst/>
            </a:prstGeom>
            <a:noFill/>
            <a:ln w="9525">
              <a:noFill/>
              <a:miter lim="800000"/>
              <a:headEnd/>
              <a:tailEnd/>
            </a:ln>
          </p:spPr>
          <p:txBody>
            <a:bodyPr wrap="none">
              <a:spAutoFit/>
            </a:bodyPr>
            <a:lstStyle/>
            <a:p>
              <a:pPr eaLnBrk="0" hangingPunct="0"/>
              <a:r>
                <a:rPr lang="fr-FR" sz="2200">
                  <a:latin typeface="Times" charset="0"/>
                </a:rPr>
                <a:t>C</a:t>
              </a:r>
            </a:p>
          </p:txBody>
        </p:sp>
        <p:sp>
          <p:nvSpPr>
            <p:cNvPr id="83978" name="Text Box 8"/>
            <p:cNvSpPr txBox="1">
              <a:spLocks noChangeArrowheads="1"/>
            </p:cNvSpPr>
            <p:nvPr/>
          </p:nvSpPr>
          <p:spPr bwMode="auto">
            <a:xfrm>
              <a:off x="1677" y="1363"/>
              <a:ext cx="243" cy="269"/>
            </a:xfrm>
            <a:prstGeom prst="rect">
              <a:avLst/>
            </a:prstGeom>
            <a:noFill/>
            <a:ln w="9525">
              <a:noFill/>
              <a:miter lim="800000"/>
              <a:headEnd/>
              <a:tailEnd/>
            </a:ln>
          </p:spPr>
          <p:txBody>
            <a:bodyPr wrap="none">
              <a:spAutoFit/>
            </a:bodyPr>
            <a:lstStyle/>
            <a:p>
              <a:pPr eaLnBrk="0" hangingPunct="0"/>
              <a:r>
                <a:rPr lang="fr-FR" sz="2200">
                  <a:latin typeface="Times" charset="0"/>
                </a:rPr>
                <a:t>A</a:t>
              </a:r>
            </a:p>
          </p:txBody>
        </p:sp>
        <p:sp>
          <p:nvSpPr>
            <p:cNvPr id="83979" name="Text Box 9"/>
            <p:cNvSpPr txBox="1">
              <a:spLocks noChangeArrowheads="1"/>
            </p:cNvSpPr>
            <p:nvPr/>
          </p:nvSpPr>
          <p:spPr bwMode="auto">
            <a:xfrm>
              <a:off x="2551" y="1891"/>
              <a:ext cx="233" cy="269"/>
            </a:xfrm>
            <a:prstGeom prst="rect">
              <a:avLst/>
            </a:prstGeom>
            <a:noFill/>
            <a:ln w="9525">
              <a:noFill/>
              <a:miter lim="800000"/>
              <a:headEnd/>
              <a:tailEnd/>
            </a:ln>
          </p:spPr>
          <p:txBody>
            <a:bodyPr wrap="none">
              <a:spAutoFit/>
            </a:bodyPr>
            <a:lstStyle/>
            <a:p>
              <a:pPr eaLnBrk="0" hangingPunct="0"/>
              <a:r>
                <a:rPr lang="fr-FR" sz="2200">
                  <a:latin typeface="Times" charset="0"/>
                </a:rPr>
                <a:t>B</a:t>
              </a:r>
            </a:p>
          </p:txBody>
        </p:sp>
      </p:grpSp>
      <p:sp>
        <p:nvSpPr>
          <p:cNvPr id="83971" name="Text Box 10"/>
          <p:cNvSpPr txBox="1">
            <a:spLocks noChangeArrowheads="1"/>
          </p:cNvSpPr>
          <p:nvPr/>
        </p:nvSpPr>
        <p:spPr bwMode="auto">
          <a:xfrm>
            <a:off x="1524000" y="457200"/>
            <a:ext cx="7010400" cy="1368425"/>
          </a:xfrm>
          <a:prstGeom prst="rect">
            <a:avLst/>
          </a:prstGeom>
          <a:noFill/>
          <a:ln w="9525">
            <a:noFill/>
            <a:miter lim="800000"/>
            <a:headEnd/>
            <a:tailEnd/>
          </a:ln>
        </p:spPr>
        <p:txBody>
          <a:bodyPr>
            <a:spAutoFit/>
          </a:bodyPr>
          <a:lstStyle/>
          <a:p>
            <a:pPr lvl="1" algn="r">
              <a:spcBef>
                <a:spcPct val="50000"/>
              </a:spcBef>
            </a:pPr>
            <a:r>
              <a:rPr lang="fr-FR">
                <a:latin typeface="Comic Sans MS" pitchFamily="66" charset="0"/>
              </a:rPr>
              <a:t>Dans l’espace-temps, il est de même possible d’aller </a:t>
            </a:r>
            <a:r>
              <a:rPr lang="fr-FR">
                <a:solidFill>
                  <a:srgbClr val="FF0000"/>
                </a:solidFill>
                <a:latin typeface="Comic Sans MS" pitchFamily="66" charset="0"/>
              </a:rPr>
              <a:t>d’une date à une autre</a:t>
            </a:r>
            <a:r>
              <a:rPr lang="fr-FR">
                <a:latin typeface="Comic Sans MS" pitchFamily="66" charset="0"/>
              </a:rPr>
              <a:t> en parcourant des </a:t>
            </a:r>
            <a:r>
              <a:rPr lang="fr-FR">
                <a:solidFill>
                  <a:srgbClr val="FF0000"/>
                </a:solidFill>
                <a:latin typeface="Comic Sans MS" pitchFamily="66" charset="0"/>
              </a:rPr>
              <a:t>durées très différentes.</a:t>
            </a:r>
          </a:p>
        </p:txBody>
      </p:sp>
      <p:pic>
        <p:nvPicPr>
          <p:cNvPr id="83972" name="Picture 11" descr="2 hommes"/>
          <p:cNvPicPr>
            <a:picLocks noChangeAspect="1" noChangeArrowheads="1"/>
          </p:cNvPicPr>
          <p:nvPr/>
        </p:nvPicPr>
        <p:blipFill>
          <a:blip r:embed="rId5" cstate="print"/>
          <a:srcRect/>
          <a:stretch>
            <a:fillRect/>
          </a:stretch>
        </p:blipFill>
        <p:spPr bwMode="auto">
          <a:xfrm>
            <a:off x="6103938" y="2925763"/>
            <a:ext cx="1892300" cy="2735262"/>
          </a:xfrm>
          <a:prstGeom prst="rect">
            <a:avLst/>
          </a:prstGeom>
          <a:noFill/>
          <a:ln w="9525">
            <a:noFill/>
            <a:miter lim="800000"/>
            <a:headEnd/>
            <a:tailEnd/>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971550" y="1858963"/>
            <a:ext cx="7200900" cy="1047750"/>
          </a:xfrm>
          <a:prstGeom prst="rect">
            <a:avLst/>
          </a:prstGeom>
          <a:noFill/>
          <a:ln w="9525">
            <a:noFill/>
            <a:miter lim="800000"/>
            <a:headEnd/>
            <a:tailEnd/>
          </a:ln>
        </p:spPr>
        <p:txBody>
          <a:bodyPr wrap="none">
            <a:spAutoFit/>
          </a:bodyPr>
          <a:lstStyle/>
          <a:p>
            <a:pPr algn="ctr"/>
            <a:r>
              <a:rPr lang="fr-FR" sz="5400">
                <a:latin typeface="Comic Sans MS" pitchFamily="66" charset="0"/>
              </a:rPr>
              <a:t>En guise de conclusion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bulle1"/>
          <p:cNvPicPr>
            <a:picLocks noChangeAspect="1" noChangeArrowheads="1"/>
          </p:cNvPicPr>
          <p:nvPr/>
        </p:nvPicPr>
        <p:blipFill>
          <a:blip r:embed="rId3" cstate="print"/>
          <a:srcRect/>
          <a:stretch>
            <a:fillRect/>
          </a:stretch>
        </p:blipFill>
        <p:spPr bwMode="auto">
          <a:xfrm>
            <a:off x="5634038" y="2058988"/>
            <a:ext cx="2322512" cy="1874837"/>
          </a:xfrm>
          <a:prstGeom prst="rect">
            <a:avLst/>
          </a:prstGeom>
          <a:noFill/>
          <a:ln w="9525">
            <a:noFill/>
            <a:miter lim="800000"/>
            <a:headEnd/>
            <a:tailEnd/>
          </a:ln>
        </p:spPr>
      </p:pic>
      <p:sp>
        <p:nvSpPr>
          <p:cNvPr id="86019" name="Text Box 3"/>
          <p:cNvSpPr txBox="1">
            <a:spLocks noChangeArrowheads="1"/>
          </p:cNvSpPr>
          <p:nvPr/>
        </p:nvSpPr>
        <p:spPr bwMode="auto">
          <a:xfrm>
            <a:off x="828675" y="4924425"/>
            <a:ext cx="5356225" cy="1368425"/>
          </a:xfrm>
          <a:prstGeom prst="rect">
            <a:avLst/>
          </a:prstGeom>
          <a:noFill/>
          <a:ln w="9525">
            <a:noFill/>
            <a:miter lim="800000"/>
            <a:headEnd/>
            <a:tailEnd/>
          </a:ln>
        </p:spPr>
        <p:txBody>
          <a:bodyPr wrap="none">
            <a:spAutoFit/>
          </a:bodyPr>
          <a:lstStyle/>
          <a:p>
            <a:r>
              <a:rPr lang="fr-FR">
                <a:latin typeface="Comic Sans MS" pitchFamily="66" charset="0"/>
              </a:rPr>
              <a:t>- Durée du voyage : 14 ans</a:t>
            </a:r>
          </a:p>
          <a:p>
            <a:pPr>
              <a:buFontTx/>
              <a:buChar char="-"/>
            </a:pPr>
            <a:r>
              <a:rPr lang="fr-FR">
                <a:latin typeface="Comic Sans MS" pitchFamily="66" charset="0"/>
              </a:rPr>
              <a:t> Distance : 2 000 000 a.l.</a:t>
            </a:r>
          </a:p>
          <a:p>
            <a:pPr>
              <a:buFontTx/>
              <a:buChar char="-"/>
            </a:pPr>
            <a:r>
              <a:rPr lang="fr-FR">
                <a:latin typeface="Comic Sans MS" pitchFamily="66" charset="0"/>
              </a:rPr>
              <a:t> Accélération : pesanteur terrestre</a:t>
            </a:r>
          </a:p>
        </p:txBody>
      </p:sp>
      <p:sp>
        <p:nvSpPr>
          <p:cNvPr id="86020" name="Text Box 4"/>
          <p:cNvSpPr txBox="1">
            <a:spLocks noChangeArrowheads="1"/>
          </p:cNvSpPr>
          <p:nvPr/>
        </p:nvSpPr>
        <p:spPr bwMode="auto">
          <a:xfrm>
            <a:off x="6005513" y="2344738"/>
            <a:ext cx="1447800" cy="771525"/>
          </a:xfrm>
          <a:prstGeom prst="rect">
            <a:avLst/>
          </a:prstGeom>
          <a:noFill/>
          <a:ln w="9525">
            <a:noFill/>
            <a:miter lim="800000"/>
            <a:headEnd/>
            <a:tailEnd/>
          </a:ln>
        </p:spPr>
        <p:txBody>
          <a:bodyPr wrap="none">
            <a:spAutoFit/>
          </a:bodyPr>
          <a:lstStyle/>
          <a:p>
            <a:pPr>
              <a:lnSpc>
                <a:spcPct val="80000"/>
              </a:lnSpc>
            </a:pPr>
            <a:r>
              <a:rPr lang="fr-FR">
                <a:latin typeface="Comic Sans MS" pitchFamily="66" charset="0"/>
              </a:rPr>
              <a:t>Alors on </a:t>
            </a:r>
          </a:p>
          <a:p>
            <a:pPr>
              <a:lnSpc>
                <a:spcPct val="80000"/>
              </a:lnSpc>
            </a:pPr>
            <a:r>
              <a:rPr lang="fr-FR">
                <a:latin typeface="Comic Sans MS" pitchFamily="66" charset="0"/>
              </a:rPr>
              <a:t>    part !</a:t>
            </a:r>
          </a:p>
        </p:txBody>
      </p:sp>
      <p:sp>
        <p:nvSpPr>
          <p:cNvPr id="86021" name="Text Box 5"/>
          <p:cNvSpPr txBox="1">
            <a:spLocks noChangeArrowheads="1"/>
          </p:cNvSpPr>
          <p:nvPr/>
        </p:nvSpPr>
        <p:spPr bwMode="auto">
          <a:xfrm>
            <a:off x="900113" y="4292600"/>
            <a:ext cx="2582862" cy="517525"/>
          </a:xfrm>
          <a:prstGeom prst="rect">
            <a:avLst/>
          </a:prstGeom>
          <a:noFill/>
          <a:ln w="9525">
            <a:noFill/>
            <a:miter lim="800000"/>
            <a:headEnd/>
            <a:tailEnd/>
          </a:ln>
        </p:spPr>
        <p:txBody>
          <a:bodyPr wrap="none">
            <a:spAutoFit/>
          </a:bodyPr>
          <a:lstStyle/>
          <a:p>
            <a:r>
              <a:rPr lang="fr-FR">
                <a:latin typeface="Comic Sans MS" pitchFamily="66" charset="0"/>
              </a:rPr>
              <a:t>Voyons ce billet !</a:t>
            </a:r>
            <a:endParaRPr lang="fr-FR"/>
          </a:p>
        </p:txBody>
      </p:sp>
      <p:pic>
        <p:nvPicPr>
          <p:cNvPr id="86022" name="Picture 6" descr="personnages(4)"/>
          <p:cNvPicPr>
            <a:picLocks noChangeAspect="1" noChangeArrowheads="1"/>
          </p:cNvPicPr>
          <p:nvPr/>
        </p:nvPicPr>
        <p:blipFill>
          <a:blip r:embed="rId4" cstate="print"/>
          <a:srcRect l="37376" t="50000" r="17850"/>
          <a:stretch>
            <a:fillRect/>
          </a:stretch>
        </p:blipFill>
        <p:spPr bwMode="auto">
          <a:xfrm>
            <a:off x="6516688" y="3860800"/>
            <a:ext cx="1441450" cy="1438275"/>
          </a:xfrm>
          <a:prstGeom prst="rect">
            <a:avLst/>
          </a:prstGeom>
          <a:noFill/>
          <a:ln w="9525">
            <a:noFill/>
            <a:miter lim="800000"/>
            <a:headEnd/>
            <a:tailEnd/>
          </a:ln>
        </p:spPr>
      </p:pic>
      <p:sp>
        <p:nvSpPr>
          <p:cNvPr id="86023" name="Rectangle 7"/>
          <p:cNvSpPr>
            <a:spLocks noChangeArrowheads="1"/>
          </p:cNvSpPr>
          <p:nvPr/>
        </p:nvSpPr>
        <p:spPr bwMode="auto">
          <a:xfrm>
            <a:off x="5580063" y="3068638"/>
            <a:ext cx="287337" cy="360362"/>
          </a:xfrm>
          <a:prstGeom prst="rect">
            <a:avLst/>
          </a:prstGeom>
          <a:solidFill>
            <a:schemeClr val="bg1"/>
          </a:solidFill>
          <a:ln w="9525">
            <a:noFill/>
            <a:miter lim="800000"/>
            <a:headEnd/>
            <a:tailEnd/>
          </a:ln>
        </p:spPr>
        <p:txBody>
          <a:bodyPr wrap="none" anchor="ctr"/>
          <a:lstStyle/>
          <a:p>
            <a:endParaRPr lang="fr-FR"/>
          </a:p>
        </p:txBody>
      </p:sp>
      <p:pic>
        <p:nvPicPr>
          <p:cNvPr id="86024" name="Picture 8"/>
          <p:cNvPicPr>
            <a:picLocks noChangeAspect="1" noChangeArrowheads="1"/>
          </p:cNvPicPr>
          <p:nvPr/>
        </p:nvPicPr>
        <p:blipFill>
          <a:blip r:embed="rId5" cstate="print">
            <a:lum bright="60000"/>
          </a:blip>
          <a:srcRect l="11646" t="12337" r="53343" b="67935"/>
          <a:stretch>
            <a:fillRect/>
          </a:stretch>
        </p:blipFill>
        <p:spPr bwMode="auto">
          <a:xfrm>
            <a:off x="611188" y="1412875"/>
            <a:ext cx="3817937" cy="1708150"/>
          </a:xfrm>
          <a:prstGeom prst="rect">
            <a:avLst/>
          </a:prstGeom>
          <a:noFill/>
          <a:ln w="9525">
            <a:noFill/>
            <a:miter lim="800000"/>
            <a:headEnd/>
            <a:tailEnd/>
          </a:ln>
        </p:spPr>
      </p:pic>
      <p:sp>
        <p:nvSpPr>
          <p:cNvPr id="86025" name="Rectangle 9"/>
          <p:cNvSpPr>
            <a:spLocks noChangeArrowheads="1"/>
          </p:cNvSpPr>
          <p:nvPr/>
        </p:nvSpPr>
        <p:spPr bwMode="auto">
          <a:xfrm>
            <a:off x="539750" y="260350"/>
            <a:ext cx="5238750" cy="1790700"/>
          </a:xfrm>
          <a:prstGeom prst="rect">
            <a:avLst/>
          </a:prstGeom>
          <a:noFill/>
          <a:ln w="9525">
            <a:noFill/>
            <a:miter lim="800000"/>
            <a:headEnd/>
            <a:tailEnd/>
          </a:ln>
        </p:spPr>
        <p:txBody>
          <a:bodyPr>
            <a:spAutoFit/>
          </a:bodyPr>
          <a:lstStyle/>
          <a:p>
            <a:pPr algn="ctr"/>
            <a:r>
              <a:rPr lang="fr-FR" sz="4800">
                <a:latin typeface="Comic Sans MS" pitchFamily="66" charset="0"/>
              </a:rPr>
              <a:t>Un billet</a:t>
            </a:r>
          </a:p>
          <a:p>
            <a:pPr algn="ctr"/>
            <a:r>
              <a:rPr lang="fr-FR" sz="4800">
                <a:latin typeface="Comic Sans MS" pitchFamily="66" charset="0"/>
              </a:rPr>
              <a:t>pour Andromède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3" cstate="print">
            <a:lum bright="60000"/>
          </a:blip>
          <a:srcRect l="11646" t="12337" r="53343" b="67935"/>
          <a:stretch>
            <a:fillRect/>
          </a:stretch>
        </p:blipFill>
        <p:spPr bwMode="auto">
          <a:xfrm>
            <a:off x="611188" y="836613"/>
            <a:ext cx="3817937" cy="1708150"/>
          </a:xfrm>
          <a:prstGeom prst="rect">
            <a:avLst/>
          </a:prstGeom>
          <a:noFill/>
          <a:ln w="9525">
            <a:noFill/>
            <a:miter lim="800000"/>
            <a:headEnd/>
            <a:tailEnd/>
          </a:ln>
        </p:spPr>
      </p:pic>
      <p:sp>
        <p:nvSpPr>
          <p:cNvPr id="87043" name="Text Box 3"/>
          <p:cNvSpPr txBox="1">
            <a:spLocks noChangeArrowheads="1"/>
          </p:cNvSpPr>
          <p:nvPr/>
        </p:nvSpPr>
        <p:spPr bwMode="auto">
          <a:xfrm>
            <a:off x="900113" y="4833938"/>
            <a:ext cx="5356225" cy="1368425"/>
          </a:xfrm>
          <a:prstGeom prst="rect">
            <a:avLst/>
          </a:prstGeom>
          <a:noFill/>
          <a:ln w="9525">
            <a:noFill/>
            <a:miter lim="800000"/>
            <a:headEnd/>
            <a:tailEnd/>
          </a:ln>
        </p:spPr>
        <p:txBody>
          <a:bodyPr wrap="none">
            <a:spAutoFit/>
          </a:bodyPr>
          <a:lstStyle/>
          <a:p>
            <a:r>
              <a:rPr lang="fr-FR">
                <a:latin typeface="Comic Sans MS" pitchFamily="66" charset="0"/>
              </a:rPr>
              <a:t>- Durée du voyage : 14 ans</a:t>
            </a:r>
          </a:p>
          <a:p>
            <a:pPr>
              <a:buFontTx/>
              <a:buChar char="-"/>
            </a:pPr>
            <a:r>
              <a:rPr lang="fr-FR">
                <a:latin typeface="Comic Sans MS" pitchFamily="66" charset="0"/>
              </a:rPr>
              <a:t> Distance : 2 000 000 a.l.</a:t>
            </a:r>
          </a:p>
          <a:p>
            <a:pPr>
              <a:buFontTx/>
              <a:buChar char="-"/>
            </a:pPr>
            <a:r>
              <a:rPr lang="fr-FR">
                <a:latin typeface="Comic Sans MS" pitchFamily="66" charset="0"/>
              </a:rPr>
              <a:t> Accélération : pesanteur terrestre</a:t>
            </a:r>
          </a:p>
        </p:txBody>
      </p:sp>
      <p:grpSp>
        <p:nvGrpSpPr>
          <p:cNvPr id="87044" name="Group 4"/>
          <p:cNvGrpSpPr>
            <a:grpSpLocks/>
          </p:cNvGrpSpPr>
          <p:nvPr/>
        </p:nvGrpSpPr>
        <p:grpSpPr bwMode="auto">
          <a:xfrm>
            <a:off x="4024313" y="1652588"/>
            <a:ext cx="5156200" cy="4008437"/>
            <a:chOff x="2535" y="1041"/>
            <a:chExt cx="3248" cy="2525"/>
          </a:xfrm>
        </p:grpSpPr>
        <p:pic>
          <p:nvPicPr>
            <p:cNvPr id="87045" name="Picture 5" descr="repos"/>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80" y="1892"/>
              <a:ext cx="2703" cy="1674"/>
            </a:xfrm>
            <a:prstGeom prst="rect">
              <a:avLst/>
            </a:prstGeom>
            <a:noFill/>
            <a:ln w="9525">
              <a:noFill/>
              <a:miter lim="800000"/>
              <a:headEnd/>
              <a:tailEnd/>
            </a:ln>
          </p:spPr>
        </p:pic>
        <p:pic>
          <p:nvPicPr>
            <p:cNvPr id="87046" name="Picture 6" descr="bulle2"/>
            <p:cNvPicPr>
              <a:picLocks noChangeAspect="1" noChangeArrowheads="1"/>
            </p:cNvPicPr>
            <p:nvPr/>
          </p:nvPicPr>
          <p:blipFill>
            <a:blip r:embed="rId5" cstate="print">
              <a:clrChange>
                <a:clrFrom>
                  <a:srgbClr val="FEFEFE"/>
                </a:clrFrom>
                <a:clrTo>
                  <a:srgbClr val="FEFEFE">
                    <a:alpha val="0"/>
                  </a:srgbClr>
                </a:clrTo>
              </a:clrChange>
            </a:blip>
            <a:srcRect/>
            <a:stretch>
              <a:fillRect/>
            </a:stretch>
          </p:blipFill>
          <p:spPr bwMode="auto">
            <a:xfrm>
              <a:off x="2535" y="1041"/>
              <a:ext cx="2250" cy="1455"/>
            </a:xfrm>
            <a:prstGeom prst="rect">
              <a:avLst/>
            </a:prstGeom>
            <a:noFill/>
            <a:ln w="9525">
              <a:noFill/>
              <a:miter lim="800000"/>
              <a:headEnd/>
              <a:tailEnd/>
            </a:ln>
          </p:spPr>
        </p:pic>
        <p:sp>
          <p:nvSpPr>
            <p:cNvPr id="87047" name="Text Box 7"/>
            <p:cNvSpPr txBox="1">
              <a:spLocks noChangeArrowheads="1"/>
            </p:cNvSpPr>
            <p:nvPr/>
          </p:nvSpPr>
          <p:spPr bwMode="auto">
            <a:xfrm>
              <a:off x="2880" y="1364"/>
              <a:ext cx="1769" cy="700"/>
            </a:xfrm>
            <a:prstGeom prst="rect">
              <a:avLst/>
            </a:prstGeom>
            <a:noFill/>
            <a:ln w="9525">
              <a:noFill/>
              <a:miter lim="800000"/>
              <a:headEnd/>
              <a:tailEnd/>
            </a:ln>
          </p:spPr>
          <p:txBody>
            <a:bodyPr>
              <a:spAutoFit/>
            </a:bodyPr>
            <a:lstStyle/>
            <a:p>
              <a:pPr>
                <a:lnSpc>
                  <a:spcPct val="80000"/>
                </a:lnSpc>
                <a:spcBef>
                  <a:spcPct val="50000"/>
                </a:spcBef>
              </a:pPr>
              <a:r>
                <a:rPr lang="fr-FR">
                  <a:latin typeface="Comic Sans MS" pitchFamily="66" charset="0"/>
                </a:rPr>
                <a:t>    Ce n’était donc</a:t>
              </a:r>
            </a:p>
            <a:p>
              <a:pPr>
                <a:lnSpc>
                  <a:spcPct val="80000"/>
                </a:lnSpc>
              </a:pPr>
              <a:r>
                <a:rPr lang="fr-FR">
                  <a:latin typeface="Comic Sans MS" pitchFamily="66" charset="0"/>
                </a:rPr>
                <a:t>      pas une   escroquerie</a:t>
              </a:r>
            </a:p>
          </p:txBody>
        </p:sp>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a:spLocks noChangeArrowheads="1"/>
          </p:cNvSpPr>
          <p:nvPr/>
        </p:nvSpPr>
        <p:spPr bwMode="auto">
          <a:xfrm rot="-1852008">
            <a:off x="381000" y="2835275"/>
            <a:ext cx="8586788" cy="1736725"/>
          </a:xfrm>
          <a:prstGeom prst="rect">
            <a:avLst/>
          </a:prstGeom>
          <a:noFill/>
          <a:ln w="9525">
            <a:noFill/>
            <a:miter lim="800000"/>
            <a:headEnd/>
            <a:tailEnd/>
          </a:ln>
        </p:spPr>
        <p:txBody>
          <a:bodyPr>
            <a:spAutoFit/>
          </a:bodyPr>
          <a:lstStyle/>
          <a:p>
            <a:pPr algn="ctr"/>
            <a:r>
              <a:rPr lang="fr-FR" sz="5400" b="1">
                <a:solidFill>
                  <a:srgbClr val="FF0000"/>
                </a:solidFill>
              </a:rPr>
              <a:t>Ne serait-ce pas une escroquerie ?</a:t>
            </a:r>
          </a:p>
        </p:txBody>
      </p:sp>
      <p:grpSp>
        <p:nvGrpSpPr>
          <p:cNvPr id="88067" name="Group 6"/>
          <p:cNvGrpSpPr>
            <a:grpSpLocks/>
          </p:cNvGrpSpPr>
          <p:nvPr/>
        </p:nvGrpSpPr>
        <p:grpSpPr bwMode="auto">
          <a:xfrm>
            <a:off x="5508625" y="4811713"/>
            <a:ext cx="1868488" cy="1408112"/>
            <a:chOff x="3560" y="2782"/>
            <a:chExt cx="1013" cy="1124"/>
          </a:xfrm>
        </p:grpSpPr>
        <p:sp>
          <p:nvSpPr>
            <p:cNvPr id="88072" name="Rectangle 7"/>
            <p:cNvSpPr>
              <a:spLocks noChangeArrowheads="1"/>
            </p:cNvSpPr>
            <p:nvPr/>
          </p:nvSpPr>
          <p:spPr bwMode="auto">
            <a:xfrm>
              <a:off x="4474" y="2849"/>
              <a:ext cx="99" cy="948"/>
            </a:xfrm>
            <a:prstGeom prst="rect">
              <a:avLst/>
            </a:prstGeom>
            <a:noFill/>
            <a:ln w="9525">
              <a:noFill/>
              <a:miter lim="800000"/>
              <a:headEnd/>
              <a:tailEnd/>
            </a:ln>
          </p:spPr>
          <p:txBody>
            <a:bodyPr wrap="none" anchor="ctr">
              <a:spAutoFit/>
            </a:bodyPr>
            <a:lstStyle/>
            <a:p>
              <a:pPr algn="ctr"/>
              <a:r>
                <a:rPr lang="fr-FR">
                  <a:hlinkClick r:id="rId3"/>
                </a:rPr>
                <a:t/>
              </a:r>
              <a:br>
                <a:rPr lang="fr-FR">
                  <a:hlinkClick r:id="rId3"/>
                </a:rPr>
              </a:br>
              <a:r>
                <a:rPr lang="fr-FR">
                  <a:hlinkClick r:id="rId4"/>
                </a:rPr>
                <a:t/>
              </a:r>
              <a:br>
                <a:rPr lang="fr-FR">
                  <a:hlinkClick r:id="rId4"/>
                </a:rPr>
              </a:br>
              <a:endParaRPr lang="fr-FR"/>
            </a:p>
          </p:txBody>
        </p:sp>
        <p:pic>
          <p:nvPicPr>
            <p:cNvPr id="88073" name="Picture 8" descr="Dernières Minutes">
              <a:hlinkClick r:id="rId5"/>
            </p:cNvPr>
            <p:cNvPicPr>
              <a:picLocks noChangeAspect="1" noChangeArrowheads="1"/>
            </p:cNvPicPr>
            <p:nvPr/>
          </p:nvPicPr>
          <p:blipFill>
            <a:blip r:embed="rId6" cstate="print"/>
            <a:srcRect/>
            <a:stretch>
              <a:fillRect/>
            </a:stretch>
          </p:blipFill>
          <p:spPr bwMode="auto">
            <a:xfrm>
              <a:off x="3560" y="3281"/>
              <a:ext cx="216" cy="216"/>
            </a:xfrm>
            <a:prstGeom prst="rect">
              <a:avLst/>
            </a:prstGeom>
            <a:noFill/>
            <a:ln w="9525">
              <a:noFill/>
              <a:miter lim="800000"/>
              <a:headEnd/>
              <a:tailEnd/>
            </a:ln>
          </p:spPr>
        </p:pic>
        <p:pic>
          <p:nvPicPr>
            <p:cNvPr id="88074" name="Picture 9" descr="Départs de province">
              <a:hlinkClick r:id="rId7"/>
            </p:cNvPr>
            <p:cNvPicPr>
              <a:picLocks noChangeAspect="1" noChangeArrowheads="1"/>
            </p:cNvPicPr>
            <p:nvPr/>
          </p:nvPicPr>
          <p:blipFill>
            <a:blip r:embed="rId8" cstate="print"/>
            <a:srcRect/>
            <a:stretch>
              <a:fillRect/>
            </a:stretch>
          </p:blipFill>
          <p:spPr bwMode="auto">
            <a:xfrm>
              <a:off x="3560" y="2782"/>
              <a:ext cx="216" cy="216"/>
            </a:xfrm>
            <a:prstGeom prst="rect">
              <a:avLst/>
            </a:prstGeom>
            <a:noFill/>
            <a:ln w="9525">
              <a:noFill/>
              <a:miter lim="800000"/>
              <a:headEnd/>
              <a:tailEnd/>
            </a:ln>
          </p:spPr>
        </p:pic>
        <p:pic>
          <p:nvPicPr>
            <p:cNvPr id="88075" name="Picture 10" descr="Lune de Miel">
              <a:hlinkClick r:id="rId9"/>
            </p:cNvPr>
            <p:cNvPicPr>
              <a:picLocks noChangeAspect="1" noChangeArrowheads="1"/>
            </p:cNvPicPr>
            <p:nvPr/>
          </p:nvPicPr>
          <p:blipFill>
            <a:blip r:embed="rId10" cstate="print"/>
            <a:srcRect/>
            <a:stretch>
              <a:fillRect/>
            </a:stretch>
          </p:blipFill>
          <p:spPr bwMode="auto">
            <a:xfrm>
              <a:off x="3560" y="3690"/>
              <a:ext cx="216" cy="216"/>
            </a:xfrm>
            <a:prstGeom prst="rect">
              <a:avLst/>
            </a:prstGeom>
            <a:noFill/>
            <a:ln w="9525">
              <a:noFill/>
              <a:miter lim="800000"/>
              <a:headEnd/>
              <a:tailEnd/>
            </a:ln>
          </p:spPr>
        </p:pic>
      </p:grpSp>
      <p:sp>
        <p:nvSpPr>
          <p:cNvPr id="88068" name="Text Box 11"/>
          <p:cNvSpPr txBox="1">
            <a:spLocks noChangeArrowheads="1"/>
          </p:cNvSpPr>
          <p:nvPr/>
        </p:nvSpPr>
        <p:spPr bwMode="auto">
          <a:xfrm>
            <a:off x="6096000" y="4724400"/>
            <a:ext cx="2198688" cy="457200"/>
          </a:xfrm>
          <a:prstGeom prst="rect">
            <a:avLst/>
          </a:prstGeom>
          <a:noFill/>
          <a:ln w="9525">
            <a:noFill/>
            <a:miter lim="800000"/>
            <a:headEnd/>
            <a:tailEnd/>
          </a:ln>
        </p:spPr>
        <p:txBody>
          <a:bodyPr wrap="none">
            <a:spAutoFit/>
          </a:bodyPr>
          <a:lstStyle/>
          <a:p>
            <a:r>
              <a:rPr lang="fr-FR"/>
              <a:t>toutes nos offres</a:t>
            </a:r>
          </a:p>
        </p:txBody>
      </p:sp>
      <p:sp>
        <p:nvSpPr>
          <p:cNvPr id="88069" name="Text Box 12"/>
          <p:cNvSpPr txBox="1">
            <a:spLocks noChangeArrowheads="1"/>
          </p:cNvSpPr>
          <p:nvPr/>
        </p:nvSpPr>
        <p:spPr bwMode="auto">
          <a:xfrm>
            <a:off x="6024563" y="5300663"/>
            <a:ext cx="2571750" cy="457200"/>
          </a:xfrm>
          <a:prstGeom prst="rect">
            <a:avLst/>
          </a:prstGeom>
          <a:noFill/>
          <a:ln w="9525">
            <a:noFill/>
            <a:miter lim="800000"/>
            <a:headEnd/>
            <a:tailEnd/>
          </a:ln>
        </p:spPr>
        <p:txBody>
          <a:bodyPr wrap="none">
            <a:spAutoFit/>
          </a:bodyPr>
          <a:lstStyle/>
          <a:p>
            <a:r>
              <a:rPr lang="fr-FR"/>
              <a:t> dernières minutes  </a:t>
            </a:r>
          </a:p>
        </p:txBody>
      </p:sp>
      <p:sp>
        <p:nvSpPr>
          <p:cNvPr id="88070" name="Text Box 13"/>
          <p:cNvSpPr txBox="1">
            <a:spLocks noChangeArrowheads="1"/>
          </p:cNvSpPr>
          <p:nvPr/>
        </p:nvSpPr>
        <p:spPr bwMode="auto">
          <a:xfrm>
            <a:off x="6102350" y="5851525"/>
            <a:ext cx="1665288" cy="457200"/>
          </a:xfrm>
          <a:prstGeom prst="rect">
            <a:avLst/>
          </a:prstGeom>
          <a:noFill/>
          <a:ln w="9525">
            <a:noFill/>
            <a:miter lim="800000"/>
            <a:headEnd/>
            <a:tailEnd/>
          </a:ln>
        </p:spPr>
        <p:txBody>
          <a:bodyPr wrap="none">
            <a:spAutoFit/>
          </a:bodyPr>
          <a:lstStyle/>
          <a:p>
            <a:r>
              <a:rPr lang="fr-FR"/>
              <a:t>maxi promo</a:t>
            </a:r>
          </a:p>
        </p:txBody>
      </p:sp>
      <p:sp>
        <p:nvSpPr>
          <p:cNvPr id="88071" name="Text Box 14"/>
          <p:cNvSpPr txBox="1">
            <a:spLocks noChangeArrowheads="1"/>
          </p:cNvSpPr>
          <p:nvPr/>
        </p:nvSpPr>
        <p:spPr bwMode="auto">
          <a:xfrm>
            <a:off x="371475" y="549275"/>
            <a:ext cx="4848225" cy="2568575"/>
          </a:xfrm>
          <a:prstGeom prst="rect">
            <a:avLst/>
          </a:prstGeom>
          <a:noFill/>
          <a:ln w="9525">
            <a:noFill/>
            <a:miter lim="800000"/>
            <a:headEnd/>
            <a:tailEnd/>
          </a:ln>
        </p:spPr>
        <p:txBody>
          <a:bodyPr>
            <a:spAutoFit/>
          </a:bodyPr>
          <a:lstStyle/>
          <a:p>
            <a:r>
              <a:rPr lang="fr-FR" sz="2800">
                <a:latin typeface="Comic Sans MS" pitchFamily="66" charset="0"/>
              </a:rPr>
              <a:t>des paysages inoubliables</a:t>
            </a:r>
          </a:p>
          <a:p>
            <a:r>
              <a:rPr lang="fr-FR" sz="2800">
                <a:latin typeface="Comic Sans MS" pitchFamily="66" charset="0"/>
              </a:rPr>
              <a:t>à des prix imbattables</a:t>
            </a:r>
          </a:p>
          <a:p>
            <a:r>
              <a:rPr lang="fr-FR" sz="2800">
                <a:latin typeface="Comic Sans MS" pitchFamily="66" charset="0"/>
              </a:rPr>
              <a:t>à seulement </a:t>
            </a:r>
          </a:p>
          <a:p>
            <a:r>
              <a:rPr lang="fr-FR" sz="2800">
                <a:latin typeface="Comic Sans MS" pitchFamily="66" charset="0"/>
              </a:rPr>
              <a:t>2 000 000 années lumière !</a:t>
            </a:r>
          </a:p>
          <a:p>
            <a:endParaRPr lang="fr-FR" sz="2800">
              <a:latin typeface="Comic Sans MS" pitchFamily="66"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2"/>
          <p:cNvGrpSpPr>
            <a:grpSpLocks/>
          </p:cNvGrpSpPr>
          <p:nvPr/>
        </p:nvGrpSpPr>
        <p:grpSpPr bwMode="auto">
          <a:xfrm>
            <a:off x="539750" y="1722438"/>
            <a:ext cx="7416800" cy="4246562"/>
            <a:chOff x="340" y="1085"/>
            <a:chExt cx="4672" cy="2675"/>
          </a:xfrm>
        </p:grpSpPr>
        <p:pic>
          <p:nvPicPr>
            <p:cNvPr id="89091" name="Picture 3"/>
            <p:cNvPicPr>
              <a:picLocks noChangeAspect="1" noChangeArrowheads="1"/>
            </p:cNvPicPr>
            <p:nvPr/>
          </p:nvPicPr>
          <p:blipFill>
            <a:blip r:embed="rId3" cstate="print">
              <a:lum bright="6000"/>
            </a:blip>
            <a:srcRect t="47774" r="6802"/>
            <a:stretch>
              <a:fillRect/>
            </a:stretch>
          </p:blipFill>
          <p:spPr bwMode="auto">
            <a:xfrm>
              <a:off x="340" y="2024"/>
              <a:ext cx="4672" cy="1736"/>
            </a:xfrm>
            <a:prstGeom prst="rect">
              <a:avLst/>
            </a:prstGeom>
            <a:noFill/>
            <a:ln w="9525">
              <a:noFill/>
              <a:miter lim="800000"/>
              <a:headEnd/>
              <a:tailEnd/>
            </a:ln>
          </p:spPr>
        </p:pic>
        <p:pic>
          <p:nvPicPr>
            <p:cNvPr id="89092" name="Picture 4" descr="question4"/>
            <p:cNvPicPr>
              <a:picLocks noChangeAspect="1" noChangeArrowheads="1"/>
            </p:cNvPicPr>
            <p:nvPr/>
          </p:nvPicPr>
          <p:blipFill>
            <a:blip r:embed="rId4" cstate="print"/>
            <a:srcRect/>
            <a:stretch>
              <a:fillRect/>
            </a:stretch>
          </p:blipFill>
          <p:spPr bwMode="auto">
            <a:xfrm rot="15934825" flipH="1">
              <a:off x="3394" y="610"/>
              <a:ext cx="1075" cy="2025"/>
            </a:xfrm>
            <a:prstGeom prst="rect">
              <a:avLst/>
            </a:prstGeom>
            <a:noFill/>
            <a:ln w="9525">
              <a:noFill/>
              <a:miter lim="800000"/>
              <a:headEnd/>
              <a:tailEnd/>
            </a:ln>
          </p:spPr>
        </p:pic>
        <p:sp>
          <p:nvSpPr>
            <p:cNvPr id="89093" name="Text Box 5"/>
            <p:cNvSpPr txBox="1">
              <a:spLocks noChangeArrowheads="1"/>
            </p:cNvSpPr>
            <p:nvPr/>
          </p:nvSpPr>
          <p:spPr bwMode="auto">
            <a:xfrm>
              <a:off x="3025" y="1278"/>
              <a:ext cx="1769" cy="594"/>
            </a:xfrm>
            <a:prstGeom prst="rect">
              <a:avLst/>
            </a:prstGeom>
            <a:noFill/>
            <a:ln w="9525">
              <a:noFill/>
              <a:miter lim="800000"/>
              <a:headEnd/>
              <a:tailEnd/>
            </a:ln>
          </p:spPr>
          <p:txBody>
            <a:bodyPr>
              <a:spAutoFit/>
            </a:bodyPr>
            <a:lstStyle/>
            <a:p>
              <a:r>
                <a:rPr lang="fr-FR">
                  <a:latin typeface="Comic Sans MS" pitchFamily="66" charset="0"/>
                </a:rPr>
                <a:t>Ah si !, j’oubliais…</a:t>
              </a:r>
            </a:p>
            <a:p>
              <a:pPr algn="ctr"/>
              <a:r>
                <a:rPr lang="fr-FR">
                  <a:latin typeface="Comic Sans MS" pitchFamily="66" charset="0"/>
                </a:rPr>
                <a:t>le prix !</a:t>
              </a:r>
            </a:p>
          </p:txBody>
        </p:sp>
      </p:gr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3" cstate="print">
            <a:lum bright="12000"/>
          </a:blip>
          <a:srcRect l="34850" t="49127"/>
          <a:stretch>
            <a:fillRect/>
          </a:stretch>
        </p:blipFill>
        <p:spPr bwMode="auto">
          <a:xfrm>
            <a:off x="2916238" y="3141663"/>
            <a:ext cx="5184775" cy="2684462"/>
          </a:xfrm>
          <a:prstGeom prst="rect">
            <a:avLst/>
          </a:prstGeom>
          <a:noFill/>
          <a:ln w="9525">
            <a:noFill/>
            <a:miter lim="800000"/>
            <a:headEnd/>
            <a:tailEnd/>
          </a:ln>
        </p:spPr>
      </p:pic>
      <p:sp>
        <p:nvSpPr>
          <p:cNvPr id="90115" name="Text Box 3"/>
          <p:cNvSpPr txBox="1">
            <a:spLocks noChangeArrowheads="1"/>
          </p:cNvSpPr>
          <p:nvPr/>
        </p:nvSpPr>
        <p:spPr bwMode="auto">
          <a:xfrm>
            <a:off x="755650" y="735013"/>
            <a:ext cx="5689600" cy="2073275"/>
          </a:xfrm>
          <a:prstGeom prst="rect">
            <a:avLst/>
          </a:prstGeom>
          <a:noFill/>
          <a:ln w="9525">
            <a:noFill/>
            <a:miter lim="800000"/>
            <a:headEnd/>
            <a:tailEnd/>
          </a:ln>
        </p:spPr>
        <p:txBody>
          <a:bodyPr>
            <a:spAutoFit/>
          </a:bodyPr>
          <a:lstStyle/>
          <a:p>
            <a:r>
              <a:rPr lang="fr-FR" sz="2800">
                <a:latin typeface="Comic Sans MS" pitchFamily="66" charset="0"/>
              </a:rPr>
              <a:t>Pour accélérer la fusée jusqu’à 0.95 c, il faudrait plus de 100 fois la consommation mondiale d’énergie estimée pour 2020 !</a:t>
            </a:r>
          </a:p>
        </p:txBody>
      </p:sp>
    </p:spTree>
  </p:cSld>
  <p:clrMapOvr>
    <a:masterClrMapping/>
  </p:clrMapOvr>
</p:sld>
</file>

<file path=ppt/theme/theme1.xml><?xml version="1.0" encoding="utf-8"?>
<a:theme xmlns:a="http://schemas.openxmlformats.org/drawingml/2006/main" name="Modèle par défaut">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5527</TotalTime>
  <Words>1986</Words>
  <Application>Microsoft Office PowerPoint</Application>
  <PresentationFormat>Affichage à l'écran (4:3)</PresentationFormat>
  <Paragraphs>457</Paragraphs>
  <Slides>89</Slides>
  <Notes>85</Notes>
  <HiddenSlides>0</HiddenSlides>
  <MMClips>0</MMClips>
  <ScaleCrop>false</ScaleCrop>
  <HeadingPairs>
    <vt:vector size="8" baseType="variant">
      <vt:variant>
        <vt:lpstr>Polices utilisées</vt:lpstr>
      </vt:variant>
      <vt:variant>
        <vt:i4>4</vt:i4>
      </vt:variant>
      <vt:variant>
        <vt:lpstr>Thème</vt:lpstr>
      </vt:variant>
      <vt:variant>
        <vt:i4>1</vt:i4>
      </vt:variant>
      <vt:variant>
        <vt:lpstr>Serveurs OLE incorporés</vt:lpstr>
      </vt:variant>
      <vt:variant>
        <vt:i4>2</vt:i4>
      </vt:variant>
      <vt:variant>
        <vt:lpstr>Titres des diapositives</vt:lpstr>
      </vt:variant>
      <vt:variant>
        <vt:i4>89</vt:i4>
      </vt:variant>
    </vt:vector>
  </HeadingPairs>
  <TitlesOfParts>
    <vt:vector size="96" baseType="lpstr">
      <vt:lpstr>Times New Roman</vt:lpstr>
      <vt:lpstr>Arial</vt:lpstr>
      <vt:lpstr>Comic Sans MS</vt:lpstr>
      <vt:lpstr>Times</vt:lpstr>
      <vt:lpstr>Modèle par défaut</vt:lpstr>
      <vt:lpstr>MathType 4.0 Equation</vt:lpstr>
      <vt:lpstr>Microsoft Equation 3.0</vt:lpstr>
      <vt:lpstr>C11:  Relativité restreinte</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lpstr>Diapositive 68</vt:lpstr>
      <vt:lpstr>Diapositive 69</vt:lpstr>
      <vt:lpstr>Diapositive 70</vt:lpstr>
      <vt:lpstr>Diapositive 71</vt:lpstr>
      <vt:lpstr>Diapositive 72</vt:lpstr>
      <vt:lpstr>Diapositive 73</vt:lpstr>
      <vt:lpstr>Diapositive 74</vt:lpstr>
      <vt:lpstr>Diapositive 75</vt:lpstr>
      <vt:lpstr>Diapositive 76</vt:lpstr>
      <vt:lpstr>Diapositive 77</vt:lpstr>
      <vt:lpstr>Diapositive 78</vt:lpstr>
      <vt:lpstr>Diapositive 79</vt:lpstr>
      <vt:lpstr>Diapositive 80</vt:lpstr>
      <vt:lpstr>Diapositive 81</vt:lpstr>
      <vt:lpstr>Diapositive 82</vt:lpstr>
      <vt:lpstr>Diapositive 83</vt:lpstr>
      <vt:lpstr>Diapositive 84</vt:lpstr>
      <vt:lpstr>Diapositive 85</vt:lpstr>
      <vt:lpstr>Diapositive 86</vt:lpstr>
      <vt:lpstr>Diapositive 87</vt:lpstr>
      <vt:lpstr>Diapositive 88</vt:lpstr>
      <vt:lpstr>Diapositive 89</vt:lpstr>
    </vt:vector>
  </TitlesOfParts>
  <Company>Ufr 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LGodard</dc:creator>
  <cp:lastModifiedBy>astroboy</cp:lastModifiedBy>
  <cp:revision>864</cp:revision>
  <dcterms:created xsi:type="dcterms:W3CDTF">2005-02-14T12:56:00Z</dcterms:created>
  <dcterms:modified xsi:type="dcterms:W3CDTF">2016-09-01T14:23:53Z</dcterms:modified>
</cp:coreProperties>
</file>