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9" r:id="rId3"/>
    <p:sldId id="280" r:id="rId4"/>
    <p:sldId id="281" r:id="rId5"/>
    <p:sldId id="282" r:id="rId6"/>
    <p:sldId id="283" r:id="rId7"/>
    <p:sldId id="286" r:id="rId8"/>
    <p:sldId id="287" r:id="rId9"/>
    <p:sldId id="288" r:id="rId10"/>
    <p:sldId id="289" r:id="rId11"/>
    <p:sldId id="295" r:id="rId12"/>
    <p:sldId id="296" r:id="rId13"/>
    <p:sldId id="297" r:id="rId14"/>
    <p:sldId id="298" r:id="rId15"/>
    <p:sldId id="299" r:id="rId16"/>
    <p:sldId id="272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FF"/>
    <a:srgbClr val="5F5F5F"/>
    <a:srgbClr val="FFFF66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77" d="100"/>
          <a:sy n="77" d="100"/>
        </p:scale>
        <p:origin x="-86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D8D6BF5-30A8-4EAD-9C47-09D6E2168D78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21DA059-0B73-430B-9BA3-FB9F0070F6F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32DD245-856D-427D-8346-387EF0BABB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C98A-020A-4E0B-BC9D-A089DDED683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E511-A315-475E-81C6-89F8EA13D56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F6C92-BA66-418C-B055-1F11FA6CEE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5E7A-0ED7-4BAC-B7E8-B9E9DF89041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E6A1-0554-4267-BE7C-6DB3B872BFA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5C2E4-FE4B-4756-AAA5-B6F40039059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810FB-030B-4E8D-BDE0-CA656E0316B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E78B1-C81B-4520-A2A4-8E36A6EFEF5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81052-821C-4CD7-8D63-F15F3091A52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66EA7-E779-4CC3-A0C8-E099E5D9FC6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 style du titre du masque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0B1F3F13-2076-46E0-AD12-5FD9F0BB9BB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676275"/>
            <a:ext cx="7924800" cy="1752600"/>
          </a:xfrm>
        </p:spPr>
        <p:txBody>
          <a:bodyPr/>
          <a:lstStyle/>
          <a:p>
            <a:r>
              <a:rPr lang="en-US" sz="3500" dirty="0">
                <a:solidFill>
                  <a:srgbClr val="0070C0"/>
                </a:solidFill>
              </a:rPr>
              <a:t>Chap 11:</a:t>
            </a:r>
            <a:br>
              <a:rPr lang="en-US" sz="3500" dirty="0">
                <a:solidFill>
                  <a:srgbClr val="0070C0"/>
                </a:solidFill>
              </a:rPr>
            </a:br>
            <a:r>
              <a:rPr lang="en-US" sz="3500" dirty="0" err="1">
                <a:solidFill>
                  <a:srgbClr val="0070C0"/>
                </a:solidFill>
              </a:rPr>
              <a:t>Mécanismes</a:t>
            </a:r>
            <a:r>
              <a:rPr lang="en-US" sz="3500" dirty="0">
                <a:solidFill>
                  <a:srgbClr val="0070C0"/>
                </a:solidFill>
              </a:rPr>
              <a:t> </a:t>
            </a:r>
            <a:r>
              <a:rPr lang="en-US" sz="3500" dirty="0" err="1">
                <a:solidFill>
                  <a:srgbClr val="0070C0"/>
                </a:solidFill>
              </a:rPr>
              <a:t>réactionnels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763688" y="2132856"/>
            <a:ext cx="6477000" cy="19812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663575"/>
            <a:ext cx="9144000" cy="1298575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I. </a:t>
            </a:r>
            <a:r>
              <a:rPr lang="en-US" dirty="0" err="1">
                <a:solidFill>
                  <a:srgbClr val="0070C0"/>
                </a:solidFill>
              </a:rPr>
              <a:t>Effet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inductif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idx="1"/>
          </p:nvPr>
        </p:nvSpPr>
        <p:spPr>
          <a:xfrm>
            <a:off x="0" y="2362200"/>
            <a:ext cx="9144000" cy="3657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I.1 Notion </a:t>
            </a:r>
            <a:r>
              <a:rPr lang="en-US" dirty="0" err="1">
                <a:solidFill>
                  <a:srgbClr val="00B0F0"/>
                </a:solidFill>
              </a:rPr>
              <a:t>d’électronégativité</a:t>
            </a: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>
          <a:xfrm>
            <a:off x="323528" y="2362200"/>
            <a:ext cx="8668072" cy="3352800"/>
          </a:xfrm>
        </p:spPr>
        <p:txBody>
          <a:bodyPr/>
          <a:lstStyle/>
          <a:p>
            <a:pPr algn="l">
              <a:buNone/>
            </a:pPr>
            <a:r>
              <a:rPr lang="fr-FR" sz="2400" dirty="0"/>
              <a:t>Une liaison covalente entre 2 atomes résulte de la mise en commun par chaque atome d'un électron de sa couche électronique externe.</a:t>
            </a:r>
          </a:p>
          <a:p>
            <a:pPr algn="l">
              <a:buNone/>
            </a:pPr>
            <a:endParaRPr lang="fr-FR" sz="2400" dirty="0"/>
          </a:p>
          <a:p>
            <a:pPr algn="l">
              <a:buNone/>
            </a:pPr>
            <a:r>
              <a:rPr lang="fr-FR" sz="2400" dirty="0"/>
              <a:t>Les atomes engagés dans une liaison covalente n'ont pas tous la même tendance à attirer les électrons de la liaison. 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>
          <a:xfrm>
            <a:off x="395536" y="2132856"/>
            <a:ext cx="8524056" cy="3352800"/>
          </a:xfrm>
        </p:spPr>
        <p:txBody>
          <a:bodyPr/>
          <a:lstStyle/>
          <a:p>
            <a:pPr>
              <a:buNone/>
            </a:pPr>
            <a:r>
              <a:rPr lang="fr-FR" sz="3200" dirty="0"/>
              <a:t>Certains atomes, engagés dans une liaison covalente, ont tendance à attirer les électrons de la liaison: ils sont dits </a:t>
            </a:r>
            <a:r>
              <a:rPr lang="fr-FR" sz="3200" b="1" dirty="0">
                <a:solidFill>
                  <a:srgbClr val="FF0000"/>
                </a:solidFill>
              </a:rPr>
              <a:t>électronégatifs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6" name="Image 5" descr="ChimieVer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260648"/>
            <a:ext cx="1075813" cy="1224136"/>
          </a:xfrm>
          <a:prstGeom prst="rect">
            <a:avLst/>
          </a:prstGeom>
        </p:spPr>
      </p:pic>
    </p:spTree>
  </p:cSld>
  <p:clrMapOvr>
    <a:masterClrMapping/>
  </p:clrMapOvr>
  <p:transition>
    <p:check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>
          <a:xfrm>
            <a:off x="467544" y="1844824"/>
            <a:ext cx="8524056" cy="3870176"/>
          </a:xfrm>
        </p:spPr>
        <p:txBody>
          <a:bodyPr/>
          <a:lstStyle/>
          <a:p>
            <a:pPr>
              <a:buNone/>
            </a:pPr>
            <a:r>
              <a:rPr lang="en-US" sz="2400" dirty="0" err="1"/>
              <a:t>L’électronégativité</a:t>
            </a:r>
            <a:r>
              <a:rPr lang="en-US" sz="2400" dirty="0"/>
              <a:t> d’un </a:t>
            </a:r>
            <a:r>
              <a:rPr lang="en-US" sz="2400" dirty="0" err="1"/>
              <a:t>atome</a:t>
            </a:r>
            <a:r>
              <a:rPr lang="en-US" sz="2400" dirty="0"/>
              <a:t>, </a:t>
            </a:r>
            <a:r>
              <a:rPr lang="en-US" sz="2400" dirty="0" err="1"/>
              <a:t>notée</a:t>
            </a:r>
            <a:r>
              <a:rPr lang="en-US" sz="2400" dirty="0"/>
              <a:t> χ,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grandeur sans dimension qui </a:t>
            </a:r>
            <a:r>
              <a:rPr lang="en-US" sz="2400" dirty="0" err="1"/>
              <a:t>traduit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capacité</a:t>
            </a:r>
            <a:r>
              <a:rPr lang="en-US" sz="2400" dirty="0"/>
              <a:t> à </a:t>
            </a:r>
            <a:r>
              <a:rPr lang="en-US" sz="2400" dirty="0" err="1"/>
              <a:t>attirer</a:t>
            </a:r>
            <a:r>
              <a:rPr lang="en-US" sz="2400" dirty="0"/>
              <a:t> à </a:t>
            </a:r>
            <a:r>
              <a:rPr lang="en-US" sz="2400" dirty="0" err="1"/>
              <a:t>lui</a:t>
            </a:r>
            <a:r>
              <a:rPr lang="en-US" sz="2400" dirty="0"/>
              <a:t> les </a:t>
            </a:r>
            <a:r>
              <a:rPr lang="en-US" sz="2400" dirty="0" err="1"/>
              <a:t>électrons</a:t>
            </a:r>
            <a:r>
              <a:rPr lang="en-US" sz="2400" dirty="0"/>
              <a:t> de la liaison </a:t>
            </a:r>
            <a:r>
              <a:rPr lang="en-US" sz="2400" dirty="0" err="1"/>
              <a:t>dans</a:t>
            </a:r>
            <a:r>
              <a:rPr lang="en-US" sz="2400" dirty="0"/>
              <a:t> </a:t>
            </a:r>
            <a:r>
              <a:rPr lang="en-US" sz="2400" dirty="0" err="1"/>
              <a:t>laquelle</a:t>
            </a:r>
            <a:r>
              <a:rPr lang="en-US" sz="2400" dirty="0"/>
              <a:t> </a:t>
            </a:r>
            <a:r>
              <a:rPr lang="en-US" sz="2400" dirty="0" err="1"/>
              <a:t>il</a:t>
            </a:r>
            <a:r>
              <a:rPr lang="en-US" sz="2400" dirty="0"/>
              <a:t>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engagé</a:t>
            </a:r>
            <a:r>
              <a:rPr lang="en-US" sz="2400" dirty="0"/>
              <a:t>.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Plus </a:t>
            </a:r>
            <a:r>
              <a:rPr lang="en-US" sz="2400" dirty="0" err="1"/>
              <a:t>l’électronégativité</a:t>
            </a:r>
            <a:r>
              <a:rPr lang="en-US" sz="2400" dirty="0"/>
              <a:t>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grande</a:t>
            </a:r>
            <a:r>
              <a:rPr lang="en-US" sz="2400" dirty="0"/>
              <a:t>, plus </a:t>
            </a:r>
            <a:r>
              <a:rPr lang="en-US" sz="2400" dirty="0" err="1"/>
              <a:t>l’atome</a:t>
            </a:r>
            <a:r>
              <a:rPr lang="en-US" sz="2400" dirty="0"/>
              <a:t> attire les </a:t>
            </a:r>
            <a:r>
              <a:rPr lang="en-US" sz="2400" dirty="0" err="1"/>
              <a:t>électrons</a:t>
            </a:r>
            <a:r>
              <a:rPr lang="en-US" sz="2400" dirty="0"/>
              <a:t> de la liaison.</a:t>
            </a:r>
            <a:endParaRPr lang="fr-FR" sz="2400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6" name="Image 5" descr="ChimieVer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260648"/>
            <a:ext cx="1075813" cy="1224136"/>
          </a:xfrm>
          <a:prstGeom prst="rect">
            <a:avLst/>
          </a:prstGeom>
        </p:spPr>
      </p:pic>
    </p:spTree>
  </p:cSld>
  <p:clrMapOvr>
    <a:masterClrMapping/>
  </p:clrMapOvr>
  <p:transition>
    <p:check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>
          <a:xfrm>
            <a:off x="251520" y="476672"/>
            <a:ext cx="8524056" cy="1656184"/>
          </a:xfrm>
        </p:spPr>
        <p:txBody>
          <a:bodyPr/>
          <a:lstStyle/>
          <a:p>
            <a:r>
              <a:rPr lang="fr-FR" sz="2400" dirty="0"/>
              <a:t>L'électronégativité des éléments augmente de gauche à droite dans une même ligne et de bas en haut dans une colonne du tableau périodique.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" y="1976438"/>
            <a:ext cx="794385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I.2. </a:t>
            </a:r>
            <a:r>
              <a:rPr lang="en-US" dirty="0" err="1">
                <a:solidFill>
                  <a:srgbClr val="00B0F0"/>
                </a:solidFill>
              </a:rPr>
              <a:t>Effet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inductif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>
          <a:xfrm>
            <a:off x="-29249" y="1752600"/>
            <a:ext cx="9144000" cy="4628728"/>
          </a:xfrm>
        </p:spPr>
        <p:txBody>
          <a:bodyPr/>
          <a:lstStyle/>
          <a:p>
            <a:r>
              <a:rPr lang="fr-FR" sz="3200" dirty="0"/>
              <a:t>La présence de liaisons polarisées dans un édifice chimique a des conséquences sur la réactivité de l’édifice: l’ensemble de ces conséquences est appelé </a:t>
            </a:r>
            <a:r>
              <a:rPr lang="fr-FR" sz="3200" b="1" dirty="0"/>
              <a:t>« effet inductif »</a:t>
            </a:r>
          </a:p>
          <a:p>
            <a:pPr>
              <a:buNone/>
            </a:pPr>
            <a:endParaRPr lang="fr-FR" sz="3200" b="1" dirty="0"/>
          </a:p>
          <a:p>
            <a:pPr>
              <a:buNone/>
            </a:pPr>
            <a:r>
              <a:rPr lang="fr-FR" sz="3200" dirty="0">
                <a:solidFill>
                  <a:srgbClr val="FF0000"/>
                </a:solidFill>
              </a:rPr>
              <a:t>On représente cet effet inductif sur la liaison polarisée, par une flèche orientée vers l’atome le plus électronégatif</a:t>
            </a:r>
          </a:p>
          <a:p>
            <a:pPr>
              <a:buNone/>
            </a:pPr>
            <a:endParaRPr lang="fr-FR" b="1" dirty="0"/>
          </a:p>
        </p:txBody>
      </p:sp>
      <p:pic>
        <p:nvPicPr>
          <p:cNvPr id="6" name="Image 5" descr="ChimieVer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260648"/>
            <a:ext cx="1075813" cy="1224136"/>
          </a:xfrm>
          <a:prstGeom prst="rect">
            <a:avLst/>
          </a:prstGeom>
        </p:spPr>
      </p:pic>
    </p:spTree>
  </p:cSld>
  <p:clrMapOvr>
    <a:masterClrMapping/>
  </p:clrMapOvr>
  <p:transition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0F8885-D6BA-443C-AE43-8AF950BBF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8930B9B-5608-4190-89A7-BC88D4D93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fr-FR" dirty="0"/>
              <a:t>Exemple: le </a:t>
            </a:r>
            <a:r>
              <a:rPr lang="fr-FR" dirty="0" err="1"/>
              <a:t>propanol</a:t>
            </a:r>
            <a:endParaRPr lang="fr-FR" dirty="0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987824" y="3284984"/>
            <a:ext cx="2889250" cy="808038"/>
            <a:chOff x="568" y="568"/>
            <a:chExt cx="4549" cy="1271"/>
          </a:xfrm>
        </p:grpSpPr>
        <p:sp>
          <p:nvSpPr>
            <p:cNvPr id="1035" name="b4547"/>
            <p:cNvSpPr txBox="1">
              <a:spLocks noChangeArrowheads="1"/>
            </p:cNvSpPr>
            <p:nvPr/>
          </p:nvSpPr>
          <p:spPr bwMode="auto">
            <a:xfrm>
              <a:off x="568" y="568"/>
              <a:ext cx="75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635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CH</a:t>
              </a:r>
              <a:r>
                <a:rPr kumimoji="0" lang="fr-FR" sz="2000" b="0" i="0" u="none" strike="noStrike" cap="none" normalizeH="0" baseline="-2500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b4548"/>
            <p:cNvSpPr txBox="1">
              <a:spLocks noChangeArrowheads="1"/>
            </p:cNvSpPr>
            <p:nvPr/>
          </p:nvSpPr>
          <p:spPr bwMode="auto">
            <a:xfrm>
              <a:off x="1758" y="568"/>
              <a:ext cx="75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635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CH</a:t>
              </a:r>
              <a:r>
                <a:rPr kumimoji="0" lang="fr-FR" sz="2000" b="0" i="0" u="none" strike="noStrike" cap="none" normalizeH="0" baseline="-2500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t4549"/>
            <p:cNvSpPr>
              <a:spLocks/>
            </p:cNvSpPr>
            <p:nvPr/>
          </p:nvSpPr>
          <p:spPr bwMode="auto">
            <a:xfrm>
              <a:off x="1358" y="808"/>
              <a:ext cx="36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0" y="0"/>
                </a:cxn>
              </a:cxnLst>
              <a:rect l="0" t="0" r="r" b="b"/>
              <a:pathLst>
                <a:path w="361" h="1">
                  <a:moveTo>
                    <a:pt x="0" y="0"/>
                  </a:moveTo>
                  <a:lnTo>
                    <a:pt x="36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b4550"/>
            <p:cNvSpPr txBox="1">
              <a:spLocks noChangeArrowheads="1"/>
            </p:cNvSpPr>
            <p:nvPr/>
          </p:nvSpPr>
          <p:spPr bwMode="auto">
            <a:xfrm>
              <a:off x="2948" y="568"/>
              <a:ext cx="75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635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CH</a:t>
              </a:r>
              <a:r>
                <a:rPr kumimoji="0" lang="fr-FR" sz="2000" b="0" i="0" u="none" strike="noStrike" cap="none" normalizeH="0" baseline="-2500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t4551"/>
            <p:cNvSpPr>
              <a:spLocks/>
            </p:cNvSpPr>
            <p:nvPr/>
          </p:nvSpPr>
          <p:spPr bwMode="auto">
            <a:xfrm>
              <a:off x="2548" y="808"/>
              <a:ext cx="36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0" y="0"/>
                </a:cxn>
              </a:cxnLst>
              <a:rect l="0" t="0" r="r" b="b"/>
              <a:pathLst>
                <a:path w="361" h="1">
                  <a:moveTo>
                    <a:pt x="0" y="0"/>
                  </a:moveTo>
                  <a:lnTo>
                    <a:pt x="36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b4552"/>
            <p:cNvSpPr txBox="1">
              <a:spLocks noChangeArrowheads="1"/>
            </p:cNvSpPr>
            <p:nvPr/>
          </p:nvSpPr>
          <p:spPr bwMode="auto">
            <a:xfrm>
              <a:off x="4138" y="568"/>
              <a:ext cx="34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635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t4553"/>
            <p:cNvSpPr>
              <a:spLocks/>
            </p:cNvSpPr>
            <p:nvPr/>
          </p:nvSpPr>
          <p:spPr bwMode="auto">
            <a:xfrm>
              <a:off x="3738" y="808"/>
              <a:ext cx="36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0" y="0"/>
                </a:cxn>
              </a:cxnLst>
              <a:rect l="0" t="0" r="r" b="b"/>
              <a:pathLst>
                <a:path w="361" h="1">
                  <a:moveTo>
                    <a:pt x="0" y="0"/>
                  </a:moveTo>
                  <a:lnTo>
                    <a:pt x="36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b4554"/>
            <p:cNvSpPr txBox="1">
              <a:spLocks noChangeArrowheads="1"/>
            </p:cNvSpPr>
            <p:nvPr/>
          </p:nvSpPr>
          <p:spPr bwMode="auto">
            <a:xfrm>
              <a:off x="4793" y="1359"/>
              <a:ext cx="32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635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t4555"/>
            <p:cNvSpPr>
              <a:spLocks/>
            </p:cNvSpPr>
            <p:nvPr/>
          </p:nvSpPr>
          <p:spPr bwMode="auto">
            <a:xfrm>
              <a:off x="4510" y="1076"/>
              <a:ext cx="256" cy="2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5" y="255"/>
                </a:cxn>
              </a:cxnLst>
              <a:rect l="0" t="0" r="r" b="b"/>
              <a:pathLst>
                <a:path w="256" h="256">
                  <a:moveTo>
                    <a:pt x="0" y="0"/>
                  </a:moveTo>
                  <a:lnTo>
                    <a:pt x="255" y="255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23" name="Connecteur droit avec flèche 22"/>
          <p:cNvCxnSpPr>
            <a:stCxn id="1038" idx="3"/>
          </p:cNvCxnSpPr>
          <p:nvPr/>
        </p:nvCxnSpPr>
        <p:spPr bwMode="auto">
          <a:xfrm flipV="1">
            <a:off x="4975811" y="3429000"/>
            <a:ext cx="172253" cy="85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1" name="Connecteur droit avec flèche 30"/>
          <p:cNvCxnSpPr/>
          <p:nvPr/>
        </p:nvCxnSpPr>
        <p:spPr bwMode="auto">
          <a:xfrm flipH="1" flipV="1">
            <a:off x="5508104" y="3645024"/>
            <a:ext cx="72009" cy="720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3" name="ZoneTexte 32"/>
          <p:cNvSpPr txBox="1"/>
          <p:nvPr/>
        </p:nvSpPr>
        <p:spPr>
          <a:xfrm>
            <a:off x="5292080" y="29249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sym typeface="Symbol"/>
              </a:rPr>
              <a:t>-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868144" y="357301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F0"/>
                </a:solidFill>
                <a:sym typeface="Symbol"/>
              </a:rPr>
              <a:t>+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427984" y="29249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F0"/>
                </a:solidFill>
                <a:sym typeface="Symbol"/>
              </a:rPr>
              <a:t>+</a:t>
            </a:r>
            <a:endParaRPr lang="fr-F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34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988840"/>
            <a:ext cx="8991600" cy="3352800"/>
          </a:xfrm>
        </p:spPr>
        <p:txBody>
          <a:bodyPr/>
          <a:lstStyle/>
          <a:p>
            <a:pPr>
              <a:buNone/>
            </a:pPr>
            <a:r>
              <a:rPr lang="fr-FR" sz="2400" dirty="0"/>
              <a:t>L’atome qui attire le plus les électrons porte une charge électrique partielle négative notée </a:t>
            </a:r>
            <a:r>
              <a:rPr lang="fr-FR" sz="2400" b="1" dirty="0">
                <a:sym typeface="Symbol"/>
              </a:rPr>
              <a:t></a:t>
            </a:r>
            <a:r>
              <a:rPr lang="fr-FR" sz="2400" b="1" baseline="30000" dirty="0"/>
              <a:t>-</a:t>
            </a:r>
          </a:p>
          <a:p>
            <a:endParaRPr lang="fr-FR" sz="2400" b="1" u="sng" baseline="30000" dirty="0"/>
          </a:p>
          <a:p>
            <a:pPr>
              <a:buNone/>
            </a:pPr>
            <a:r>
              <a:rPr lang="fr-FR" sz="2400" dirty="0"/>
              <a:t>L’atome qui attire le moins les électrons porte une charge électrique partielle positive notée </a:t>
            </a:r>
            <a:r>
              <a:rPr lang="fr-FR" sz="2400" b="1" dirty="0">
                <a:sym typeface="Symbol"/>
              </a:rPr>
              <a:t></a:t>
            </a:r>
            <a:r>
              <a:rPr lang="fr-FR" sz="2400" b="1" baseline="30000" dirty="0"/>
              <a:t>+</a:t>
            </a:r>
          </a:p>
          <a:p>
            <a:endParaRPr lang="fr-FR" b="1" u="sng" baseline="30000" dirty="0"/>
          </a:p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E8625D64-67E3-43A0-BE48-9F441E71D906}"/>
              </a:ext>
            </a:extLst>
          </p:cNvPr>
          <p:cNvSpPr txBox="1"/>
          <p:nvPr/>
        </p:nvSpPr>
        <p:spPr>
          <a:xfrm>
            <a:off x="3707904" y="4293096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ym typeface="Symbol"/>
              </a:rPr>
              <a:t> </a:t>
            </a:r>
            <a:r>
              <a:rPr lang="fr-FR" b="1" dirty="0">
                <a:solidFill>
                  <a:srgbClr val="0070C0"/>
                </a:solidFill>
                <a:sym typeface="Symbol"/>
              </a:rPr>
              <a:t> </a:t>
            </a:r>
            <a:r>
              <a:rPr lang="fr-FR" b="1" baseline="30000" dirty="0">
                <a:solidFill>
                  <a:srgbClr val="0070C0"/>
                </a:solidFill>
              </a:rPr>
              <a:t>+</a:t>
            </a:r>
            <a:r>
              <a:rPr lang="fr-FR" b="1" dirty="0">
                <a:solidFill>
                  <a:srgbClr val="0070C0"/>
                </a:solidFill>
                <a:sym typeface="Symbol"/>
              </a:rPr>
              <a:t> </a:t>
            </a:r>
            <a:r>
              <a:rPr lang="fr-FR" b="1" dirty="0">
                <a:sym typeface="Symbol"/>
              </a:rPr>
              <a:t>	    </a:t>
            </a:r>
            <a:r>
              <a:rPr lang="fr-FR" b="1" dirty="0">
                <a:solidFill>
                  <a:srgbClr val="FF0000"/>
                </a:solidFill>
                <a:sym typeface="Symbol"/>
              </a:rPr>
              <a:t></a:t>
            </a:r>
            <a:r>
              <a:rPr lang="fr-FR" b="1" baseline="30000" dirty="0">
                <a:solidFill>
                  <a:srgbClr val="FF0000"/>
                </a:solidFill>
              </a:rPr>
              <a:t>-</a:t>
            </a:r>
          </a:p>
          <a:p>
            <a:r>
              <a:rPr lang="fr-FR" sz="5400" b="1" baseline="30000" dirty="0">
                <a:solidFill>
                  <a:srgbClr val="0070C0"/>
                </a:solidFill>
              </a:rPr>
              <a:t>H</a:t>
            </a:r>
            <a:r>
              <a:rPr lang="fr-FR" sz="5400" b="1" baseline="30000" dirty="0"/>
              <a:t>     </a:t>
            </a:r>
            <a:r>
              <a:rPr lang="fr-FR" sz="5400" b="1" baseline="30000" dirty="0">
                <a:solidFill>
                  <a:srgbClr val="FF0000"/>
                </a:solidFill>
              </a:rPr>
              <a:t>Cl</a:t>
            </a:r>
            <a:endParaRPr lang="fr-FR" sz="5400" dirty="0">
              <a:solidFill>
                <a:srgbClr val="FF0000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xmlns="" id="{5B9BC4C6-ACF1-457A-88FF-5473B0672811}"/>
              </a:ext>
            </a:extLst>
          </p:cNvPr>
          <p:cNvCxnSpPr/>
          <p:nvPr/>
        </p:nvCxnSpPr>
        <p:spPr bwMode="auto">
          <a:xfrm>
            <a:off x="4211960" y="4941168"/>
            <a:ext cx="50405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xmlns="" id="{F67555E2-9730-4304-8A81-8838A7F94390}"/>
              </a:ext>
            </a:extLst>
          </p:cNvPr>
          <p:cNvCxnSpPr/>
          <p:nvPr/>
        </p:nvCxnSpPr>
        <p:spPr bwMode="auto">
          <a:xfrm>
            <a:off x="4427984" y="4941168"/>
            <a:ext cx="21602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arrow" w="lg" len="lg"/>
          </a:ln>
          <a:effectLst/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/>
              <a:t>L’effet inductif se transmet le long des liaisons :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L’effet est de plus en plus faible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16832"/>
            <a:ext cx="42100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u="heavy" dirty="0">
                <a:solidFill>
                  <a:srgbClr val="0070C0"/>
                </a:solidFill>
              </a:rPr>
              <a:t>II. </a:t>
            </a:r>
            <a:r>
              <a:rPr lang="en-US" sz="3200" u="heavy" dirty="0" err="1">
                <a:solidFill>
                  <a:srgbClr val="0070C0"/>
                </a:solidFill>
              </a:rPr>
              <a:t>Nucléophilie</a:t>
            </a:r>
            <a:r>
              <a:rPr lang="en-US" sz="3200" u="heavy" dirty="0">
                <a:solidFill>
                  <a:srgbClr val="0070C0"/>
                </a:solidFill>
              </a:rPr>
              <a:t>, </a:t>
            </a:r>
            <a:r>
              <a:rPr lang="en-US" sz="3200" u="heavy" dirty="0" err="1">
                <a:solidFill>
                  <a:srgbClr val="0070C0"/>
                </a:solidFill>
              </a:rPr>
              <a:t>électrophilie</a:t>
            </a:r>
            <a:r>
              <a:rPr lang="en-US" sz="3200" u="heavy" dirty="0">
                <a:solidFill>
                  <a:srgbClr val="0070C0"/>
                </a:solidFill>
              </a:rPr>
              <a:t> et </a:t>
            </a:r>
            <a:r>
              <a:rPr lang="en-US" sz="3200" u="heavy" dirty="0" err="1">
                <a:solidFill>
                  <a:srgbClr val="0070C0"/>
                </a:solidFill>
              </a:rPr>
              <a:t>réactivité</a:t>
            </a:r>
            <a:r>
              <a:rPr lang="fr-FR" sz="3200" u="sng" dirty="0"/>
              <a:t/>
            </a:r>
            <a:br>
              <a:rPr lang="fr-FR" sz="3200" u="sng" dirty="0"/>
            </a:b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>
          <a:xfrm>
            <a:off x="467544" y="2362200"/>
            <a:ext cx="8524056" cy="3352800"/>
          </a:xfrm>
        </p:spPr>
        <p:txBody>
          <a:bodyPr/>
          <a:lstStyle/>
          <a:p>
            <a:pPr>
              <a:buNone/>
            </a:pPr>
            <a:r>
              <a:rPr lang="fr-FR" sz="2400" dirty="0"/>
              <a:t>La zone </a:t>
            </a:r>
            <a:r>
              <a:rPr lang="fr-FR" sz="2400" dirty="0">
                <a:sym typeface="Symbol"/>
              </a:rPr>
              <a:t></a:t>
            </a:r>
            <a:r>
              <a:rPr lang="fr-FR" sz="2400" dirty="0"/>
              <a:t>- va attirer les réactifs qui aiment les charges négatives (réactifs dits « électrophiles »)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None/>
            </a:pPr>
            <a:r>
              <a:rPr lang="fr-FR" sz="2400" dirty="0"/>
              <a:t>La zone </a:t>
            </a:r>
            <a:r>
              <a:rPr lang="fr-FR" sz="2400" dirty="0">
                <a:sym typeface="Symbol"/>
              </a:rPr>
              <a:t></a:t>
            </a:r>
            <a:r>
              <a:rPr lang="fr-FR" sz="2400" dirty="0"/>
              <a:t>+ va attirer les réactifs qui aiment les charges positives (réactifs dits « nucléophiles ») 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6" name="Image 5" descr="ChimieVer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260648"/>
            <a:ext cx="1075813" cy="1224136"/>
          </a:xfrm>
          <a:prstGeom prst="rect">
            <a:avLst/>
          </a:prstGeom>
        </p:spPr>
      </p:pic>
    </p:spTree>
  </p:cSld>
  <p:clrMapOvr>
    <a:masterClrMapping/>
  </p:clrMapOvr>
  <p:transition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200" u="sng" dirty="0">
                <a:solidFill>
                  <a:srgbClr val="00B0F0"/>
                </a:solidFill>
              </a:rPr>
              <a:t>I.2.Sites </a:t>
            </a:r>
            <a:r>
              <a:rPr lang="en-US" sz="3200" u="sng" dirty="0" err="1">
                <a:solidFill>
                  <a:srgbClr val="00B0F0"/>
                </a:solidFill>
              </a:rPr>
              <a:t>nucléophiles</a:t>
            </a:r>
            <a:r>
              <a:rPr lang="en-US" sz="3200" u="sng" dirty="0">
                <a:solidFill>
                  <a:srgbClr val="00B0F0"/>
                </a:solidFill>
              </a:rPr>
              <a:t> </a:t>
            </a:r>
            <a:r>
              <a:rPr lang="fr-FR" b="1" dirty="0"/>
              <a:t/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/>
              <a:t>La </a:t>
            </a:r>
            <a:r>
              <a:rPr lang="en-US" sz="2400" dirty="0" err="1"/>
              <a:t>polarité</a:t>
            </a:r>
            <a:r>
              <a:rPr lang="en-US" sz="2400" dirty="0"/>
              <a:t> des liaisons fait </a:t>
            </a:r>
            <a:r>
              <a:rPr lang="en-US" sz="2400" dirty="0" err="1"/>
              <a:t>apparaitre</a:t>
            </a:r>
            <a:r>
              <a:rPr lang="en-US" sz="2400" dirty="0"/>
              <a:t> </a:t>
            </a:r>
            <a:r>
              <a:rPr lang="en-US" sz="2400" dirty="0" err="1"/>
              <a:t>dans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molécule</a:t>
            </a:r>
            <a:r>
              <a:rPr lang="en-US" sz="2400" dirty="0"/>
              <a:t> des sites riches en </a:t>
            </a:r>
            <a:r>
              <a:rPr lang="en-US" sz="2400" dirty="0" err="1"/>
              <a:t>électrons</a:t>
            </a:r>
            <a:r>
              <a:rPr lang="en-US" sz="2400" dirty="0"/>
              <a:t> :</a:t>
            </a:r>
          </a:p>
          <a:p>
            <a:r>
              <a:rPr lang="en-US" sz="2400" dirty="0"/>
              <a:t>Sur un </a:t>
            </a:r>
            <a:r>
              <a:rPr lang="en-US" sz="2400" dirty="0" err="1"/>
              <a:t>atome</a:t>
            </a:r>
            <a:r>
              <a:rPr lang="en-US" sz="2400" dirty="0"/>
              <a:t> </a:t>
            </a:r>
            <a:r>
              <a:rPr lang="en-US" sz="2400" dirty="0" err="1"/>
              <a:t>porteur</a:t>
            </a:r>
            <a:r>
              <a:rPr lang="en-US" sz="2400" dirty="0"/>
              <a:t> </a:t>
            </a:r>
            <a:r>
              <a:rPr lang="en-US" sz="2400" dirty="0" err="1"/>
              <a:t>d’une</a:t>
            </a:r>
            <a:r>
              <a:rPr lang="en-US" sz="2400" dirty="0"/>
              <a:t> charge </a:t>
            </a:r>
            <a:r>
              <a:rPr lang="en-US" sz="2400" dirty="0" err="1"/>
              <a:t>négative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Sur un </a:t>
            </a:r>
            <a:r>
              <a:rPr lang="en-US" sz="2400" dirty="0" err="1"/>
              <a:t>atome</a:t>
            </a:r>
            <a:r>
              <a:rPr lang="en-US" sz="2400" dirty="0"/>
              <a:t> </a:t>
            </a:r>
            <a:r>
              <a:rPr lang="en-US" sz="2400" dirty="0" err="1"/>
              <a:t>porteur</a:t>
            </a:r>
            <a:r>
              <a:rPr lang="en-US" sz="2400" dirty="0"/>
              <a:t> d’un doublet non-</a:t>
            </a:r>
            <a:r>
              <a:rPr lang="en-US" sz="2400" dirty="0" err="1"/>
              <a:t>liant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3755136"/>
            <a:ext cx="936104" cy="554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917322"/>
            <a:ext cx="1080120" cy="85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Sur un atome porteur d’une charge partielle </a:t>
            </a:r>
            <a:r>
              <a:rPr lang="fr-FR" dirty="0">
                <a:sym typeface="Symbol"/>
              </a:rPr>
              <a:t>-</a:t>
            </a:r>
          </a:p>
          <a:p>
            <a:endParaRPr lang="fr-FR" dirty="0">
              <a:sym typeface="Symbol"/>
            </a:endParaRPr>
          </a:p>
          <a:p>
            <a:endParaRPr lang="fr-FR" dirty="0">
              <a:sym typeface="Symbol"/>
            </a:endParaRPr>
          </a:p>
          <a:p>
            <a:endParaRPr lang="fr-FR" dirty="0">
              <a:sym typeface="Symbol"/>
            </a:endParaRPr>
          </a:p>
          <a:p>
            <a:r>
              <a:rPr lang="fr-FR" dirty="0">
                <a:sym typeface="Symbol"/>
              </a:rPr>
              <a:t>Entre deux atomes au niveau d’une liaison multiple: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4581128"/>
            <a:ext cx="1378148" cy="769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492896"/>
            <a:ext cx="146525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200" dirty="0">
                <a:solidFill>
                  <a:srgbClr val="00B0F0"/>
                </a:solidFill>
              </a:rPr>
              <a:t>I.3. Sites </a:t>
            </a:r>
            <a:r>
              <a:rPr lang="en-US" sz="3200" dirty="0" err="1">
                <a:solidFill>
                  <a:srgbClr val="00B0F0"/>
                </a:solidFill>
              </a:rPr>
              <a:t>électrophiles</a:t>
            </a:r>
            <a:r>
              <a:rPr lang="en-US" sz="3200" dirty="0">
                <a:solidFill>
                  <a:srgbClr val="00B0F0"/>
                </a:solidFill>
              </a:rPr>
              <a:t>: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44824"/>
            <a:ext cx="8991600" cy="4174976"/>
          </a:xfrm>
        </p:spPr>
        <p:txBody>
          <a:bodyPr/>
          <a:lstStyle/>
          <a:p>
            <a:r>
              <a:rPr lang="en-US" sz="2400" dirty="0"/>
              <a:t>La </a:t>
            </a:r>
            <a:r>
              <a:rPr lang="en-US" sz="2400" dirty="0" err="1"/>
              <a:t>polarité</a:t>
            </a:r>
            <a:r>
              <a:rPr lang="en-US" sz="2400" dirty="0"/>
              <a:t> des liaisons fait </a:t>
            </a:r>
            <a:r>
              <a:rPr lang="en-US" sz="2400" dirty="0" err="1"/>
              <a:t>apparaitre</a:t>
            </a:r>
            <a:r>
              <a:rPr lang="en-US" sz="2400" dirty="0"/>
              <a:t> </a:t>
            </a:r>
            <a:r>
              <a:rPr lang="en-US" sz="2400" dirty="0" err="1"/>
              <a:t>dans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molécule</a:t>
            </a:r>
            <a:r>
              <a:rPr lang="en-US" sz="2400" dirty="0"/>
              <a:t> des sites </a:t>
            </a:r>
            <a:r>
              <a:rPr lang="en-US" sz="2400" dirty="0" err="1"/>
              <a:t>pauvres</a:t>
            </a:r>
            <a:r>
              <a:rPr lang="en-US" sz="2400" dirty="0"/>
              <a:t> en </a:t>
            </a:r>
            <a:r>
              <a:rPr lang="en-US" sz="2400" dirty="0" err="1"/>
              <a:t>électrons</a:t>
            </a:r>
            <a:r>
              <a:rPr lang="en-US" sz="2400" dirty="0"/>
              <a:t> :</a:t>
            </a:r>
          </a:p>
          <a:p>
            <a:r>
              <a:rPr lang="en-US" sz="2400" dirty="0"/>
              <a:t>Sur un </a:t>
            </a:r>
            <a:r>
              <a:rPr lang="en-US" sz="2400" dirty="0" err="1"/>
              <a:t>atome</a:t>
            </a:r>
            <a:r>
              <a:rPr lang="en-US" sz="2400" dirty="0"/>
              <a:t> </a:t>
            </a:r>
            <a:r>
              <a:rPr lang="en-US" sz="2400" dirty="0" err="1"/>
              <a:t>porteur</a:t>
            </a:r>
            <a:r>
              <a:rPr lang="en-US" sz="2400" dirty="0"/>
              <a:t> </a:t>
            </a:r>
            <a:r>
              <a:rPr lang="en-US" sz="2400" dirty="0" err="1"/>
              <a:t>d’une</a:t>
            </a:r>
            <a:r>
              <a:rPr lang="en-US" sz="2400" dirty="0"/>
              <a:t> charge </a:t>
            </a:r>
            <a:r>
              <a:rPr lang="en-US" sz="2400" dirty="0" err="1"/>
              <a:t>partielle</a:t>
            </a:r>
            <a:r>
              <a:rPr lang="en-US" sz="2400" dirty="0"/>
              <a:t> positive </a:t>
            </a:r>
            <a:r>
              <a:rPr lang="en-US" sz="2400" dirty="0">
                <a:sym typeface="Symbol"/>
              </a:rPr>
              <a:t>+ au </a:t>
            </a:r>
            <a:r>
              <a:rPr lang="en-US" sz="2400" dirty="0" err="1">
                <a:sym typeface="Symbol"/>
              </a:rPr>
              <a:t>sein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d’une</a:t>
            </a:r>
            <a:r>
              <a:rPr lang="en-US" sz="2400" dirty="0">
                <a:sym typeface="Symbol"/>
              </a:rPr>
              <a:t> liaison </a:t>
            </a:r>
            <a:r>
              <a:rPr lang="en-US" sz="2400" dirty="0" err="1">
                <a:sym typeface="Symbol"/>
              </a:rPr>
              <a:t>polarisée</a:t>
            </a:r>
            <a:endParaRPr lang="en-US" sz="2400" dirty="0">
              <a:sym typeface="Symbol"/>
            </a:endParaRPr>
          </a:p>
          <a:p>
            <a:endParaRPr lang="en-US" sz="2400" dirty="0">
              <a:sym typeface="Symbol"/>
            </a:endParaRPr>
          </a:p>
          <a:p>
            <a:endParaRPr lang="en-US" sz="2400" dirty="0">
              <a:sym typeface="Symbol"/>
            </a:endParaRPr>
          </a:p>
          <a:p>
            <a:r>
              <a:rPr lang="en-US" sz="2400" dirty="0">
                <a:sym typeface="Symbol"/>
              </a:rPr>
              <a:t>Sur un </a:t>
            </a:r>
            <a:r>
              <a:rPr lang="en-US" sz="2400" dirty="0" err="1">
                <a:sym typeface="Symbol"/>
              </a:rPr>
              <a:t>atome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porteur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d’une</a:t>
            </a:r>
            <a:r>
              <a:rPr lang="en-US" sz="2400" dirty="0">
                <a:sym typeface="Symbol"/>
              </a:rPr>
              <a:t> charge positive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941168"/>
            <a:ext cx="16921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169430"/>
            <a:ext cx="1080120" cy="9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u="heavy" dirty="0">
                <a:solidFill>
                  <a:srgbClr val="0070C0"/>
                </a:solidFill>
              </a:rPr>
              <a:t>II. </a:t>
            </a:r>
            <a:r>
              <a:rPr lang="en-US" b="1" u="heavy" dirty="0" err="1">
                <a:solidFill>
                  <a:srgbClr val="0070C0"/>
                </a:solidFill>
              </a:rPr>
              <a:t>Mécanismes</a:t>
            </a:r>
            <a:r>
              <a:rPr lang="en-US" b="1" u="heavy" dirty="0">
                <a:solidFill>
                  <a:srgbClr val="0070C0"/>
                </a:solidFill>
              </a:rPr>
              <a:t> </a:t>
            </a:r>
            <a:r>
              <a:rPr lang="en-US" b="1" u="heavy" dirty="0" err="1">
                <a:solidFill>
                  <a:srgbClr val="0070C0"/>
                </a:solidFill>
              </a:rPr>
              <a:t>réactionnels</a:t>
            </a:r>
            <a:r>
              <a:rPr lang="fr-FR" b="1" u="sng" dirty="0"/>
              <a:t/>
            </a:r>
            <a:br>
              <a:rPr lang="fr-FR" b="1" u="sng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204864"/>
            <a:ext cx="8991600" cy="3352800"/>
          </a:xfrm>
        </p:spPr>
        <p:txBody>
          <a:bodyPr/>
          <a:lstStyle/>
          <a:p>
            <a:pPr lvl="1">
              <a:buNone/>
            </a:pPr>
            <a:r>
              <a:rPr lang="en-US" sz="2800" b="1" u="sng" dirty="0">
                <a:solidFill>
                  <a:srgbClr val="00CCFF"/>
                </a:solidFill>
              </a:rPr>
              <a:t>II.1. Notion de </a:t>
            </a:r>
            <a:r>
              <a:rPr lang="en-US" sz="2800" b="1" u="sng" dirty="0" err="1">
                <a:solidFill>
                  <a:srgbClr val="00CCFF"/>
                </a:solidFill>
              </a:rPr>
              <a:t>mécanisme</a:t>
            </a:r>
            <a:r>
              <a:rPr lang="en-US" sz="2800" b="1" u="sng" dirty="0">
                <a:solidFill>
                  <a:srgbClr val="00CCFF"/>
                </a:solidFill>
              </a:rPr>
              <a:t> </a:t>
            </a:r>
            <a:r>
              <a:rPr lang="en-US" sz="2800" b="1" u="sng" dirty="0" err="1">
                <a:solidFill>
                  <a:srgbClr val="00CCFF"/>
                </a:solidFill>
              </a:rPr>
              <a:t>réactionnel</a:t>
            </a:r>
            <a:endParaRPr lang="en-US" sz="2800" b="1" u="sng" dirty="0">
              <a:solidFill>
                <a:srgbClr val="00CCFF"/>
              </a:solidFill>
            </a:endParaRPr>
          </a:p>
          <a:p>
            <a:pPr lvl="1">
              <a:buNone/>
            </a:pPr>
            <a:endParaRPr lang="fr-FR" sz="2800" b="1" dirty="0"/>
          </a:p>
          <a:p>
            <a:r>
              <a:rPr lang="en-US" sz="1050" b="1" dirty="0"/>
              <a:t> </a:t>
            </a:r>
            <a:endParaRPr lang="fr-FR" sz="3600" dirty="0"/>
          </a:p>
          <a:p>
            <a:pPr>
              <a:buNone/>
            </a:pPr>
            <a:r>
              <a:rPr lang="en-US" sz="2800" dirty="0"/>
              <a:t>Un </a:t>
            </a:r>
            <a:r>
              <a:rPr lang="en-US" sz="2800" dirty="0" err="1"/>
              <a:t>mécanisme</a:t>
            </a:r>
            <a:r>
              <a:rPr lang="en-US" sz="2800" dirty="0"/>
              <a:t> </a:t>
            </a:r>
            <a:r>
              <a:rPr lang="en-US" sz="2800" dirty="0" err="1"/>
              <a:t>réactionnel</a:t>
            </a:r>
            <a:r>
              <a:rPr lang="en-US" sz="2800" dirty="0"/>
              <a:t> </a:t>
            </a:r>
            <a:r>
              <a:rPr lang="en-US" sz="2800" dirty="0" err="1"/>
              <a:t>est</a:t>
            </a:r>
            <a:r>
              <a:rPr lang="en-US" sz="2800" dirty="0"/>
              <a:t> </a:t>
            </a:r>
            <a:r>
              <a:rPr lang="en-US" sz="2800" dirty="0" err="1"/>
              <a:t>une</a:t>
            </a:r>
            <a:r>
              <a:rPr lang="en-US" sz="2800" dirty="0"/>
              <a:t> </a:t>
            </a:r>
            <a:r>
              <a:rPr lang="en-US" sz="2800" dirty="0" err="1"/>
              <a:t>modélisation</a:t>
            </a:r>
            <a:r>
              <a:rPr lang="en-US" sz="2800" dirty="0"/>
              <a:t> à </a:t>
            </a:r>
            <a:r>
              <a:rPr lang="en-US" sz="2800" dirty="0" err="1"/>
              <a:t>l’échelle</a:t>
            </a:r>
            <a:r>
              <a:rPr lang="en-US" sz="2800" dirty="0"/>
              <a:t> </a:t>
            </a:r>
            <a:r>
              <a:rPr lang="en-US" sz="2800" dirty="0" err="1"/>
              <a:t>microscopique</a:t>
            </a:r>
            <a:r>
              <a:rPr lang="en-US" sz="2800" dirty="0"/>
              <a:t> </a:t>
            </a:r>
            <a:r>
              <a:rPr lang="en-US" sz="2800" dirty="0" err="1"/>
              <a:t>d’une</a:t>
            </a:r>
            <a:r>
              <a:rPr lang="en-US" sz="2800" dirty="0"/>
              <a:t> transformation </a:t>
            </a:r>
            <a:r>
              <a:rPr lang="en-US" sz="2800" dirty="0" err="1"/>
              <a:t>chimique</a:t>
            </a:r>
            <a:r>
              <a:rPr lang="en-US" sz="2800" dirty="0"/>
              <a:t>. </a:t>
            </a:r>
          </a:p>
          <a:p>
            <a:pPr>
              <a:buNone/>
            </a:pPr>
            <a:r>
              <a:rPr lang="en-US" sz="2800" dirty="0"/>
              <a:t>Il </a:t>
            </a:r>
            <a:r>
              <a:rPr lang="en-US" sz="2800" dirty="0" err="1"/>
              <a:t>rassemble</a:t>
            </a:r>
            <a:r>
              <a:rPr lang="en-US" sz="2800" dirty="0"/>
              <a:t> </a:t>
            </a:r>
            <a:r>
              <a:rPr lang="en-US" sz="2800" dirty="0" err="1"/>
              <a:t>l’ensemble</a:t>
            </a:r>
            <a:r>
              <a:rPr lang="en-US" sz="2800" dirty="0"/>
              <a:t> des </a:t>
            </a:r>
            <a:r>
              <a:rPr lang="en-US" sz="2800" dirty="0" err="1"/>
              <a:t>réactions</a:t>
            </a:r>
            <a:r>
              <a:rPr lang="en-US" sz="2800" dirty="0"/>
              <a:t> </a:t>
            </a:r>
            <a:r>
              <a:rPr lang="en-US" sz="2800" dirty="0" err="1"/>
              <a:t>élémentaires</a:t>
            </a:r>
            <a:r>
              <a:rPr lang="en-US" sz="2800" dirty="0"/>
              <a:t> </a:t>
            </a:r>
            <a:r>
              <a:rPr lang="en-US" sz="2800" dirty="0" err="1"/>
              <a:t>correspondant</a:t>
            </a:r>
            <a:r>
              <a:rPr lang="en-US" sz="2800" dirty="0"/>
              <a:t> aux </a:t>
            </a:r>
            <a:r>
              <a:rPr lang="en-US" sz="2800" dirty="0" err="1"/>
              <a:t>étapes</a:t>
            </a:r>
            <a:r>
              <a:rPr lang="en-US" sz="2800" dirty="0"/>
              <a:t> de la </a:t>
            </a:r>
            <a:r>
              <a:rPr lang="en-US" sz="2800" dirty="0" err="1"/>
              <a:t>réaction</a:t>
            </a:r>
            <a:r>
              <a:rPr lang="en-US" sz="2800" dirty="0"/>
              <a:t>. Il </a:t>
            </a:r>
            <a:r>
              <a:rPr lang="en-US" sz="2800" dirty="0" err="1"/>
              <a:t>décrit</a:t>
            </a:r>
            <a:r>
              <a:rPr lang="en-US" sz="2800" dirty="0"/>
              <a:t> les ruptures et les formations de liaison.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2800" b="1" u="sng" dirty="0">
                <a:solidFill>
                  <a:srgbClr val="00CCFF"/>
                </a:solidFill>
              </a:rPr>
              <a:t>II.2.Formalisme de la </a:t>
            </a:r>
            <a:r>
              <a:rPr lang="en-US" sz="2800" b="1" u="sng" dirty="0" err="1">
                <a:solidFill>
                  <a:srgbClr val="00CCFF"/>
                </a:solidFill>
              </a:rPr>
              <a:t>flèche</a:t>
            </a:r>
            <a:r>
              <a:rPr lang="en-US" sz="2800" b="1" u="sng" dirty="0">
                <a:solidFill>
                  <a:srgbClr val="00CCFF"/>
                </a:solidFill>
              </a:rPr>
              <a:t> </a:t>
            </a:r>
            <a:r>
              <a:rPr lang="en-US" sz="2800" b="1" u="sng" dirty="0" err="1">
                <a:solidFill>
                  <a:srgbClr val="00CCFF"/>
                </a:solidFill>
              </a:rPr>
              <a:t>courbe</a:t>
            </a:r>
            <a:endParaRPr lang="fr-FR" sz="2800" b="1" dirty="0">
              <a:solidFill>
                <a:srgbClr val="00CC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Lors</a:t>
            </a:r>
            <a:r>
              <a:rPr lang="en-US" sz="2400" dirty="0"/>
              <a:t> de </a:t>
            </a:r>
            <a:r>
              <a:rPr lang="en-US" sz="2400" dirty="0" err="1"/>
              <a:t>chaque</a:t>
            </a:r>
            <a:r>
              <a:rPr lang="en-US" sz="2400" dirty="0"/>
              <a:t> </a:t>
            </a:r>
            <a:r>
              <a:rPr lang="en-US" sz="2400" dirty="0" err="1"/>
              <a:t>étape</a:t>
            </a:r>
            <a:r>
              <a:rPr lang="en-US" sz="2400" dirty="0"/>
              <a:t> </a:t>
            </a:r>
            <a:r>
              <a:rPr lang="en-US" sz="2400" dirty="0" err="1"/>
              <a:t>d’une</a:t>
            </a:r>
            <a:r>
              <a:rPr lang="en-US" sz="2400" dirty="0"/>
              <a:t> </a:t>
            </a:r>
            <a:r>
              <a:rPr lang="en-US" sz="2400" dirty="0" err="1"/>
              <a:t>réaction</a:t>
            </a:r>
            <a:r>
              <a:rPr lang="en-US" sz="2400" dirty="0"/>
              <a:t>, la formation et la rupture des liaisons </a:t>
            </a:r>
            <a:r>
              <a:rPr lang="en-US" sz="2400" dirty="0" err="1"/>
              <a:t>résultent</a:t>
            </a:r>
            <a:r>
              <a:rPr lang="en-US" sz="2400" dirty="0"/>
              <a:t> du </a:t>
            </a:r>
            <a:r>
              <a:rPr lang="en-US" sz="2400" dirty="0" err="1"/>
              <a:t>déplacement</a:t>
            </a:r>
            <a:r>
              <a:rPr lang="en-US" sz="2400" dirty="0"/>
              <a:t> d’un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plusieurs</a:t>
            </a:r>
            <a:r>
              <a:rPr lang="en-US" sz="2400" dirty="0"/>
              <a:t> doublets </a:t>
            </a:r>
            <a:r>
              <a:rPr lang="en-US" sz="2400" dirty="0" err="1"/>
              <a:t>d’électrons</a:t>
            </a:r>
            <a:r>
              <a:rPr lang="en-US" sz="2400" dirty="0"/>
              <a:t>. </a:t>
            </a:r>
          </a:p>
          <a:p>
            <a:r>
              <a:rPr lang="en-US" sz="2400" dirty="0"/>
              <a:t>Ce </a:t>
            </a:r>
            <a:r>
              <a:rPr lang="en-US" sz="2400" dirty="0" err="1"/>
              <a:t>déplacement</a:t>
            </a:r>
            <a:r>
              <a:rPr lang="en-US" sz="2400" dirty="0"/>
              <a:t>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représenté</a:t>
            </a:r>
            <a:r>
              <a:rPr lang="en-US" sz="2400" dirty="0"/>
              <a:t>, au sein du </a:t>
            </a:r>
            <a:r>
              <a:rPr lang="en-US" sz="2400" dirty="0" err="1"/>
              <a:t>mécanisme</a:t>
            </a:r>
            <a:r>
              <a:rPr lang="en-US" sz="2400" dirty="0"/>
              <a:t> </a:t>
            </a:r>
            <a:r>
              <a:rPr lang="en-US" sz="2400" dirty="0" err="1"/>
              <a:t>réactionnel</a:t>
            </a:r>
            <a:r>
              <a:rPr lang="en-US" sz="2400" dirty="0"/>
              <a:t>, par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flèche</a:t>
            </a:r>
            <a:r>
              <a:rPr lang="en-US" sz="2400" dirty="0"/>
              <a:t> </a:t>
            </a:r>
            <a:r>
              <a:rPr lang="en-US" sz="2400" dirty="0" err="1"/>
              <a:t>courbe</a:t>
            </a:r>
            <a:r>
              <a:rPr lang="en-US" sz="2400" dirty="0"/>
              <a:t> qui part d’un doublet </a:t>
            </a:r>
            <a:r>
              <a:rPr lang="en-US" sz="2400" dirty="0" err="1"/>
              <a:t>d’électrons</a:t>
            </a:r>
            <a:r>
              <a:rPr lang="en-US" sz="2400" dirty="0"/>
              <a:t> du site </a:t>
            </a:r>
            <a:r>
              <a:rPr lang="en-US" sz="2400" dirty="0" err="1"/>
              <a:t>nucléophile</a:t>
            </a:r>
            <a:r>
              <a:rPr lang="en-US" sz="2400" dirty="0"/>
              <a:t> et qui pointe </a:t>
            </a:r>
            <a:r>
              <a:rPr lang="en-US" sz="2400" dirty="0" err="1"/>
              <a:t>vers</a:t>
            </a:r>
            <a:r>
              <a:rPr lang="en-US" sz="2400" dirty="0"/>
              <a:t> le site </a:t>
            </a:r>
            <a:r>
              <a:rPr lang="en-US" sz="2400" dirty="0" err="1"/>
              <a:t>électrophile</a:t>
            </a:r>
            <a:r>
              <a:rPr lang="en-US" sz="2400" dirty="0"/>
              <a:t>.</a:t>
            </a:r>
            <a:endParaRPr lang="fr-FR" sz="24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1300" y="838200"/>
            <a:ext cx="8460432" cy="1505481"/>
          </a:xfrm>
        </p:spPr>
        <p:txBody>
          <a:bodyPr/>
          <a:lstStyle/>
          <a:p>
            <a:r>
              <a:rPr lang="en-US" sz="2800" i="1" dirty="0" err="1"/>
              <a:t>Lors</a:t>
            </a:r>
            <a:r>
              <a:rPr lang="en-US" sz="2800" i="1" dirty="0"/>
              <a:t> de la formation </a:t>
            </a:r>
            <a:r>
              <a:rPr lang="en-US" sz="2800" i="1" dirty="0" err="1"/>
              <a:t>d’une</a:t>
            </a:r>
            <a:r>
              <a:rPr lang="en-US" sz="2800" i="1" dirty="0"/>
              <a:t> liaison </a:t>
            </a:r>
            <a:r>
              <a:rPr lang="en-US" sz="2800" i="1" dirty="0" err="1"/>
              <a:t>covalente</a:t>
            </a:r>
            <a:r>
              <a:rPr lang="en-US" sz="2800" dirty="0"/>
              <a:t>, un doublet </a:t>
            </a:r>
            <a:r>
              <a:rPr lang="en-US" sz="2800" dirty="0" err="1"/>
              <a:t>d’électrons</a:t>
            </a:r>
            <a:r>
              <a:rPr lang="en-US" sz="2800" dirty="0"/>
              <a:t> se </a:t>
            </a:r>
            <a:r>
              <a:rPr lang="en-US" sz="2800" dirty="0" err="1"/>
              <a:t>déplace</a:t>
            </a:r>
            <a:r>
              <a:rPr lang="en-US" sz="2800" dirty="0"/>
              <a:t> du site </a:t>
            </a:r>
            <a:r>
              <a:rPr lang="en-US" sz="2800" dirty="0" err="1"/>
              <a:t>nucléophile</a:t>
            </a:r>
            <a:r>
              <a:rPr lang="en-US" sz="2800" dirty="0"/>
              <a:t>  </a:t>
            </a:r>
            <a:r>
              <a:rPr lang="en-US" sz="2800" dirty="0" err="1"/>
              <a:t>vers</a:t>
            </a:r>
            <a:r>
              <a:rPr lang="en-US" sz="2800" dirty="0"/>
              <a:t> le site </a:t>
            </a:r>
            <a:r>
              <a:rPr lang="en-US" sz="2800" dirty="0" err="1"/>
              <a:t>électrophile</a:t>
            </a:r>
            <a:r>
              <a:rPr lang="en-US" sz="2800" dirty="0"/>
              <a:t>. </a:t>
            </a:r>
            <a:br>
              <a:rPr lang="en-US" sz="2800" dirty="0"/>
            </a:b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564904"/>
            <a:ext cx="8991600" cy="3454896"/>
          </a:xfrm>
        </p:spPr>
        <p:txBody>
          <a:bodyPr/>
          <a:lstStyle/>
          <a:p>
            <a:r>
              <a:rPr lang="en-US" sz="2400" dirty="0"/>
              <a:t>Ce </a:t>
            </a:r>
            <a:r>
              <a:rPr lang="en-US" sz="2400" dirty="0" err="1"/>
              <a:t>mouvement</a:t>
            </a:r>
            <a:r>
              <a:rPr lang="en-US" sz="2400" dirty="0"/>
              <a:t> </a:t>
            </a:r>
            <a:r>
              <a:rPr lang="en-US" sz="2400" dirty="0" err="1"/>
              <a:t>est</a:t>
            </a:r>
            <a:r>
              <a:rPr lang="en-US" sz="2400" dirty="0"/>
              <a:t>  </a:t>
            </a:r>
            <a:r>
              <a:rPr lang="en-US" sz="2400" dirty="0" err="1"/>
              <a:t>représenté</a:t>
            </a:r>
            <a:r>
              <a:rPr lang="en-US" sz="2400" dirty="0"/>
              <a:t> par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flèche</a:t>
            </a:r>
            <a:r>
              <a:rPr lang="en-US" sz="2400" dirty="0"/>
              <a:t> </a:t>
            </a:r>
            <a:r>
              <a:rPr lang="en-US" sz="2400" dirty="0" err="1"/>
              <a:t>courbe</a:t>
            </a:r>
            <a:r>
              <a:rPr lang="en-US" sz="2400" dirty="0"/>
              <a:t> qui part du doublet </a:t>
            </a:r>
            <a:r>
              <a:rPr lang="en-US" sz="2400" dirty="0" err="1"/>
              <a:t>d’électrons</a:t>
            </a:r>
            <a:r>
              <a:rPr lang="en-US" sz="2400" dirty="0"/>
              <a:t> du  site </a:t>
            </a:r>
            <a:r>
              <a:rPr lang="en-US" sz="2400" dirty="0" err="1"/>
              <a:t>nucléophile</a:t>
            </a:r>
            <a:r>
              <a:rPr lang="en-US" sz="2400" dirty="0"/>
              <a:t> (doublet </a:t>
            </a:r>
            <a:r>
              <a:rPr lang="en-US" sz="2400" dirty="0" err="1"/>
              <a:t>liant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  non </a:t>
            </a:r>
            <a:r>
              <a:rPr lang="en-US" sz="2400" dirty="0" err="1"/>
              <a:t>liant</a:t>
            </a:r>
            <a:r>
              <a:rPr lang="en-US" sz="2400" dirty="0"/>
              <a:t>) et qui pointe </a:t>
            </a:r>
            <a:r>
              <a:rPr lang="en-US" sz="2400" dirty="0" err="1"/>
              <a:t>vers</a:t>
            </a:r>
            <a:r>
              <a:rPr lang="en-US" sz="2400" dirty="0"/>
              <a:t> le site </a:t>
            </a:r>
            <a:r>
              <a:rPr lang="en-US" sz="2400" dirty="0" err="1"/>
              <a:t>électrophile</a:t>
            </a:r>
            <a:r>
              <a:rPr lang="en-US" sz="2400" dirty="0"/>
              <a:t>.</a:t>
            </a:r>
            <a:endParaRPr lang="fr-FR" sz="2400" dirty="0"/>
          </a:p>
          <a:p>
            <a:endParaRPr lang="fr-FR" dirty="0"/>
          </a:p>
        </p:txBody>
      </p:sp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763688" y="4293096"/>
            <a:ext cx="5616624" cy="1513259"/>
            <a:chOff x="5728" y="181"/>
            <a:chExt cx="5801" cy="136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43" y="196"/>
              <a:ext cx="5771" cy="1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6" name="Rectangle 4"/>
            <p:cNvSpPr>
              <a:spLocks noChangeArrowheads="1"/>
            </p:cNvSpPr>
            <p:nvPr/>
          </p:nvSpPr>
          <p:spPr bwMode="auto">
            <a:xfrm>
              <a:off x="5735" y="189"/>
              <a:ext cx="5786" cy="1347"/>
            </a:xfrm>
            <a:prstGeom prst="rect">
              <a:avLst/>
            </a:prstGeom>
            <a:noFill/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38199"/>
            <a:ext cx="9144000" cy="1404277"/>
          </a:xfrm>
        </p:spPr>
        <p:txBody>
          <a:bodyPr/>
          <a:lstStyle/>
          <a:p>
            <a:r>
              <a:rPr lang="en-US" sz="2800" i="1" dirty="0" err="1"/>
              <a:t>Lors</a:t>
            </a:r>
            <a:r>
              <a:rPr lang="en-US" sz="2800" i="1" dirty="0"/>
              <a:t> de la rupture </a:t>
            </a:r>
            <a:r>
              <a:rPr lang="en-US" sz="2800" i="1" dirty="0" err="1"/>
              <a:t>d’une</a:t>
            </a:r>
            <a:r>
              <a:rPr lang="en-US" sz="2800" i="1" dirty="0"/>
              <a:t> liaison </a:t>
            </a:r>
            <a:r>
              <a:rPr lang="en-US" sz="2800" i="1" dirty="0" err="1"/>
              <a:t>covalente</a:t>
            </a:r>
            <a:r>
              <a:rPr lang="en-US" sz="2800" dirty="0"/>
              <a:t>,</a:t>
            </a:r>
            <a:br>
              <a:rPr lang="en-US" sz="2800" dirty="0"/>
            </a:b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 </a:t>
            </a:r>
            <a:r>
              <a:rPr lang="en-US" dirty="0" err="1"/>
              <a:t>mouvement</a:t>
            </a:r>
            <a:r>
              <a:rPr lang="en-US" dirty="0"/>
              <a:t> </a:t>
            </a:r>
            <a:r>
              <a:rPr lang="en-US" dirty="0" err="1"/>
              <a:t>d’électrons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représenté</a:t>
            </a:r>
            <a:r>
              <a:rPr lang="en-US" dirty="0"/>
              <a:t> par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flèche</a:t>
            </a:r>
            <a:r>
              <a:rPr lang="en-US" dirty="0"/>
              <a:t> </a:t>
            </a:r>
            <a:r>
              <a:rPr lang="en-US" dirty="0" err="1"/>
              <a:t>courbe</a:t>
            </a:r>
            <a:r>
              <a:rPr lang="en-US" dirty="0"/>
              <a:t> qui part du milieu de la liaison </a:t>
            </a:r>
            <a:r>
              <a:rPr lang="en-US" dirty="0" err="1"/>
              <a:t>rompue</a:t>
            </a:r>
            <a:r>
              <a:rPr lang="en-US" dirty="0"/>
              <a:t> et qui </a:t>
            </a:r>
            <a:r>
              <a:rPr lang="en-US" dirty="0" err="1"/>
              <a:t>pointe</a:t>
            </a:r>
            <a:r>
              <a:rPr lang="en-US" dirty="0"/>
              <a:t> </a:t>
            </a:r>
            <a:r>
              <a:rPr lang="en-US" dirty="0" err="1"/>
              <a:t>vers</a:t>
            </a:r>
            <a:r>
              <a:rPr lang="en-US" dirty="0"/>
              <a:t> </a:t>
            </a:r>
            <a:r>
              <a:rPr lang="en-US" dirty="0" err="1"/>
              <a:t>l’atome</a:t>
            </a:r>
            <a:r>
              <a:rPr lang="en-US" dirty="0"/>
              <a:t> le plus </a:t>
            </a:r>
            <a:r>
              <a:rPr lang="en-US" dirty="0" err="1"/>
              <a:t>électronégatif</a:t>
            </a:r>
            <a:r>
              <a:rPr lang="en-US" dirty="0"/>
              <a:t>.</a:t>
            </a:r>
            <a:endParaRPr lang="fr-FR" dirty="0"/>
          </a:p>
          <a:p>
            <a:endParaRPr lang="fr-FR" dirty="0"/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2915816" y="4077072"/>
            <a:ext cx="4586486" cy="1527175"/>
            <a:chOff x="6328" y="103"/>
            <a:chExt cx="4627" cy="1362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43" y="118"/>
              <a:ext cx="4597" cy="1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6335" y="110"/>
              <a:ext cx="4612" cy="1347"/>
            </a:xfrm>
            <a:prstGeom prst="rect">
              <a:avLst/>
            </a:prstGeom>
            <a:noFill/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f01018373_win3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510</Words>
  <Application>Microsoft Office PowerPoint</Application>
  <PresentationFormat>Affichage à l'écran (4:3)</PresentationFormat>
  <Paragraphs>68</Paragraphs>
  <Slides>19</Slides>
  <Notes>0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tf01018373_win32</vt:lpstr>
      <vt:lpstr>Chap 11: Mécanismes réactionnels</vt:lpstr>
      <vt:lpstr>I. Effet inductif</vt:lpstr>
      <vt:lpstr>I.1 Notion d’électronégativité</vt:lpstr>
      <vt:lpstr>Diapositive 4</vt:lpstr>
      <vt:lpstr>Diapositive 5</vt:lpstr>
      <vt:lpstr>Diapositive 6</vt:lpstr>
      <vt:lpstr>I.2. Effet inductif</vt:lpstr>
      <vt:lpstr>Diapositive 8</vt:lpstr>
      <vt:lpstr>Diapositive 9</vt:lpstr>
      <vt:lpstr>L’effet inductif se transmet le long des liaisons :  </vt:lpstr>
      <vt:lpstr>II. Nucléophilie, électrophilie et réactivité </vt:lpstr>
      <vt:lpstr>Diapositive 12</vt:lpstr>
      <vt:lpstr>I.2.Sites nucléophiles  </vt:lpstr>
      <vt:lpstr>Diapositive 14</vt:lpstr>
      <vt:lpstr>I.3. Sites électrophiles:</vt:lpstr>
      <vt:lpstr>II. Mécanismes réactionnels </vt:lpstr>
      <vt:lpstr>II.2.Formalisme de la flèche courbe</vt:lpstr>
      <vt:lpstr>Lors de la formation d’une liaison covalente, un doublet d’électrons se déplace du site nucléophile  vers le site électrophile.  </vt:lpstr>
      <vt:lpstr>Lors de la rupture d’une liaison covalente,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pour un festival  des sciences</dc:title>
  <dc:creator>physalp</dc:creator>
  <cp:lastModifiedBy>physalp</cp:lastModifiedBy>
  <cp:revision>55</cp:revision>
  <dcterms:created xsi:type="dcterms:W3CDTF">2021-10-03T16:23:13Z</dcterms:created>
  <dcterms:modified xsi:type="dcterms:W3CDTF">2024-03-28T19:35:24Z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TC010183731036</vt:lpwstr>
  </property>
</Properties>
</file>