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52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8" r:id="rId3"/>
    <p:sldId id="307" r:id="rId4"/>
    <p:sldId id="314" r:id="rId5"/>
    <p:sldId id="306" r:id="rId6"/>
    <p:sldId id="304" r:id="rId7"/>
    <p:sldId id="303" r:id="rId8"/>
    <p:sldId id="309" r:id="rId9"/>
    <p:sldId id="308" r:id="rId10"/>
    <p:sldId id="311" r:id="rId11"/>
    <p:sldId id="339" r:id="rId12"/>
    <p:sldId id="340" r:id="rId13"/>
    <p:sldId id="318" r:id="rId14"/>
    <p:sldId id="341" r:id="rId15"/>
    <p:sldId id="315" r:id="rId16"/>
    <p:sldId id="317" r:id="rId17"/>
    <p:sldId id="313" r:id="rId18"/>
    <p:sldId id="316" r:id="rId19"/>
    <p:sldId id="342" r:id="rId20"/>
    <p:sldId id="319" r:id="rId21"/>
    <p:sldId id="343" r:id="rId22"/>
    <p:sldId id="320" r:id="rId23"/>
    <p:sldId id="322" r:id="rId24"/>
    <p:sldId id="323" r:id="rId25"/>
    <p:sldId id="321" r:id="rId26"/>
    <p:sldId id="324" r:id="rId27"/>
    <p:sldId id="325" r:id="rId28"/>
    <p:sldId id="326" r:id="rId29"/>
    <p:sldId id="327" r:id="rId30"/>
    <p:sldId id="328" r:id="rId31"/>
    <p:sldId id="344" r:id="rId32"/>
    <p:sldId id="338" r:id="rId33"/>
    <p:sldId id="332" r:id="rId34"/>
    <p:sldId id="329" r:id="rId35"/>
    <p:sldId id="330" r:id="rId36"/>
    <p:sldId id="331" r:id="rId37"/>
    <p:sldId id="333" r:id="rId38"/>
    <p:sldId id="335" r:id="rId39"/>
    <p:sldId id="334" r:id="rId40"/>
    <p:sldId id="336" r:id="rId41"/>
    <p:sldId id="337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5F5F5F"/>
    <a:srgbClr val="FFFF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101" d="100"/>
          <a:sy n="101" d="100"/>
        </p:scale>
        <p:origin x="2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FD8D6BF5-30A8-4EAD-9C47-09D6E2168D78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721DA059-0B73-430B-9BA3-FB9F0070F6F7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F32DD245-856D-427D-8346-387EF0BABBE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8C98A-020A-4E0B-BC9D-A089DDED683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E511-A315-475E-81C6-89F8EA13D56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F6C92-BA66-418C-B055-1F11FA6CEEA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05E7A-0ED7-4BAC-B7E8-B9E9DF89041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9E6A1-0554-4267-BE7C-6DB3B872BFA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5C2E4-FE4B-4756-AAA5-B6F40039059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810FB-030B-4E8D-BDE0-CA656E0316B6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E78B1-C81B-4520-A2A4-8E36A6EFEF5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81052-821C-4CD7-8D63-F15F3091A52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66EA7-E779-4CC3-A0C8-E099E5D9FC6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 style du titre du masque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Cliquer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0B1F3F13-2076-46E0-AD12-5FD9F0BB9BB2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phet.colorado.edu/sims/html/states-of-matter/latest/states-of-matter_fr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5536" y="332656"/>
            <a:ext cx="7924800" cy="175260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</a:rPr>
              <a:t>Chap 12: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fr-FR" sz="4000" b="1" dirty="0">
                <a:solidFill>
                  <a:srgbClr val="0070C0"/>
                </a:solidFill>
              </a:rPr>
              <a:t>L’énergie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1763688" y="2132856"/>
            <a:ext cx="6477000" cy="360040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I. Décrire un système thermodynamique</a:t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772816"/>
            <a:ext cx="8812088" cy="4464496"/>
          </a:xfrm>
        </p:spPr>
        <p:txBody>
          <a:bodyPr/>
          <a:lstStyle/>
          <a:p>
            <a:pPr algn="l">
              <a:buNone/>
            </a:pPr>
            <a:r>
              <a:rPr lang="fr-FR" sz="2800" dirty="0"/>
              <a:t>    La thermodynamique est la science qui traite des échanges et conversions d'énergie entre systèmes contenant un grand nombre de molécules.</a:t>
            </a:r>
            <a:br>
              <a:rPr lang="fr-FR" sz="2800" dirty="0"/>
            </a:br>
            <a:br>
              <a:rPr lang="fr-FR" sz="2800" dirty="0"/>
            </a:br>
            <a:r>
              <a:rPr lang="fr-FR" sz="2800" dirty="0"/>
              <a:t>Un système thermodynamique est un ensemble constitué d'un nombre élevé de particules microscopiques.</a:t>
            </a:r>
          </a:p>
          <a:p>
            <a:pPr algn="l">
              <a:buNone/>
            </a:pPr>
            <a:endParaRPr lang="fr-FR" sz="2800" dirty="0"/>
          </a:p>
          <a:p>
            <a:pPr algn="l">
              <a:buNone/>
            </a:pPr>
            <a:endParaRPr lang="fr-FR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>
                <a:solidFill>
                  <a:srgbClr val="00B0F0"/>
                </a:solidFill>
              </a:rPr>
              <a:t>I.1 Variables d’état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916832"/>
            <a:ext cx="8991600" cy="4102968"/>
          </a:xfrm>
        </p:spPr>
        <p:txBody>
          <a:bodyPr/>
          <a:lstStyle/>
          <a:p>
            <a:pPr algn="l">
              <a:buNone/>
            </a:pPr>
            <a:r>
              <a:rPr lang="fr-FR" sz="2400" dirty="0"/>
              <a:t>     Pour décrire un système thermodynamique, on utilise un nombre réduit de grandeurs physiques, appelées « variables d'état » du système, comme:</a:t>
            </a:r>
          </a:p>
          <a:p>
            <a:pPr marL="2603500" indent="358775" algn="l"/>
            <a:r>
              <a:rPr lang="fr-FR" sz="2400" dirty="0"/>
              <a:t>la température </a:t>
            </a:r>
            <a:r>
              <a:rPr lang="fr-FR" sz="2400" i="1" dirty="0"/>
              <a:t>T ( en Kelvin )</a:t>
            </a:r>
            <a:endParaRPr lang="fr-FR" sz="2400" dirty="0"/>
          </a:p>
          <a:p>
            <a:pPr marL="2603500" indent="358775" algn="l"/>
            <a:r>
              <a:rPr lang="fr-FR" sz="2400" dirty="0"/>
              <a:t>la pression </a:t>
            </a:r>
            <a:r>
              <a:rPr lang="fr-FR" sz="2400" i="1" dirty="0"/>
              <a:t>p (en Pascal)</a:t>
            </a:r>
            <a:endParaRPr lang="fr-FR" sz="2400" dirty="0"/>
          </a:p>
          <a:p>
            <a:pPr marL="2603500" indent="358775" algn="l"/>
            <a:r>
              <a:rPr lang="fr-FR" sz="2400" dirty="0"/>
              <a:t>Le volume </a:t>
            </a:r>
            <a:r>
              <a:rPr lang="fr-FR" sz="2400" i="1" dirty="0"/>
              <a:t>V ( en m</a:t>
            </a:r>
            <a:r>
              <a:rPr lang="fr-FR" sz="2400" i="1" baseline="30000" dirty="0"/>
              <a:t>3</a:t>
            </a:r>
            <a:r>
              <a:rPr lang="fr-FR" sz="2400" i="1" dirty="0"/>
              <a:t> )</a:t>
            </a:r>
            <a:endParaRPr lang="fr-FR" sz="2400" dirty="0"/>
          </a:p>
          <a:p>
            <a:pPr>
              <a:buNone/>
            </a:pPr>
            <a:endParaRPr lang="fr-FR" sz="2400" dirty="0"/>
          </a:p>
          <a:p>
            <a:pPr>
              <a:buNone/>
            </a:pPr>
            <a:r>
              <a:rPr lang="fr-FR" sz="2400" dirty="0"/>
              <a:t>Ces variables d'état sont mesurables et permettent de caractériser l'état d'équilibre du système.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13249-B873-49E6-9F47-FE898446F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7523BA-6B70-4A24-829E-03D045EC6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52600"/>
            <a:ext cx="8991600" cy="4267200"/>
          </a:xfrm>
        </p:spPr>
        <p:txBody>
          <a:bodyPr/>
          <a:lstStyle/>
          <a:p>
            <a:r>
              <a:rPr lang="fr-FR" sz="3200" dirty="0"/>
              <a:t>La température thermodynamique T, exprimée en kelvin (K), </a:t>
            </a:r>
          </a:p>
          <a:p>
            <a:r>
              <a:rPr lang="fr-FR" sz="3200" dirty="0"/>
              <a:t>est reliée à la température θ en degré Celsius (°C) par la relation </a:t>
            </a:r>
          </a:p>
          <a:p>
            <a:endParaRPr lang="fr-FR" sz="3200" dirty="0"/>
          </a:p>
          <a:p>
            <a:pPr marL="0" indent="0">
              <a:buNone/>
            </a:pPr>
            <a:r>
              <a:rPr lang="fr-FR" sz="3200" dirty="0"/>
              <a:t>T = 273,15 + θ</a:t>
            </a:r>
          </a:p>
        </p:txBody>
      </p:sp>
    </p:spTree>
    <p:extLst>
      <p:ext uri="{BB962C8B-B14F-4D97-AF65-F5344CB8AC3E}">
        <p14:creationId xmlns:p14="http://schemas.microsoft.com/office/powerpoint/2010/main" val="3755208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>
                <a:solidFill>
                  <a:srgbClr val="00B0F0"/>
                </a:solidFill>
              </a:rPr>
              <a:t>I.2 Exemple du gaz parfait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772816"/>
            <a:ext cx="8812088" cy="4464496"/>
          </a:xfrm>
        </p:spPr>
        <p:txBody>
          <a:bodyPr/>
          <a:lstStyle/>
          <a:p>
            <a:pPr algn="l">
              <a:buNone/>
            </a:pPr>
            <a:endParaRPr lang="fr-FR" sz="2800" b="1" u="sng" dirty="0">
              <a:solidFill>
                <a:srgbClr val="00B0F0"/>
              </a:solidFill>
            </a:endParaRPr>
          </a:p>
          <a:p>
            <a:pPr algn="l">
              <a:buNone/>
            </a:pPr>
            <a:endParaRPr lang="fr-FR" sz="2800" b="1" u="sng" dirty="0">
              <a:solidFill>
                <a:srgbClr val="00B0F0"/>
              </a:solidFill>
            </a:endParaRPr>
          </a:p>
          <a:p>
            <a:pPr algn="l">
              <a:buNone/>
            </a:pPr>
            <a:r>
              <a:rPr lang="fr-FR" sz="2800" b="1" u="sng" dirty="0">
                <a:solidFill>
                  <a:srgbClr val="00B0F0"/>
                </a:solidFill>
              </a:rPr>
              <a:t>  https://phet.colorado.edu/sims/html/gas-properties/latest/gas-properties_fr.html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Problème: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844824"/>
            <a:ext cx="8991600" cy="4174976"/>
          </a:xfrm>
        </p:spPr>
        <p:txBody>
          <a:bodyPr/>
          <a:lstStyle/>
          <a:p>
            <a:r>
              <a:rPr lang="fr-FR" sz="2400" dirty="0"/>
              <a:t>On dispose de deux ballons identiques dans une pièce pleine d’air, le premier est rempli de dioxygène, le deuxième est rempli d’hélium.</a:t>
            </a:r>
          </a:p>
          <a:p>
            <a:endParaRPr lang="fr-FR" sz="2400" dirty="0"/>
          </a:p>
          <a:p>
            <a:r>
              <a:rPr lang="fr-FR" sz="2800" dirty="0"/>
              <a:t>La pression dans le ballon plein de dioxygène est-elle la même, supérieure ou inférieure à la pression dans le ballon rempli d’hélium 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 descr="Propriétés des gaz screenshot 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8349952" cy="417497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Propriétés des gaz screenshot (2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556792"/>
            <a:ext cx="8637984" cy="431899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vitesse des molécules de dioxygène est elle égale supérieure ou inférieure à celle des </a:t>
            </a:r>
            <a:r>
              <a:rPr lang="fr-FR"/>
              <a:t>atomes d’Hélium ?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706068-DB4F-4AD2-A5BA-9C688CCCC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>
                <a:solidFill>
                  <a:srgbClr val="00B0F0"/>
                </a:solidFill>
              </a:rPr>
              <a:t>I.2 Equation d’état du gaz parfait</a:t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8C0071-DE4A-44EB-A541-DFF1AB4F3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4000" dirty="0" err="1">
                <a:solidFill>
                  <a:srgbClr val="FF0000"/>
                </a:solidFill>
              </a:rPr>
              <a:t>p⋅V</a:t>
            </a:r>
            <a:r>
              <a:rPr lang="fr-FR" sz="4000" dirty="0">
                <a:solidFill>
                  <a:srgbClr val="FF0000"/>
                </a:solidFill>
              </a:rPr>
              <a:t> = </a:t>
            </a:r>
            <a:r>
              <a:rPr lang="fr-FR" sz="4000" dirty="0" err="1">
                <a:solidFill>
                  <a:srgbClr val="FF0000"/>
                </a:solidFill>
              </a:rPr>
              <a:t>n⋅R⋅T</a:t>
            </a:r>
            <a:endParaRPr lang="fr-FR" sz="4000" dirty="0">
              <a:solidFill>
                <a:srgbClr val="FF0000"/>
              </a:solidFill>
            </a:endParaRPr>
          </a:p>
          <a:p>
            <a:endParaRPr lang="fr-FR" dirty="0"/>
          </a:p>
          <a:p>
            <a:r>
              <a:rPr lang="fr-FR" dirty="0"/>
              <a:t>p : pression du gaz parfait (Pa)</a:t>
            </a:r>
          </a:p>
          <a:p>
            <a:r>
              <a:rPr lang="fr-FR" dirty="0"/>
              <a:t>V : volume du gaz parfait (m</a:t>
            </a:r>
            <a:r>
              <a:rPr lang="fr-FR" baseline="30000" dirty="0"/>
              <a:t>3</a:t>
            </a:r>
            <a:r>
              <a:rPr lang="fr-FR" dirty="0"/>
              <a:t>)</a:t>
            </a:r>
          </a:p>
          <a:p>
            <a:r>
              <a:rPr lang="fr-FR" dirty="0"/>
              <a:t>n : quantité de matière de gaz parfait (mol)</a:t>
            </a:r>
          </a:p>
          <a:p>
            <a:r>
              <a:rPr lang="fr-FR" dirty="0"/>
              <a:t>R : constante des gaz parfaits égale à R=8,314 J⋅mol</a:t>
            </a:r>
            <a:r>
              <a:rPr lang="fr-FR" baseline="30000" dirty="0"/>
              <a:t>-1</a:t>
            </a:r>
            <a:r>
              <a:rPr lang="fr-FR" dirty="0"/>
              <a:t>⋅K</a:t>
            </a:r>
            <a:r>
              <a:rPr lang="fr-FR" baseline="30000" dirty="0"/>
              <a:t>-1</a:t>
            </a:r>
          </a:p>
          <a:p>
            <a:r>
              <a:rPr lang="fr-FR" dirty="0"/>
              <a:t>T : température du gaz parfait (K)</a:t>
            </a:r>
          </a:p>
        </p:txBody>
      </p:sp>
    </p:spTree>
    <p:extLst>
      <p:ext uri="{BB962C8B-B14F-4D97-AF65-F5344CB8AC3E}">
        <p14:creationId xmlns:p14="http://schemas.microsoft.com/office/powerpoint/2010/main" val="1761197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D2493A-B921-48D6-9D9A-DC6CBE20E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0528" y="908720"/>
            <a:ext cx="8991600" cy="4176464"/>
          </a:xfrm>
        </p:spPr>
        <p:txBody>
          <a:bodyPr/>
          <a:lstStyle/>
          <a:p>
            <a:r>
              <a:rPr lang="fr-FR" dirty="0"/>
              <a:t>Quel est le volume d’une mole de dioxygène dans les CNTP: 0°C 1 </a:t>
            </a:r>
            <a:r>
              <a:rPr lang="fr-FR" dirty="0" err="1"/>
              <a:t>atm</a:t>
            </a:r>
            <a:r>
              <a:rPr lang="fr-FR" dirty="0"/>
              <a:t> ?</a:t>
            </a:r>
          </a:p>
          <a:p>
            <a:r>
              <a:rPr lang="fr-FR" dirty="0"/>
              <a:t>R=8,314 J⋅mol</a:t>
            </a:r>
            <a:r>
              <a:rPr lang="fr-FR" baseline="30000" dirty="0"/>
              <a:t>-1</a:t>
            </a:r>
            <a:r>
              <a:rPr lang="fr-FR" dirty="0"/>
              <a:t>⋅K</a:t>
            </a:r>
            <a:r>
              <a:rPr lang="fr-FR" baseline="30000" dirty="0"/>
              <a:t>-1</a:t>
            </a:r>
          </a:p>
          <a:p>
            <a:endParaRPr lang="fr-FR" baseline="30000" dirty="0"/>
          </a:p>
          <a:p>
            <a:endParaRPr lang="fr-FR" baseline="30000" dirty="0"/>
          </a:p>
          <a:p>
            <a:endParaRPr lang="fr-FR" baseline="30000" dirty="0"/>
          </a:p>
          <a:p>
            <a:r>
              <a:rPr lang="fr-FR" dirty="0" err="1"/>
              <a:t>p⋅V</a:t>
            </a:r>
            <a:r>
              <a:rPr lang="fr-FR" dirty="0"/>
              <a:t> = </a:t>
            </a:r>
            <a:r>
              <a:rPr lang="fr-FR" dirty="0" err="1"/>
              <a:t>n⋅R⋅T</a:t>
            </a:r>
            <a:endParaRPr lang="fr-FR" dirty="0"/>
          </a:p>
          <a:p>
            <a:r>
              <a:rPr lang="fr-FR" dirty="0"/>
              <a:t>V = 1⋅R⋅T/ p</a:t>
            </a:r>
          </a:p>
          <a:p>
            <a:r>
              <a:rPr lang="fr-FR" dirty="0"/>
              <a:t>ou</a:t>
            </a:r>
          </a:p>
          <a:p>
            <a:r>
              <a:rPr lang="fr-FR" dirty="0" err="1"/>
              <a:t>Vm</a:t>
            </a:r>
            <a:r>
              <a:rPr lang="fr-FR" dirty="0"/>
              <a:t> = V/n = R⋅T/ p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 err="1"/>
              <a:t>Vm</a:t>
            </a:r>
            <a:r>
              <a:rPr lang="fr-FR" dirty="0"/>
              <a:t> = 8,314*273,15/1,013.10</a:t>
            </a:r>
            <a:r>
              <a:rPr lang="fr-FR" baseline="30000" dirty="0"/>
              <a:t>5</a:t>
            </a:r>
          </a:p>
          <a:p>
            <a:endParaRPr lang="fr-FR" baseline="30000" dirty="0"/>
          </a:p>
          <a:p>
            <a:endParaRPr lang="fr-FR" baseline="30000" dirty="0"/>
          </a:p>
          <a:p>
            <a:r>
              <a:rPr lang="fr-FR" dirty="0" err="1"/>
              <a:t>Vm</a:t>
            </a:r>
            <a:r>
              <a:rPr lang="fr-FR" dirty="0"/>
              <a:t> = 0,0224 m</a:t>
            </a:r>
            <a:r>
              <a:rPr lang="fr-FR" baseline="30000" dirty="0"/>
              <a:t>3</a:t>
            </a:r>
            <a:r>
              <a:rPr lang="fr-FR" dirty="0"/>
              <a:t>.mol</a:t>
            </a:r>
            <a:r>
              <a:rPr lang="fr-FR" baseline="30000" dirty="0"/>
              <a:t>-1</a:t>
            </a:r>
          </a:p>
          <a:p>
            <a:endParaRPr lang="fr-FR" dirty="0"/>
          </a:p>
          <a:p>
            <a:r>
              <a:rPr lang="fr-FR" dirty="0" err="1">
                <a:solidFill>
                  <a:srgbClr val="FF0000"/>
                </a:solidFill>
              </a:rPr>
              <a:t>Vm</a:t>
            </a:r>
            <a:r>
              <a:rPr lang="fr-FR" dirty="0">
                <a:solidFill>
                  <a:srgbClr val="FF0000"/>
                </a:solidFill>
              </a:rPr>
              <a:t> = 22,4 </a:t>
            </a:r>
            <a:r>
              <a:rPr lang="fr-FR" dirty="0" err="1">
                <a:solidFill>
                  <a:srgbClr val="FF0000"/>
                </a:solidFill>
              </a:rPr>
              <a:t>L.mol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baseline="30000" dirty="0">
                <a:solidFill>
                  <a:srgbClr val="FF0000"/>
                </a:solidFill>
              </a:rPr>
              <a:t>-1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baseline="300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0411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350708-137E-4F02-A143-E2E3B9CB1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8520" y="1124744"/>
            <a:ext cx="8991600" cy="4824536"/>
          </a:xfrm>
        </p:spPr>
        <p:txBody>
          <a:bodyPr/>
          <a:lstStyle/>
          <a:p>
            <a:r>
              <a:rPr lang="fr-FR" dirty="0"/>
              <a:t>Quel est le volume d’une mole d’Hélium dans les COTP: 20°C 1 </a:t>
            </a:r>
            <a:r>
              <a:rPr lang="fr-FR" dirty="0" err="1"/>
              <a:t>atm</a:t>
            </a:r>
            <a:r>
              <a:rPr lang="fr-FR" dirty="0"/>
              <a:t> ?</a:t>
            </a:r>
          </a:p>
          <a:p>
            <a:endParaRPr lang="fr-FR" dirty="0"/>
          </a:p>
          <a:p>
            <a:r>
              <a:rPr lang="fr-FR" dirty="0" err="1"/>
              <a:t>p⋅V</a:t>
            </a:r>
            <a:r>
              <a:rPr lang="fr-FR" dirty="0"/>
              <a:t> = </a:t>
            </a:r>
            <a:r>
              <a:rPr lang="fr-FR" dirty="0" err="1"/>
              <a:t>n⋅R⋅T</a:t>
            </a:r>
            <a:endParaRPr lang="fr-FR" dirty="0"/>
          </a:p>
          <a:p>
            <a:r>
              <a:rPr lang="fr-FR" dirty="0"/>
              <a:t>V = 1⋅R⋅T/ p</a:t>
            </a:r>
          </a:p>
          <a:p>
            <a:r>
              <a:rPr lang="fr-FR" dirty="0"/>
              <a:t>ou</a:t>
            </a:r>
          </a:p>
          <a:p>
            <a:r>
              <a:rPr lang="fr-FR" dirty="0" err="1"/>
              <a:t>Vm</a:t>
            </a:r>
            <a:r>
              <a:rPr lang="fr-FR" dirty="0"/>
              <a:t> = V/n = R⋅T/ p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 err="1"/>
              <a:t>Vm</a:t>
            </a:r>
            <a:r>
              <a:rPr lang="fr-FR" dirty="0"/>
              <a:t> = 8,314*293,15/1,013.10</a:t>
            </a:r>
            <a:r>
              <a:rPr lang="fr-FR" baseline="30000" dirty="0"/>
              <a:t>5</a:t>
            </a:r>
          </a:p>
          <a:p>
            <a:endParaRPr lang="fr-FR" baseline="30000" dirty="0"/>
          </a:p>
          <a:p>
            <a:endParaRPr lang="fr-FR" baseline="30000" dirty="0"/>
          </a:p>
          <a:p>
            <a:r>
              <a:rPr lang="fr-FR" dirty="0" err="1"/>
              <a:t>Vm</a:t>
            </a:r>
            <a:r>
              <a:rPr lang="fr-FR" dirty="0"/>
              <a:t> = 0,0240 m</a:t>
            </a:r>
            <a:r>
              <a:rPr lang="fr-FR" baseline="30000" dirty="0"/>
              <a:t>3</a:t>
            </a:r>
            <a:r>
              <a:rPr lang="fr-FR" dirty="0"/>
              <a:t>.mol</a:t>
            </a:r>
            <a:r>
              <a:rPr lang="fr-FR" baseline="30000" dirty="0"/>
              <a:t>-1</a:t>
            </a:r>
          </a:p>
          <a:p>
            <a:endParaRPr lang="fr-FR" dirty="0"/>
          </a:p>
          <a:p>
            <a:r>
              <a:rPr lang="fr-FR" dirty="0" err="1">
                <a:solidFill>
                  <a:srgbClr val="FF0000"/>
                </a:solidFill>
              </a:rPr>
              <a:t>Vm</a:t>
            </a:r>
            <a:r>
              <a:rPr lang="fr-FR" dirty="0">
                <a:solidFill>
                  <a:srgbClr val="FF0000"/>
                </a:solidFill>
              </a:rPr>
              <a:t> = 24,0 </a:t>
            </a:r>
            <a:r>
              <a:rPr lang="fr-FR" dirty="0" err="1">
                <a:solidFill>
                  <a:srgbClr val="FF0000"/>
                </a:solidFill>
              </a:rPr>
              <a:t>L.mol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baseline="30000" dirty="0">
                <a:solidFill>
                  <a:srgbClr val="FF0000"/>
                </a:solidFill>
              </a:rPr>
              <a:t>-1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6818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62C5AA-719B-4549-9A8C-7FA03F503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5866" y="1984248"/>
            <a:ext cx="9316144" cy="3742928"/>
          </a:xfrm>
        </p:spPr>
        <p:txBody>
          <a:bodyPr/>
          <a:lstStyle/>
          <a:p>
            <a:r>
              <a:rPr lang="fr-FR" sz="3200" dirty="0"/>
              <a:t>Activité page 408</a:t>
            </a:r>
          </a:p>
          <a:p>
            <a:endParaRPr lang="fr-FR" sz="3200" dirty="0"/>
          </a:p>
          <a:p>
            <a:r>
              <a:rPr lang="fr-FR" sz="3200" dirty="0">
                <a:hlinkClick r:id="rId2"/>
              </a:rPr>
              <a:t>https://phet.colorado.edu/sims/html/states-of-matter/latest/states-of-matter_fr.html</a:t>
            </a:r>
            <a:endParaRPr lang="fr-FR" sz="3200" dirty="0"/>
          </a:p>
          <a:p>
            <a:endParaRPr lang="fr-FR" sz="3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86072A-42C1-4E95-9A2B-83981FB85BE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4544" y="838200"/>
            <a:ext cx="9144000" cy="114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15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75318-32A1-4D4B-B7D0-7B16A9D6F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E6096-F5F3-4923-ACA3-3955E4A00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les systèmes fermés subissant une transformation thermodynamique, on définit un principe de conservation de l'énergie, que l'on appelle « premier principe de la thermodynamique ». </a:t>
            </a:r>
          </a:p>
          <a:p>
            <a:endParaRPr lang="fr-FR" dirty="0"/>
          </a:p>
          <a:p>
            <a:r>
              <a:rPr lang="fr-FR" dirty="0"/>
              <a:t>Celui-ci relie la variation d'énergie ΔE=</a:t>
            </a:r>
            <a:r>
              <a:rPr lang="fr-FR" dirty="0" err="1"/>
              <a:t>Efinal</a:t>
            </a:r>
            <a:r>
              <a:rPr lang="fr-FR" dirty="0"/>
              <a:t>​−</a:t>
            </a:r>
            <a:r>
              <a:rPr lang="fr-FR" dirty="0" err="1"/>
              <a:t>Einitial</a:t>
            </a:r>
            <a:r>
              <a:rPr lang="fr-FR" dirty="0"/>
              <a:t>​ du système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6223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772816"/>
            <a:ext cx="8812088" cy="4464496"/>
          </a:xfrm>
        </p:spPr>
        <p:txBody>
          <a:bodyPr/>
          <a:lstStyle/>
          <a:p>
            <a:r>
              <a:rPr lang="fr-FR" sz="2800" dirty="0"/>
              <a:t>S'il n'y a ni variation d'énergie cinétique macroscopique ni variation d'énergie potentielle extérieure, le premier principe stipule que la variation d'énergie interne ΔU est égale à : </a:t>
            </a:r>
            <a:br>
              <a:rPr lang="fr-FR" sz="2800" dirty="0"/>
            </a:br>
            <a:br>
              <a:rPr lang="fr-FR" sz="2800" dirty="0"/>
            </a:br>
            <a:r>
              <a:rPr lang="fr-FR" sz="2800" b="1" dirty="0">
                <a:solidFill>
                  <a:srgbClr val="FF0000"/>
                </a:solidFill>
              </a:rPr>
              <a:t>ΔU = W + Q </a:t>
            </a:r>
          </a:p>
          <a:p>
            <a:endParaRPr lang="fr-FR" sz="2800" dirty="0"/>
          </a:p>
          <a:p>
            <a:endParaRPr lang="fr-FR" sz="2800" dirty="0"/>
          </a:p>
          <a:p>
            <a:pPr algn="l">
              <a:buNone/>
            </a:pPr>
            <a:endParaRPr lang="fr-FR" sz="2800" dirty="0"/>
          </a:p>
          <a:p>
            <a:pPr algn="l">
              <a:buNone/>
            </a:pPr>
            <a:endParaRPr lang="fr-FR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5B3DF17-3A9A-451B-A8E1-1DEA3340D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4802669"/>
            <a:ext cx="69621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ΔU : variation d'énergie interne (J) </a:t>
            </a:r>
          </a:p>
          <a:p>
            <a:pPr>
              <a:buFontTx/>
              <a:buChar char="•"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fr-FR" altLang="fr-FR" sz="2400" dirty="0">
                <a:latin typeface="Arial" panose="020B0604020202020204" pitchFamily="34" charset="0"/>
              </a:rPr>
              <a:t>W : travail (J) </a:t>
            </a:r>
          </a:p>
          <a:p>
            <a:pPr lvl="0">
              <a:buFontTx/>
              <a:buChar char="•"/>
            </a:pPr>
            <a:r>
              <a:rPr lang="fr-FR" altLang="fr-FR" sz="2400" dirty="0">
                <a:latin typeface="Arial" panose="020B0604020202020204" pitchFamily="34" charset="0"/>
              </a:rPr>
              <a:t>Q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énergie échangée par transfert thermique (J)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7754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B62385-B513-4FDA-B3D6-5C0292CD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E3EAAB-C4D1-47CF-9DC4-09229848B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Tout comme le travail W, l'énergie échangée Q est une grandeur algébrique qui est : </a:t>
            </a:r>
          </a:p>
          <a:p>
            <a:pPr lvl="1"/>
            <a:r>
              <a:rPr lang="fr-FR" sz="2400" b="1" dirty="0"/>
              <a:t>positive</a:t>
            </a:r>
            <a:r>
              <a:rPr lang="fr-FR" sz="2400" dirty="0"/>
              <a:t> lorsque le système </a:t>
            </a:r>
            <a:r>
              <a:rPr lang="fr-FR" sz="2400" b="1" dirty="0"/>
              <a:t>reçoit</a:t>
            </a:r>
            <a:r>
              <a:rPr lang="fr-FR" sz="2400" dirty="0"/>
              <a:t> effectivement de l'énergie ;</a:t>
            </a:r>
          </a:p>
          <a:p>
            <a:pPr lvl="1"/>
            <a:r>
              <a:rPr lang="fr-FR" sz="2400" b="1" dirty="0"/>
              <a:t>négative</a:t>
            </a:r>
            <a:r>
              <a:rPr lang="fr-FR" sz="2400" dirty="0"/>
              <a:t> lorsque le système </a:t>
            </a:r>
            <a:r>
              <a:rPr lang="fr-FR" sz="2400" b="1" dirty="0"/>
              <a:t>cède </a:t>
            </a:r>
            <a:r>
              <a:rPr lang="fr-FR" sz="2400" dirty="0"/>
              <a:t>effectivement de l'énergie.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4609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63A12F-4271-4C6D-8B10-F6CE68D52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0528" y="1988840"/>
            <a:ext cx="8991600" cy="4104456"/>
          </a:xfrm>
        </p:spPr>
        <p:txBody>
          <a:bodyPr/>
          <a:lstStyle/>
          <a:p>
            <a:r>
              <a:rPr lang="fr-FR" sz="3200" dirty="0"/>
              <a:t> Les transferts d'énergie mécanique ont lieu sous forme de travail W. Ils n'ont lieu que si le système est déformable (ou compressible).  W= p*V</a:t>
            </a:r>
          </a:p>
          <a:p>
            <a:endParaRPr lang="fr-FR" sz="3200" dirty="0"/>
          </a:p>
          <a:p>
            <a:r>
              <a:rPr lang="fr-FR" sz="3200" dirty="0"/>
              <a:t>Si le système est incompressible W = 0</a:t>
            </a:r>
          </a:p>
        </p:txBody>
      </p:sp>
    </p:spTree>
    <p:extLst>
      <p:ext uri="{BB962C8B-B14F-4D97-AF65-F5344CB8AC3E}">
        <p14:creationId xmlns:p14="http://schemas.microsoft.com/office/powerpoint/2010/main" val="2609704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III. Bilan d’énergie sur un système incompressible:</a:t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36912"/>
            <a:ext cx="8812088" cy="3600400"/>
          </a:xfrm>
        </p:spPr>
        <p:txBody>
          <a:bodyPr/>
          <a:lstStyle/>
          <a:p>
            <a:pPr algn="l">
              <a:buNone/>
            </a:pPr>
            <a:r>
              <a:rPr lang="fr-FR" sz="2400" dirty="0"/>
              <a:t>Système incompressible : W = 0</a:t>
            </a:r>
          </a:p>
          <a:p>
            <a:pPr algn="l">
              <a:buNone/>
            </a:pPr>
            <a:endParaRPr lang="fr-FR" sz="2400" dirty="0"/>
          </a:p>
          <a:p>
            <a:pPr algn="l">
              <a:buNone/>
            </a:pPr>
            <a:r>
              <a:rPr lang="fr-FR" sz="2400" dirty="0"/>
              <a:t>Donc </a:t>
            </a:r>
            <a:r>
              <a:rPr lang="fr-FR" sz="2400" b="1" dirty="0">
                <a:solidFill>
                  <a:srgbClr val="FF0000"/>
                </a:solidFill>
              </a:rPr>
              <a:t>ΔU = Q </a:t>
            </a:r>
            <a:endParaRPr lang="fr-FR" sz="2400" dirty="0"/>
          </a:p>
          <a:p>
            <a:pPr algn="l">
              <a:buNone/>
            </a:pPr>
            <a:endParaRPr lang="fr-FR" sz="2400" dirty="0"/>
          </a:p>
          <a:p>
            <a:pPr algn="l"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712109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1C49E4-9280-4D08-8093-DD1E2CFBB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893110A2-2160-4CB5-B0AD-7519B40211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>
                  <a:buNone/>
                </a:pPr>
                <a:r>
                  <a:rPr lang="fr-FR" dirty="0"/>
                  <a:t>Lorsqu’un apport de chaleur Q s’accompagne d’une variation de température ΔT, </a:t>
                </a:r>
              </a:p>
              <a:p>
                <a:pPr algn="l">
                  <a:buNone/>
                </a:pPr>
                <a:endParaRPr lang="fr-FR" dirty="0"/>
              </a:p>
              <a:p>
                <a:pPr algn="l">
                  <a:buNone/>
                </a:pPr>
                <a:r>
                  <a:rPr lang="fr-FR" dirty="0"/>
                  <a:t>le rapport </a:t>
                </a:r>
                <a14:m>
                  <m:oMath xmlns:m="http://schemas.openxmlformats.org/officeDocument/2006/math">
                    <m:r>
                      <a:rPr lang="fr-FR" b="1" i="1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fr-FR" dirty="0"/>
                  <a:t> de ces deux grandeurs est appelé </a:t>
                </a:r>
                <a:r>
                  <a:rPr lang="fr-FR" b="1" dirty="0"/>
                  <a:t>capacité thermique</a:t>
                </a:r>
              </a:p>
              <a:p>
                <a:pPr algn="l">
                  <a:buNone/>
                </a:pPr>
                <a:endParaRPr lang="fr-FR" b="1" dirty="0"/>
              </a:p>
              <a:p>
                <a:pPr algn="l">
                  <a:buNone/>
                </a:pPr>
                <a:r>
                  <a:rPr lang="fr-FR" dirty="0"/>
                  <a:t>ou </a:t>
                </a:r>
                <a14:m>
                  <m:oMath xmlns:m="http://schemas.openxmlformats.org/officeDocument/2006/math">
                    <m:r>
                      <a:rPr lang="fr-FR" b="1" i="1">
                        <a:latin typeface="Cambria Math" panose="02040503050406030204" pitchFamily="18" charset="0"/>
                      </a:rPr>
                      <m:t>𝒄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𝒄𝒂𝒑𝒂𝒄𝒊𝒕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é 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𝒕𝒉𝒆𝒓𝒎𝒊𝒒𝒖𝒆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𝒎𝒂𝒔𝒔𝒊𝒒𝒖𝒆</m:t>
                    </m:r>
                  </m:oMath>
                </a14:m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893110A2-2160-4CB5-B0AD-7519B40211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42" t="-10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8A81C6D0-5D33-4074-8BFD-4052F8CB5A34}"/>
              </a:ext>
            </a:extLst>
          </p:cNvPr>
          <p:cNvSpPr txBox="1">
            <a:spLocks/>
          </p:cNvSpPr>
          <p:nvPr/>
        </p:nvSpPr>
        <p:spPr bwMode="auto">
          <a:xfrm>
            <a:off x="179512" y="2051375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fr-FR" b="1" u="sng" kern="0" dirty="0">
                <a:solidFill>
                  <a:srgbClr val="00B0F0"/>
                </a:solidFill>
              </a:rPr>
              <a:t>III.1. Capacité thermique</a:t>
            </a:r>
            <a:br>
              <a:rPr lang="fr-FR" b="1" kern="0" dirty="0"/>
            </a:b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81825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E0F7CF-D495-4EF8-9E3C-5B75A422A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1C707-E26F-4227-941F-1F077A298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3200" dirty="0">
                <a:solidFill>
                  <a:srgbClr val="FF0000"/>
                </a:solidFill>
              </a:rPr>
              <a:t>Q = </a:t>
            </a:r>
            <a:r>
              <a:rPr lang="fr-FR" sz="3200" dirty="0" err="1">
                <a:solidFill>
                  <a:srgbClr val="FF0000"/>
                </a:solidFill>
              </a:rPr>
              <a:t>m⋅c</a:t>
            </a:r>
            <a:r>
              <a:rPr lang="fr-FR" sz="3200" dirty="0">
                <a:solidFill>
                  <a:srgbClr val="FF0000"/>
                </a:solidFill>
              </a:rPr>
              <a:t>⋅</a:t>
            </a:r>
            <a:r>
              <a:rPr lang="el-GR" sz="3200" dirty="0">
                <a:solidFill>
                  <a:srgbClr val="FF0000"/>
                </a:solidFill>
              </a:rPr>
              <a:t>Δ</a:t>
            </a:r>
            <a:r>
              <a:rPr lang="fr-FR" sz="3200" dirty="0">
                <a:solidFill>
                  <a:srgbClr val="FF0000"/>
                </a:solidFill>
              </a:rPr>
              <a:t>T</a:t>
            </a:r>
          </a:p>
          <a:p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17E08A-16F4-4FD1-B303-847CD9031748}"/>
              </a:ext>
            </a:extLst>
          </p:cNvPr>
          <p:cNvSpPr/>
          <p:nvPr/>
        </p:nvSpPr>
        <p:spPr>
          <a:xfrm>
            <a:off x="971600" y="3933056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ΔU : variation d'énergie interne (J)</a:t>
            </a:r>
          </a:p>
          <a:p>
            <a:r>
              <a:rPr lang="fr-FR" dirty="0"/>
              <a:t>m : masse du système (kg)</a:t>
            </a:r>
          </a:p>
          <a:p>
            <a:r>
              <a:rPr lang="fr-FR" dirty="0"/>
              <a:t>c : capacité thermique massique (J⋅kg-1⋅K-1)</a:t>
            </a:r>
          </a:p>
          <a:p>
            <a:r>
              <a:rPr lang="fr-FR" dirty="0"/>
              <a:t>ΔT : variation de température (K)</a:t>
            </a:r>
          </a:p>
        </p:txBody>
      </p:sp>
    </p:spTree>
    <p:extLst>
      <p:ext uri="{BB962C8B-B14F-4D97-AF65-F5344CB8AC3E}">
        <p14:creationId xmlns:p14="http://schemas.microsoft.com/office/powerpoint/2010/main" val="2902471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435C4-81B5-4CF5-AA31-3044A836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 21 page 418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077A90-49BB-4C6F-B687-3317704AD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870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E17898-DD4F-4CF1-B6A6-2F6A0644F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/>
          <a:lstStyle/>
          <a:p>
            <a:r>
              <a:rPr lang="fr-FR" sz="3200" dirty="0"/>
              <a:t>Rappel:</a:t>
            </a:r>
            <a:br>
              <a:rPr lang="fr-FR" sz="3200" dirty="0"/>
            </a:br>
            <a:r>
              <a:rPr lang="fr-FR" sz="3200" dirty="0"/>
              <a:t>L'énergie massique de changement d'état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DA2AFA-0ED8-4C1A-9ABC-0BB3F6949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b="1" dirty="0"/>
              <a:t>L'énergie massique de changement d'état d'une espèce chimique est la quantité d'énergie que doit capter ou céder 1 kg de ce corps pour changer d'état. </a:t>
            </a:r>
          </a:p>
          <a:p>
            <a:endParaRPr lang="fr-FR" sz="2400" dirty="0"/>
          </a:p>
          <a:p>
            <a:r>
              <a:rPr lang="fr-FR" sz="2400" dirty="0"/>
              <a:t>Cette énergie massique de changement d'état est notée L et elle s'exprime en joule par kilogramme (J·kg</a:t>
            </a:r>
            <a:r>
              <a:rPr lang="fr-FR" sz="2400" baseline="30000" dirty="0"/>
              <a:t>−1</a:t>
            </a:r>
            <a:r>
              <a:rPr lang="fr-FR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85687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E7228-7B11-469D-8511-825159F5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6A3ED3-836F-47A8-A425-12AA42FF8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AC16B2-6BBD-4A67-82EA-DE39B394CE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88640"/>
            <a:ext cx="612068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56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EA2E8-3980-492D-B415-981AA577B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3D4622-61A1-44D9-9D2D-989766E1B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1. Q=m*L</a:t>
            </a:r>
          </a:p>
          <a:p>
            <a:r>
              <a:rPr lang="fr-FR" dirty="0"/>
              <a:t>= 30,103 * 335</a:t>
            </a:r>
          </a:p>
          <a:p>
            <a:r>
              <a:rPr lang="fr-FR" dirty="0"/>
              <a:t>= 10,106 kJ</a:t>
            </a:r>
          </a:p>
          <a:p>
            <a:endParaRPr lang="fr-FR" dirty="0"/>
          </a:p>
          <a:p>
            <a:r>
              <a:rPr lang="fr-FR" dirty="0"/>
              <a:t>2, E= P*t</a:t>
            </a:r>
          </a:p>
          <a:p>
            <a:r>
              <a:rPr lang="fr-FR" dirty="0"/>
              <a:t>=130*40*3600</a:t>
            </a:r>
          </a:p>
          <a:p>
            <a:endParaRPr lang="fr-FR" dirty="0"/>
          </a:p>
          <a:p>
            <a:r>
              <a:rPr lang="fr-FR" dirty="0"/>
              <a:t>T= Q/E =  </a:t>
            </a:r>
          </a:p>
        </p:txBody>
      </p:sp>
    </p:spTree>
    <p:extLst>
      <p:ext uri="{BB962C8B-B14F-4D97-AF65-F5344CB8AC3E}">
        <p14:creationId xmlns:p14="http://schemas.microsoft.com/office/powerpoint/2010/main" val="539390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8E758-5FAA-4E7F-9598-CDB1DBCFF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701746-E42E-4665-BBFF-3F1D330F6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948F48-E024-4C4A-87E9-0090631549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188" y="1124744"/>
            <a:ext cx="871774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97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13FE2FB-CC51-41E9-8EA1-DE85CFAF26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04282" y="1300002"/>
            <a:ext cx="2871666" cy="1830054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83FBF3-6CDC-4342-9810-4AB11445F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874" y="1637848"/>
            <a:ext cx="8568952" cy="4102968"/>
          </a:xfrm>
        </p:spPr>
        <p:txBody>
          <a:bodyPr/>
          <a:lstStyle/>
          <a:p>
            <a:pPr algn="l"/>
            <a:r>
              <a:rPr lang="fr-FR" sz="2400" dirty="0"/>
              <a:t>Il existe trois modes de transfert:</a:t>
            </a:r>
          </a:p>
          <a:p>
            <a:pPr algn="l"/>
            <a:endParaRPr lang="fr-FR" sz="2400" dirty="0"/>
          </a:p>
          <a:p>
            <a:pPr algn="l"/>
            <a:r>
              <a:rPr lang="fr-FR" sz="2400" b="1" dirty="0"/>
              <a:t>Transfert thermique par conduction: </a:t>
            </a:r>
          </a:p>
          <a:p>
            <a:pPr marL="0" indent="0" algn="l">
              <a:buNone/>
            </a:pPr>
            <a:r>
              <a:rPr lang="fr-FR" sz="2400" dirty="0"/>
              <a:t>L’énergie thermique se transmet de proche en proche sans déplacement de matière.</a:t>
            </a:r>
          </a:p>
          <a:p>
            <a:pPr algn="l"/>
            <a:endParaRPr lang="fr-FR" sz="2400" dirty="0"/>
          </a:p>
          <a:p>
            <a:pPr algn="l"/>
            <a:r>
              <a:rPr lang="fr-FR" sz="2400" b="1" dirty="0"/>
              <a:t>Transfert thermique par convection: </a:t>
            </a:r>
            <a:r>
              <a:rPr lang="fr-FR" sz="2400" dirty="0"/>
              <a:t>L’énergie thermique se transmet avec déplacement de matière.</a:t>
            </a:r>
          </a:p>
          <a:p>
            <a:pPr algn="l"/>
            <a:r>
              <a:rPr lang="fr-FR" sz="2400" b="1" dirty="0"/>
              <a:t>Transfert thermique par rayonnement: </a:t>
            </a:r>
            <a:r>
              <a:rPr lang="fr-FR" sz="2400" dirty="0"/>
              <a:t>L’énergie thermique se transmet avec un rayonnement électromagnétique.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71352858-17DD-4997-AF8A-7D4F531501A9}"/>
              </a:ext>
            </a:extLst>
          </p:cNvPr>
          <p:cNvSpPr txBox="1">
            <a:spLocks/>
          </p:cNvSpPr>
          <p:nvPr/>
        </p:nvSpPr>
        <p:spPr bwMode="auto">
          <a:xfrm>
            <a:off x="-612576" y="375542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fr-FR" b="1" u="sng" kern="0" dirty="0">
                <a:solidFill>
                  <a:srgbClr val="00B0F0"/>
                </a:solidFill>
              </a:rPr>
              <a:t>III.2. Transferts thermiques</a:t>
            </a:r>
            <a:br>
              <a:rPr lang="fr-FR" b="1" kern="0" dirty="0"/>
            </a:br>
            <a:endParaRPr lang="fr-FR" kern="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B513CCC-EDC8-45FD-8F5D-A54161858B53}"/>
              </a:ext>
            </a:extLst>
          </p:cNvPr>
          <p:cNvSpPr txBox="1">
            <a:spLocks/>
          </p:cNvSpPr>
          <p:nvPr/>
        </p:nvSpPr>
        <p:spPr bwMode="auto">
          <a:xfrm>
            <a:off x="-323528" y="1146187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fr-FR" sz="2800" b="1" u="sng" kern="0" dirty="0">
                <a:solidFill>
                  <a:srgbClr val="00B050"/>
                </a:solidFill>
              </a:rPr>
              <a:t>III.2.1  Modes de transferts</a:t>
            </a:r>
            <a:br>
              <a:rPr lang="fr-FR" b="1" kern="0" dirty="0"/>
            </a:b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88995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83FBF3-6CDC-4342-9810-4AB11445F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4A7085E-C6B4-4290-AEBF-E4859B388218}"/>
              </a:ext>
            </a:extLst>
          </p:cNvPr>
          <p:cNvSpPr txBox="1">
            <a:spLocks/>
          </p:cNvSpPr>
          <p:nvPr/>
        </p:nvSpPr>
        <p:spPr bwMode="auto">
          <a:xfrm>
            <a:off x="-323528" y="1146187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fr-FR" sz="2800" b="1" u="sng" kern="0" dirty="0">
                <a:solidFill>
                  <a:srgbClr val="00B050"/>
                </a:solidFill>
              </a:rPr>
              <a:t>III.2.2  Notion de flux thermique</a:t>
            </a:r>
            <a:br>
              <a:rPr lang="fr-FR" b="1" kern="0" dirty="0"/>
            </a:br>
            <a:endParaRPr lang="fr-FR" kern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0A9DCC-AE78-40E1-8932-DE9A361EE081}"/>
              </a:ext>
            </a:extLst>
          </p:cNvPr>
          <p:cNvSpPr/>
          <p:nvPr/>
        </p:nvSpPr>
        <p:spPr>
          <a:xfrm>
            <a:off x="467544" y="1916832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</a:rPr>
              <a:t>Un flux thermique phi majuscule (</a:t>
            </a:r>
            <a:r>
              <a:rPr lang="fr-FR" sz="2400" dirty="0">
                <a:latin typeface="Times New Roman" panose="02020603050405020304" pitchFamily="18" charset="0"/>
              </a:rPr>
              <a:t>Φ</a:t>
            </a:r>
            <a:r>
              <a:rPr lang="fr-FR" sz="2400" dirty="0">
                <a:latin typeface="Arial" panose="020B0604020202020204" pitchFamily="34" charset="0"/>
              </a:rPr>
              <a:t>) caractérise la vitesse du transfert thermique </a:t>
            </a:r>
            <a:r>
              <a:rPr lang="fr-FR" sz="2400" dirty="0">
                <a:latin typeface="Times New Roman" panose="02020603050405020304" pitchFamily="18" charset="0"/>
              </a:rPr>
              <a:t>Q</a:t>
            </a:r>
            <a:r>
              <a:rPr lang="fr-FR" sz="2400" dirty="0">
                <a:latin typeface="Arial" panose="020B0604020202020204" pitchFamily="34" charset="0"/>
              </a:rPr>
              <a:t> pendant une durée </a:t>
            </a:r>
            <a:r>
              <a:rPr lang="fr-FR" sz="2400" dirty="0" err="1">
                <a:latin typeface="Times New Roman" panose="02020603050405020304" pitchFamily="18" charset="0"/>
              </a:rPr>
              <a:t>Δt</a:t>
            </a:r>
            <a:r>
              <a:rPr lang="fr-FR" sz="2400" dirty="0">
                <a:latin typeface="Arial" panose="020B0604020202020204" pitchFamily="34" charset="0"/>
              </a:rPr>
              <a:t> au sein d’un système :</a:t>
            </a:r>
          </a:p>
          <a:p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			Φ = Q / </a:t>
            </a:r>
            <a:r>
              <a:rPr lang="fr-FR" sz="2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Δt</a:t>
            </a:r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</a:p>
          <a:p>
            <a:br>
              <a:rPr lang="fr-FR" sz="2400" dirty="0"/>
            </a:br>
            <a:r>
              <a:rPr lang="fr-FR" sz="2400" dirty="0"/>
              <a:t>		</a:t>
            </a:r>
            <a:endParaRPr lang="fr-FR" sz="2400" dirty="0">
              <a:latin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</a:rPr>
              <a:t>avec, </a:t>
            </a:r>
            <a:br>
              <a:rPr lang="fr-FR" sz="2400" dirty="0"/>
            </a:br>
            <a:r>
              <a:rPr lang="fr-FR" sz="2400" dirty="0"/>
              <a:t>	</a:t>
            </a:r>
            <a:r>
              <a:rPr lang="fr-FR" sz="2400" dirty="0">
                <a:latin typeface="Times New Roman" panose="02020603050405020304" pitchFamily="18" charset="0"/>
              </a:rPr>
              <a:t>Φ</a:t>
            </a:r>
            <a:r>
              <a:rPr lang="fr-FR" sz="2400" dirty="0">
                <a:latin typeface="Arial" panose="020B0604020202020204" pitchFamily="34" charset="0"/>
              </a:rPr>
              <a:t> en watt (</a:t>
            </a:r>
            <a:r>
              <a:rPr lang="fr-FR" sz="2400" dirty="0">
                <a:latin typeface="Times New Roman" panose="02020603050405020304" pitchFamily="18" charset="0"/>
              </a:rPr>
              <a:t>W</a:t>
            </a:r>
            <a:r>
              <a:rPr lang="fr-FR" sz="2400" dirty="0">
                <a:latin typeface="Arial" panose="020B0604020202020204" pitchFamily="34" charset="0"/>
              </a:rPr>
              <a:t>) </a:t>
            </a:r>
            <a:br>
              <a:rPr lang="fr-FR" sz="2400" dirty="0"/>
            </a:br>
            <a:r>
              <a:rPr lang="fr-FR" sz="2400" dirty="0"/>
              <a:t>	</a:t>
            </a:r>
            <a:r>
              <a:rPr lang="fr-FR" sz="2400" dirty="0" err="1">
                <a:latin typeface="Times New Roman" panose="02020603050405020304" pitchFamily="18" charset="0"/>
              </a:rPr>
              <a:t>Δt</a:t>
            </a:r>
            <a:r>
              <a:rPr lang="fr-FR" sz="2400" dirty="0">
                <a:latin typeface="Arial" panose="020B0604020202020204" pitchFamily="34" charset="0"/>
              </a:rPr>
              <a:t> en seconde (</a:t>
            </a:r>
            <a:r>
              <a:rPr lang="fr-FR" sz="2400" dirty="0">
                <a:latin typeface="Times New Roman" panose="02020603050405020304" pitchFamily="18" charset="0"/>
              </a:rPr>
              <a:t>s</a:t>
            </a:r>
            <a:r>
              <a:rPr lang="fr-FR" sz="2400" dirty="0">
                <a:latin typeface="Arial" panose="020B0604020202020204" pitchFamily="34" charset="0"/>
              </a:rPr>
              <a:t>) </a:t>
            </a:r>
            <a:br>
              <a:rPr lang="fr-FR" sz="2400" dirty="0"/>
            </a:br>
            <a:r>
              <a:rPr lang="fr-FR" sz="2400" dirty="0"/>
              <a:t>	</a:t>
            </a:r>
            <a:r>
              <a:rPr lang="fr-FR" sz="2400" dirty="0">
                <a:latin typeface="Times New Roman" panose="02020603050405020304" pitchFamily="18" charset="0"/>
              </a:rPr>
              <a:t>Q</a:t>
            </a:r>
            <a:r>
              <a:rPr lang="fr-FR" sz="2400" dirty="0">
                <a:latin typeface="Arial" panose="020B0604020202020204" pitchFamily="34" charset="0"/>
              </a:rPr>
              <a:t> en joule (</a:t>
            </a:r>
            <a:r>
              <a:rPr lang="fr-FR" sz="2400" dirty="0">
                <a:latin typeface="Times New Roman" panose="02020603050405020304" pitchFamily="18" charset="0"/>
              </a:rPr>
              <a:t>J</a:t>
            </a:r>
            <a:r>
              <a:rPr lang="fr-FR" sz="2400" dirty="0">
                <a:latin typeface="Arial" panose="020B0604020202020204" pitchFamily="34" charset="0"/>
              </a:rPr>
              <a:t>) </a:t>
            </a:r>
          </a:p>
          <a:p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3668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2EACC-F132-4825-A054-7A2598D59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002058-C749-45E6-9F08-F59827811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>
                <a:latin typeface="Arial" panose="020B0604020202020204" pitchFamily="34" charset="0"/>
              </a:rPr>
              <a:t>Convention : de même que pour un transfert thermique, un flux thermique est compté positivement </a:t>
            </a:r>
          </a:p>
          <a:p>
            <a:endParaRPr lang="fr-FR" sz="2000" dirty="0">
              <a:latin typeface="Arial" panose="020B0604020202020204" pitchFamily="34" charset="0"/>
            </a:endParaRPr>
          </a:p>
          <a:p>
            <a:r>
              <a:rPr lang="fr-FR" sz="2000" dirty="0">
                <a:latin typeface="Arial" panose="020B0604020202020204" pitchFamily="34" charset="0"/>
              </a:rPr>
              <a:t>s’il s’effectue du milieu extérieur vers le système et négativement dans </a:t>
            </a:r>
            <a:br>
              <a:rPr lang="fr-FR" sz="2000" dirty="0"/>
            </a:br>
            <a:r>
              <a:rPr lang="fr-FR" sz="2000" dirty="0">
                <a:latin typeface="Arial" panose="020B0604020202020204" pitchFamily="34" charset="0"/>
              </a:rPr>
              <a:t>le cas contraire.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627576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54FD49-09F3-4550-A96A-B031BA3CB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52" y="1844824"/>
            <a:ext cx="4851648" cy="4174976"/>
          </a:xfrm>
        </p:spPr>
        <p:txBody>
          <a:bodyPr/>
          <a:lstStyle/>
          <a:p>
            <a:r>
              <a:rPr lang="fr-FR" dirty="0"/>
              <a:t>Soit  deux  surfaces  de  températures  respectives  T 1   et  T2&lt; T 1   constantes. </a:t>
            </a:r>
          </a:p>
          <a:p>
            <a:endParaRPr lang="fr-FR" dirty="0"/>
          </a:p>
          <a:p>
            <a:r>
              <a:rPr lang="fr-FR" dirty="0"/>
              <a:t> Ces surfaces sont séparées par un milieu, dans lequel un transfert thermique s’effectue par conduction. Le flux thermique phi majuscule ( Φ ) à travers le milieu entre  ces  surfaces est  proportionnel  à  leur différence de  température, </a:t>
            </a:r>
          </a:p>
          <a:p>
            <a:endParaRPr lang="fr-FR" dirty="0"/>
          </a:p>
          <a:p>
            <a:r>
              <a:rPr lang="fr-FR" dirty="0"/>
              <a:t>Il  dépend également de certaines caractéristiques du milieu.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1BA776-E943-4AF1-9B8F-C79894DF89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688704"/>
            <a:ext cx="3354313" cy="269342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7F8363D-BEB7-4798-ADDB-DC8F121584CE}"/>
              </a:ext>
            </a:extLst>
          </p:cNvPr>
          <p:cNvSpPr txBox="1">
            <a:spLocks/>
          </p:cNvSpPr>
          <p:nvPr/>
        </p:nvSpPr>
        <p:spPr bwMode="auto">
          <a:xfrm>
            <a:off x="-323528" y="1146187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fr-FR" sz="2800" b="1" u="sng" kern="0" dirty="0">
                <a:solidFill>
                  <a:srgbClr val="00B050"/>
                </a:solidFill>
              </a:rPr>
              <a:t>III.2.3  Notion de résistance thermique</a:t>
            </a:r>
            <a:br>
              <a:rPr lang="fr-FR" b="1" kern="0" dirty="0"/>
            </a:b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081035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A18B34-9057-4F05-95AE-B6E8E3167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52736"/>
            <a:ext cx="8672264" cy="5040560"/>
          </a:xfrm>
        </p:spPr>
        <p:txBody>
          <a:bodyPr/>
          <a:lstStyle/>
          <a:p>
            <a:pPr marL="0" indent="0" algn="l">
              <a:buNone/>
            </a:pPr>
            <a:r>
              <a:rPr lang="fr-FR" sz="2800" dirty="0"/>
              <a:t>La résistance thermique  𝐑th   de la paroi est définie par : </a:t>
            </a:r>
          </a:p>
          <a:p>
            <a:pPr marL="0" indent="0" algn="l">
              <a:buNone/>
            </a:pPr>
            <a:endParaRPr lang="fr-FR" sz="2800" dirty="0"/>
          </a:p>
          <a:p>
            <a:pPr marL="0" indent="0" algn="l">
              <a:buNone/>
            </a:pPr>
            <a:endParaRPr lang="fr-FR" sz="2800" dirty="0"/>
          </a:p>
          <a:p>
            <a:pPr marL="0" indent="0" algn="l">
              <a:buNone/>
            </a:pPr>
            <a:endParaRPr lang="fr-FR" sz="2800" dirty="0"/>
          </a:p>
          <a:p>
            <a:pPr marL="0" indent="0" algn="l">
              <a:buNone/>
            </a:pPr>
            <a:endParaRPr lang="fr-FR" sz="2800" dirty="0"/>
          </a:p>
          <a:p>
            <a:pPr marL="0" indent="0" algn="l">
              <a:buNone/>
            </a:pPr>
            <a:r>
              <a:rPr lang="fr-FR" sz="2800" dirty="0"/>
              <a:t>Avec </a:t>
            </a:r>
            <a:r>
              <a:rPr lang="el-GR" sz="2800" dirty="0"/>
              <a:t>Φ  </a:t>
            </a:r>
            <a:r>
              <a:rPr lang="fr-FR" sz="2800" dirty="0"/>
              <a:t>en watt ( W ) </a:t>
            </a:r>
          </a:p>
          <a:p>
            <a:pPr marL="0" indent="0" algn="l">
              <a:buNone/>
            </a:pPr>
            <a:r>
              <a:rPr lang="fi-FI" sz="2800" dirty="0"/>
              <a:t>T en kelvin ( K ) </a:t>
            </a:r>
          </a:p>
          <a:p>
            <a:pPr marL="0" indent="0" algn="l">
              <a:buNone/>
            </a:pPr>
            <a:r>
              <a:rPr lang="fi-FI" sz="2800" dirty="0"/>
              <a:t>R th  en kelvin par watt ( K. W </a:t>
            </a:r>
            <a:r>
              <a:rPr lang="fi-FI" sz="2800" baseline="30000" dirty="0"/>
              <a:t>−1 </a:t>
            </a:r>
            <a:r>
              <a:rPr lang="fi-FI" sz="2800" dirty="0"/>
              <a:t>) </a:t>
            </a: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DAAFF4A-AF5B-4BB7-BACB-A53DA3695FFF}"/>
                  </a:ext>
                </a:extLst>
              </p:cNvPr>
              <p:cNvSpPr/>
              <p:nvPr/>
            </p:nvSpPr>
            <p:spPr>
              <a:xfrm>
                <a:off x="2902758" y="2132856"/>
                <a:ext cx="3338484" cy="8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𝑹𝒕𝒉</m:t>
                      </m:r>
                      <m:r>
                        <a:rPr lang="fr-FR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  <m:r>
                            <a:rPr lang="fr-FR" sz="2800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800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  <m:r>
                            <a:rPr lang="fr-FR" sz="2800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800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𝚽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BDAAFF4A-AF5B-4BB7-BACB-A53DA3695F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758" y="2132856"/>
                <a:ext cx="3338484" cy="898964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0621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6C2B7B-41D8-4650-931E-CBAA100F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E747257F-2854-4C42-924B-60454EB36F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2667000"/>
                <a:ext cx="8991600" cy="32522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𝑹𝒕𝒉</m:t>
                    </m:r>
                    <m:r>
                      <a:rPr lang="fr-FR" sz="28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𝛌</m:t>
                        </m:r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den>
                    </m:f>
                  </m:oMath>
                </a14:m>
                <a:endParaRPr lang="fr-FR" sz="2800" b="1" dirty="0">
                  <a:solidFill>
                    <a:srgbClr val="FF0000"/>
                  </a:solidFill>
                </a:endParaRPr>
              </a:p>
              <a:p>
                <a:endParaRPr lang="fr-FR" sz="2800" b="1" dirty="0">
                  <a:solidFill>
                    <a:srgbClr val="FF0000"/>
                  </a:solidFill>
                </a:endParaRPr>
              </a:p>
              <a:p>
                <a:r>
                  <a:rPr lang="fr-FR" sz="2800" b="1" dirty="0" err="1"/>
                  <a:t>Rth</a:t>
                </a:r>
                <a:r>
                  <a:rPr lang="fr-FR" sz="2800" b="1" dirty="0"/>
                  <a:t> la résistance thermique en K.W</a:t>
                </a:r>
                <a:r>
                  <a:rPr lang="fr-FR" sz="2800" b="1" baseline="30000" dirty="0"/>
                  <a:t>-1</a:t>
                </a:r>
              </a:p>
              <a:p>
                <a:r>
                  <a:rPr lang="fr-FR" sz="2800" b="1" dirty="0"/>
                  <a:t>e l’épaisseur de la paroi en m</a:t>
                </a:r>
              </a:p>
              <a:p>
                <a:r>
                  <a:rPr lang="fr-FR" sz="2800" b="1" dirty="0"/>
                  <a:t>S la surface de la paroi en m</a:t>
                </a:r>
                <a:r>
                  <a:rPr lang="fr-FR" sz="2800" b="1" baseline="30000" dirty="0"/>
                  <a:t>2</a:t>
                </a:r>
              </a:p>
              <a:p>
                <a:r>
                  <a:rPr lang="fr-FR" sz="2800" b="1" dirty="0">
                    <a:sym typeface="Symbol" panose="05050102010706020507" pitchFamily="18" charset="2"/>
                  </a:rPr>
                  <a:t> la conductivité thermique du matériau en W.m</a:t>
                </a:r>
                <a:r>
                  <a:rPr lang="fr-FR" sz="2800" b="1" baseline="30000" dirty="0">
                    <a:sym typeface="Symbol" panose="05050102010706020507" pitchFamily="18" charset="2"/>
                  </a:rPr>
                  <a:t>-1</a:t>
                </a:r>
                <a:r>
                  <a:rPr lang="fr-FR" sz="2800" b="1" dirty="0">
                    <a:sym typeface="Symbol" panose="05050102010706020507" pitchFamily="18" charset="2"/>
                  </a:rPr>
                  <a:t>.K</a:t>
                </a:r>
                <a:r>
                  <a:rPr lang="fr-FR" sz="2800" b="1" baseline="30000" dirty="0">
                    <a:sym typeface="Symbol" panose="05050102010706020507" pitchFamily="18" charset="2"/>
                  </a:rPr>
                  <a:t>-1</a:t>
                </a:r>
                <a:endParaRPr lang="fr-FR" sz="2800" b="1" baseline="30000" dirty="0"/>
              </a:p>
            </p:txBody>
          </p:sp>
        </mc:Choice>
        <mc:Fallback xmlns="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E747257F-2854-4C42-924B-60454EB36F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2667000"/>
                <a:ext cx="8991600" cy="3252237"/>
              </a:xfrm>
              <a:prstGeom prst="rect">
                <a:avLst/>
              </a:prstGeom>
              <a:blipFill>
                <a:blip r:embed="rId2"/>
                <a:stretch>
                  <a:fillRect b="-43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8200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205B4-462F-40F7-8FE2-1CF15AB6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B37ED4-64BD-4592-ACCA-F6485282F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Sujet bac : Pompe  à chaleur et habitation</a:t>
            </a:r>
          </a:p>
        </p:txBody>
      </p:sp>
    </p:spTree>
    <p:extLst>
      <p:ext uri="{BB962C8B-B14F-4D97-AF65-F5344CB8AC3E}">
        <p14:creationId xmlns:p14="http://schemas.microsoft.com/office/powerpoint/2010/main" val="977221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F72354-9923-450A-9FC7-03CF8CD5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68760"/>
            <a:ext cx="8668072" cy="5589240"/>
          </a:xfrm>
        </p:spPr>
        <p:txBody>
          <a:bodyPr/>
          <a:lstStyle/>
          <a:p>
            <a:endParaRPr lang="fr-FR" dirty="0"/>
          </a:p>
          <a:p>
            <a:pPr marL="0" indent="0" algn="l">
              <a:buNone/>
            </a:pPr>
            <a:r>
              <a:rPr lang="fr-FR" sz="2800" dirty="0"/>
              <a:t>La loi du refroidissement de Newton indique que la vitesse de refroidissement d'un corps est proportionnelle à la différence entre la température T de ce corps à l'instant t et la température Ta constante de l'air ambiant. Le coefficient de proportionnalité dépend de la surface S de contact entre le corps et le milieu ambiant, autrement dit :</a:t>
            </a:r>
          </a:p>
          <a:p>
            <a:pPr marL="0" indent="0" algn="r">
              <a:buNone/>
            </a:pPr>
            <a:r>
              <a:rPr lang="el-GR" sz="2800" dirty="0">
                <a:solidFill>
                  <a:srgbClr val="FF0000"/>
                </a:solidFill>
              </a:rPr>
              <a:t>Φ</a:t>
            </a:r>
            <a:r>
              <a:rPr lang="fr-FR" sz="2800" dirty="0">
                <a:solidFill>
                  <a:srgbClr val="FF0000"/>
                </a:solidFill>
              </a:rPr>
              <a:t> = </a:t>
            </a:r>
            <a:r>
              <a:rPr lang="fr-FR" sz="2800" dirty="0" err="1">
                <a:solidFill>
                  <a:srgbClr val="FF0000"/>
                </a:solidFill>
              </a:rPr>
              <a:t>h⋅S</a:t>
            </a:r>
            <a:r>
              <a:rPr lang="fr-FR" sz="2800" dirty="0">
                <a:solidFill>
                  <a:srgbClr val="FF0000"/>
                </a:solidFill>
              </a:rPr>
              <a:t>⋅(</a:t>
            </a:r>
            <a:r>
              <a:rPr lang="fr-FR" sz="2800" dirty="0" err="1">
                <a:solidFill>
                  <a:srgbClr val="FF0000"/>
                </a:solidFill>
              </a:rPr>
              <a:t>Text</a:t>
            </a:r>
            <a:r>
              <a:rPr lang="fr-FR" sz="2800" dirty="0">
                <a:solidFill>
                  <a:srgbClr val="FF0000"/>
                </a:solidFill>
              </a:rPr>
              <a:t> ​−T) </a:t>
            </a:r>
          </a:p>
          <a:p>
            <a:pPr marL="0" indent="0" algn="l">
              <a:buNone/>
            </a:pPr>
            <a:r>
              <a:rPr lang="fr-FR" sz="2800" dirty="0"/>
              <a:t>h : coefficient de transfert thermique, dit coefficient de Newton (W·m</a:t>
            </a:r>
            <a:r>
              <a:rPr lang="fr-FR" sz="2800" baseline="30000" dirty="0"/>
              <a:t>-2</a:t>
            </a:r>
            <a:r>
              <a:rPr lang="fr-FR" sz="2800" dirty="0"/>
              <a:t>·K</a:t>
            </a:r>
            <a:r>
              <a:rPr lang="fr-FR" sz="2800" baseline="30000" dirty="0"/>
              <a:t>-1</a:t>
            </a:r>
            <a:r>
              <a:rPr lang="fr-FR" sz="2800" dirty="0"/>
              <a:t>)</a:t>
            </a:r>
            <a:br>
              <a:rPr lang="fr-FR" sz="2800" dirty="0"/>
            </a:br>
            <a:r>
              <a:rPr lang="fr-FR" sz="2800" dirty="0"/>
              <a:t>S : surface d'échange entre le système et la paroi (m</a:t>
            </a:r>
            <a:r>
              <a:rPr lang="fr-FR" sz="2800" baseline="30000" dirty="0"/>
              <a:t>2</a:t>
            </a:r>
            <a:r>
              <a:rPr lang="fr-FR" sz="2800" dirty="0"/>
              <a:t>) </a:t>
            </a:r>
          </a:p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75F0E95-7795-48D7-9531-B14941E34287}"/>
              </a:ext>
            </a:extLst>
          </p:cNvPr>
          <p:cNvSpPr txBox="1">
            <a:spLocks/>
          </p:cNvSpPr>
          <p:nvPr/>
        </p:nvSpPr>
        <p:spPr bwMode="auto">
          <a:xfrm>
            <a:off x="-288057" y="81156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fr-FR" sz="2800" b="1" u="sng" kern="0" dirty="0">
                <a:solidFill>
                  <a:srgbClr val="00B050"/>
                </a:solidFill>
              </a:rPr>
              <a:t>III.2.4  Loi de refroidissement de Newton:</a:t>
            </a:r>
            <a:br>
              <a:rPr lang="fr-FR" b="1" kern="0" dirty="0"/>
            </a:b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156145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09C289-DF88-4F09-8692-E7C52B3F8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8736" y="1844824"/>
            <a:ext cx="8991600" cy="3352800"/>
          </a:xfrm>
        </p:spPr>
        <p:txBody>
          <a:bodyPr/>
          <a:lstStyle/>
          <a:p>
            <a:r>
              <a:rPr lang="fr-FR" sz="2800" dirty="0"/>
              <a:t>Soit un système incompressible, de masse m, de capacité thermique massique c, de température initiale T0.</a:t>
            </a:r>
          </a:p>
          <a:p>
            <a:endParaRPr lang="fr-FR" sz="2800" dirty="0"/>
          </a:p>
          <a:p>
            <a:r>
              <a:rPr lang="fr-FR" sz="2800" dirty="0"/>
              <a:t> Ce système est en contact sur une surface d’aire S avec un </a:t>
            </a:r>
            <a:br>
              <a:rPr lang="fr-FR" sz="2800" dirty="0"/>
            </a:br>
            <a:r>
              <a:rPr lang="fr-FR" sz="2800" dirty="0"/>
              <a:t>fluide de température </a:t>
            </a:r>
            <a:r>
              <a:rPr lang="fr-FR" sz="2800" dirty="0" err="1"/>
              <a:t>Text</a:t>
            </a:r>
            <a:r>
              <a:rPr lang="fr-FR" sz="2800" dirty="0"/>
              <a:t> &lt; T0. </a:t>
            </a:r>
          </a:p>
          <a:p>
            <a:endParaRPr lang="fr-FR" sz="2800" dirty="0"/>
          </a:p>
          <a:p>
            <a:r>
              <a:rPr lang="fr-FR" sz="2800" dirty="0"/>
              <a:t>Un transfert thermique Q s’effectue par </a:t>
            </a:r>
            <a:br>
              <a:rPr lang="fr-FR" sz="2800" dirty="0"/>
            </a:br>
            <a:r>
              <a:rPr lang="fr-FR" sz="2800" dirty="0"/>
              <a:t>conduction/convection du système étudié au fluide.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2299F62-5A74-42D3-AD42-CF1764843B19}"/>
              </a:ext>
            </a:extLst>
          </p:cNvPr>
          <p:cNvSpPr txBox="1">
            <a:spLocks/>
          </p:cNvSpPr>
          <p:nvPr/>
        </p:nvSpPr>
        <p:spPr bwMode="auto">
          <a:xfrm>
            <a:off x="-181136" y="77079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fr-FR" sz="2800" b="1" u="sng" kern="0" dirty="0">
                <a:solidFill>
                  <a:srgbClr val="00B050"/>
                </a:solidFill>
              </a:rPr>
              <a:t>III.2.5  Equation différentielle du refroidissement:</a:t>
            </a:r>
            <a:br>
              <a:rPr lang="fr-FR" b="1" kern="0" dirty="0"/>
            </a:b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41565187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7E5E55DC-5A5B-4768-8979-707D4A78A0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980728"/>
                <a:ext cx="8991600" cy="4824536"/>
              </a:xfrm>
            </p:spPr>
            <p:txBody>
              <a:bodyPr/>
              <a:lstStyle/>
              <a:p>
                <a:r>
                  <a:rPr lang="fr-FR" sz="2400" b="1" dirty="0">
                    <a:latin typeface="Times New Roman" panose="02020603050405020304" pitchFamily="18" charset="0"/>
                  </a:rPr>
                  <a:t>Par définition Φ = Q / </a:t>
                </a:r>
                <a:r>
                  <a:rPr lang="fr-FR" sz="2400" b="1" dirty="0" err="1">
                    <a:latin typeface="Times New Roman" panose="02020603050405020304" pitchFamily="18" charset="0"/>
                  </a:rPr>
                  <a:t>Δt</a:t>
                </a:r>
                <a:endParaRPr lang="fr-FR" sz="2400" b="1" dirty="0">
                  <a:latin typeface="Times New Roman" panose="02020603050405020304" pitchFamily="18" charset="0"/>
                </a:endParaRPr>
              </a:p>
              <a:p>
                <a:endParaRPr lang="fr-FR" sz="24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fr-FR" sz="2400" b="1" dirty="0">
                    <a:latin typeface="Times New Roman" panose="02020603050405020304" pitchFamily="18" charset="0"/>
                  </a:rPr>
                  <a:t>D’après le premier principe de la thermodynamique pour un système incompressible:</a:t>
                </a:r>
              </a:p>
              <a:p>
                <a:pPr marL="0" indent="0">
                  <a:buNone/>
                </a:pPr>
                <a:r>
                  <a:rPr lang="el-GR" sz="2400" dirty="0"/>
                  <a:t>Δ</a:t>
                </a:r>
                <a:r>
                  <a:rPr lang="fr-FR" sz="2400" dirty="0"/>
                  <a:t>U = Q</a:t>
                </a:r>
              </a:p>
              <a:p>
                <a:r>
                  <a:rPr lang="fr-FR" sz="2400" dirty="0"/>
                  <a:t>ΔU = </a:t>
                </a:r>
                <a:r>
                  <a:rPr lang="fr-FR" sz="2400" dirty="0" err="1"/>
                  <a:t>m⋅c</a:t>
                </a:r>
                <a:r>
                  <a:rPr lang="fr-FR" sz="2400" dirty="0"/>
                  <a:t>⋅ ∆T</a:t>
                </a:r>
              </a:p>
              <a:p>
                <a:endParaRPr lang="fr-FR" sz="2400" dirty="0"/>
              </a:p>
              <a:p>
                <a:r>
                  <a:rPr lang="fr-FR" sz="2400" dirty="0"/>
                  <a:t>finalement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𝚽</m:t>
                      </m:r>
                      <m:r>
                        <a:rPr lang="fr-FR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fr-FR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f>
                        <m:fPr>
                          <m:ctrlPr>
                            <a:rPr lang="fr-FR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fr-FR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num>
                        <m:den>
                          <m:r>
                            <a:rPr lang="fr-FR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fr-FR" b="1" dirty="0"/>
              </a:p>
              <a:p>
                <a:endParaRPr lang="fr-FR" b="1" dirty="0">
                  <a:latin typeface="Times New Roman" panose="02020603050405020304" pitchFamily="18" charset="0"/>
                </a:endParaRPr>
              </a:p>
              <a:p>
                <a:endParaRPr lang="fr-FR" b="1" dirty="0">
                  <a:latin typeface="Times New Roman" panose="02020603050405020304" pitchFamily="18" charset="0"/>
                </a:endParaRPr>
              </a:p>
              <a:p>
                <a:endParaRPr lang="fr-FR" b="1" dirty="0">
                  <a:latin typeface="Times New Roman" panose="02020603050405020304" pitchFamily="18" charset="0"/>
                </a:endParaRPr>
              </a:p>
              <a:p>
                <a:endParaRPr lang="fr-FR" b="1" dirty="0">
                  <a:latin typeface="Times New Roman" panose="02020603050405020304" pitchFamily="18" charset="0"/>
                </a:endParaRPr>
              </a:p>
              <a:p>
                <a:endParaRPr lang="fr-FR" dirty="0"/>
              </a:p>
            </p:txBody>
          </p:sp>
        </mc:Choice>
        <mc:Fallback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7E5E55DC-5A5B-4768-8979-707D4A78A0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80728"/>
                <a:ext cx="8991600" cy="4824536"/>
              </a:xfrm>
              <a:blipFill>
                <a:blip r:embed="rId2"/>
                <a:stretch>
                  <a:fillRect t="-10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559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F2FE5745-CC40-4284-8086-1F1DCFB3B8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8756" y="692696"/>
                <a:ext cx="8991600" cy="475252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fr-F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fr-FR" sz="2400" dirty="0"/>
              </a:p>
              <a:p>
                <a:pPr marL="0" indent="0">
                  <a:buNone/>
                </a:pPr>
                <a:endParaRPr lang="fr-FR" sz="2400" dirty="0"/>
              </a:p>
              <a:p>
                <a:pPr marL="0" indent="0">
                  <a:buNone/>
                </a:pPr>
                <a:r>
                  <a:rPr lang="fr-FR" sz="2400" dirty="0"/>
                  <a:t>Et d’après la loi de Newton</a:t>
                </a:r>
              </a:p>
              <a:p>
                <a:pPr marL="0" indent="0">
                  <a:buNone/>
                </a:pPr>
                <a:endParaRPr lang="fr-FR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 ×(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𝑇𝑒𝑥𝑡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dirty="0"/>
              </a:p>
              <a:p>
                <a:pPr marL="0" indent="0">
                  <a:buNone/>
                </a:pPr>
                <a:endParaRPr lang="fr-FR" sz="2400" dirty="0"/>
              </a:p>
              <a:p>
                <a:pPr marL="0" indent="0">
                  <a:buNone/>
                </a:pPr>
                <a:r>
                  <a:rPr lang="fr-FR" sz="2400" dirty="0"/>
                  <a:t>Donc</a:t>
                </a:r>
              </a:p>
              <a:p>
                <a:pPr marL="0" indent="0">
                  <a:buNone/>
                </a:pPr>
                <a:endParaRPr lang="fr-FR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fr-F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2400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 ×(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𝑇𝑒𝑥𝑡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fr-FR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dirty="0"/>
              </a:p>
              <a:p>
                <a:endParaRPr lang="fr-FR" dirty="0"/>
              </a:p>
              <a:p>
                <a:endParaRPr lang="fr-FR" dirty="0"/>
              </a:p>
            </p:txBody>
          </p:sp>
        </mc:Choice>
        <mc:Fallback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F2FE5745-CC40-4284-8086-1F1DCFB3B8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8756" y="692696"/>
                <a:ext cx="8991600" cy="475252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6470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8955046D-3F27-4B87-90C7-6C48F73D3B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20893" y="476672"/>
                <a:ext cx="8991600" cy="532710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fr-FR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2800" i="1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800" i="1">
                          <a:latin typeface="Cambria Math" panose="02040503050406030204" pitchFamily="18" charset="0"/>
                        </a:rPr>
                        <m:t>𝑇𝑒𝑥𝑡</m:t>
                      </m:r>
                    </m:oMath>
                  </m:oMathPara>
                </a14:m>
                <a:endParaRPr lang="fr-FR" sz="2800" dirty="0"/>
              </a:p>
              <a:p>
                <a:pPr marL="0" indent="0">
                  <a:buNone/>
                </a:pPr>
                <a:endParaRPr lang="fr-FR" sz="2800" dirty="0"/>
              </a:p>
              <a:p>
                <a:pPr marL="0" indent="0">
                  <a:buNone/>
                </a:pPr>
                <a:r>
                  <a:rPr lang="fr-FR" sz="2800" dirty="0"/>
                  <a:t>Equation différentielle que l’on peut écrire sous la forme</a:t>
                </a:r>
              </a:p>
              <a:p>
                <a:pPr marL="0" indent="0">
                  <a:buNone/>
                </a:pPr>
                <a:endParaRPr lang="fr-FR" sz="2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𝒅𝑻</m:t>
                          </m:r>
                        </m:num>
                        <m:den>
                          <m: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fr-F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num>
                        <m:den>
                          <m: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den>
                      </m:f>
                      <m:r>
                        <a:rPr lang="fr-F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𝑻𝒆𝒙𝒕</m:t>
                          </m:r>
                        </m:num>
                        <m:den>
                          <m:r>
                            <a:rPr lang="fr-F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den>
                      </m:f>
                    </m:oMath>
                  </m:oMathPara>
                </a14:m>
                <a:endParaRPr lang="fr-FR" b="1" dirty="0"/>
              </a:p>
              <a:p>
                <a:pPr marL="0" indent="0">
                  <a:buNone/>
                </a:pPr>
                <a:endParaRPr lang="fr-FR" dirty="0"/>
              </a:p>
              <a:p>
                <a:pPr marL="0" indent="0">
                  <a:buNone/>
                </a:pPr>
                <a:r>
                  <a:rPr lang="fr-FR" sz="2800" dirty="0"/>
                  <a:t>La grandeur </a:t>
                </a:r>
                <a:r>
                  <a:rPr lang="fr-FR" sz="2800" i="1" dirty="0"/>
                  <a:t>τ </a:t>
                </a:r>
                <a:r>
                  <a:rPr lang="fr-FR" sz="2800" dirty="0"/>
                  <a:t>= </a:t>
                </a:r>
                <a:r>
                  <a:rPr lang="fr-FR" sz="2800" i="1" dirty="0" err="1"/>
                  <a:t>h</a:t>
                </a:r>
                <a:r>
                  <a:rPr lang="fr-FR" sz="2800" dirty="0" err="1"/>
                  <a:t>⋅</a:t>
                </a:r>
                <a:r>
                  <a:rPr lang="fr-FR" sz="2800" i="1" dirty="0" err="1"/>
                  <a:t>S</a:t>
                </a:r>
                <a:r>
                  <a:rPr lang="fr-FR" sz="2800" i="1" dirty="0"/>
                  <a:t>/</a:t>
                </a:r>
                <a:r>
                  <a:rPr lang="fr-FR" sz="2800" i="1" dirty="0" err="1"/>
                  <a:t>m</a:t>
                </a:r>
                <a:r>
                  <a:rPr lang="fr-FR" sz="2800" dirty="0" err="1"/>
                  <a:t>⋅</a:t>
                </a:r>
                <a:r>
                  <a:rPr lang="fr-FR" sz="2800" i="1" dirty="0" err="1"/>
                  <a:t>c</a:t>
                </a:r>
                <a:r>
                  <a:rPr lang="fr-FR" sz="2800" dirty="0"/>
                  <a:t>​ désigne le temps caractéristique d'évolution de la température. </a:t>
                </a: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xmlns="" id="{8955046D-3F27-4B87-90C7-6C48F73D3B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20893" y="476672"/>
                <a:ext cx="8991600" cy="5327104"/>
              </a:xfr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45212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DA3646-ADD1-469F-A77F-36E8257A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B7C185-8D24-44B6-B610-3FAD37DFF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Solution générale : </a:t>
            </a:r>
            <a:r>
              <a:rPr lang="fr-FR" b="1" dirty="0">
                <a:solidFill>
                  <a:srgbClr val="FF0000"/>
                </a:solidFill>
              </a:rPr>
              <a:t> T = A​ ⋅</a:t>
            </a:r>
            <a:r>
              <a:rPr lang="fr-FR" b="1" dirty="0" err="1">
                <a:solidFill>
                  <a:srgbClr val="FF0000"/>
                </a:solidFill>
              </a:rPr>
              <a:t>exp</a:t>
            </a:r>
            <a:r>
              <a:rPr lang="fr-FR" b="1" dirty="0">
                <a:solidFill>
                  <a:srgbClr val="FF0000"/>
                </a:solidFill>
              </a:rPr>
              <a:t>( − t/τ ​)</a:t>
            </a:r>
            <a:r>
              <a:rPr lang="fr-FR" dirty="0"/>
              <a:t> </a:t>
            </a:r>
          </a:p>
          <a:p>
            <a:r>
              <a:rPr lang="fr-FR" dirty="0"/>
              <a:t>Solution particulière </a:t>
            </a:r>
            <a:r>
              <a:rPr lang="fr-FR" b="1" dirty="0">
                <a:solidFill>
                  <a:srgbClr val="FF0000"/>
                </a:solidFill>
              </a:rPr>
              <a:t> T = </a:t>
            </a:r>
            <a:r>
              <a:rPr lang="fr-FR" b="1" dirty="0" err="1">
                <a:solidFill>
                  <a:srgbClr val="FF0000"/>
                </a:solidFill>
              </a:rPr>
              <a:t>Text</a:t>
            </a:r>
            <a:r>
              <a:rPr lang="fr-FR" b="1" dirty="0">
                <a:solidFill>
                  <a:srgbClr val="FF0000"/>
                </a:solidFill>
              </a:rPr>
              <a:t>  </a:t>
            </a:r>
          </a:p>
          <a:p>
            <a:r>
              <a:rPr lang="fr-FR" dirty="0"/>
              <a:t>Finalement</a:t>
            </a:r>
            <a:r>
              <a:rPr lang="fr-FR" b="1" dirty="0">
                <a:solidFill>
                  <a:srgbClr val="FF0000"/>
                </a:solidFill>
              </a:rPr>
              <a:t> T= ( T0​ − </a:t>
            </a:r>
            <a:r>
              <a:rPr lang="fr-FR" b="1" dirty="0" err="1">
                <a:solidFill>
                  <a:srgbClr val="FF0000"/>
                </a:solidFill>
              </a:rPr>
              <a:t>Text</a:t>
            </a:r>
            <a:r>
              <a:rPr lang="fr-FR" b="1" dirty="0">
                <a:solidFill>
                  <a:srgbClr val="FF0000"/>
                </a:solidFill>
              </a:rPr>
              <a:t> ​)⋅</a:t>
            </a:r>
            <a:r>
              <a:rPr lang="fr-FR" b="1" dirty="0" err="1">
                <a:solidFill>
                  <a:srgbClr val="FF0000"/>
                </a:solidFill>
              </a:rPr>
              <a:t>exp</a:t>
            </a:r>
            <a:r>
              <a:rPr lang="fr-FR" b="1" dirty="0">
                <a:solidFill>
                  <a:srgbClr val="FF0000"/>
                </a:solidFill>
              </a:rPr>
              <a:t>( − t/τ ​) + </a:t>
            </a:r>
            <a:r>
              <a:rPr lang="fr-FR" b="1" dirty="0" err="1">
                <a:solidFill>
                  <a:srgbClr val="FF0000"/>
                </a:solidFill>
              </a:rPr>
              <a:t>Text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477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901A82-50A6-4FED-B068-F0170DB1E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E1BA0B-1B36-475F-9407-6EA0ABCDC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/>
              <a:t>Les solutions de cette équation différentielle sont de la forme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br>
              <a:rPr lang="fr-FR" dirty="0"/>
            </a:br>
            <a:r>
              <a:rPr lang="fr-FR" sz="2800" b="1" dirty="0">
                <a:solidFill>
                  <a:srgbClr val="FF0000"/>
                </a:solidFill>
              </a:rPr>
              <a:t>T(t) = </a:t>
            </a:r>
            <a:r>
              <a:rPr lang="fr-FR" sz="2800" b="1" dirty="0" err="1">
                <a:solidFill>
                  <a:srgbClr val="FF0000"/>
                </a:solidFill>
              </a:rPr>
              <a:t>Text</a:t>
            </a:r>
            <a:r>
              <a:rPr lang="fr-FR" sz="2800" b="1" dirty="0">
                <a:solidFill>
                  <a:srgbClr val="FF0000"/>
                </a:solidFill>
              </a:rPr>
              <a:t>​ + ( T0​ − </a:t>
            </a:r>
            <a:r>
              <a:rPr lang="fr-FR" sz="2800" b="1" dirty="0" err="1">
                <a:solidFill>
                  <a:srgbClr val="FF0000"/>
                </a:solidFill>
              </a:rPr>
              <a:t>Text</a:t>
            </a:r>
            <a:r>
              <a:rPr lang="fr-FR" sz="2800" b="1" dirty="0">
                <a:solidFill>
                  <a:srgbClr val="FF0000"/>
                </a:solidFill>
              </a:rPr>
              <a:t> ​)⋅</a:t>
            </a:r>
            <a:r>
              <a:rPr lang="fr-FR" sz="2800" b="1" dirty="0" err="1">
                <a:solidFill>
                  <a:srgbClr val="FF0000"/>
                </a:solidFill>
              </a:rPr>
              <a:t>exp</a:t>
            </a:r>
            <a:r>
              <a:rPr lang="fr-FR" sz="2800" b="1" dirty="0">
                <a:solidFill>
                  <a:srgbClr val="FF0000"/>
                </a:solidFill>
              </a:rPr>
              <a:t>( − t/τ ​)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44502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3E8CE-7DF1-48FD-888F-22435432F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9CA754-BB24-4C64-A19B-39B8AF906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2235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0E5253-D7E4-4E71-BAB6-5337DC9D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BFE4FF-B0AD-4D30-81B6-6790B5A6B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4935"/>
      </p:ext>
    </p:extLst>
  </p:cSld>
  <p:clrMapOvr>
    <a:masterClrMapping/>
  </p:clrMapOvr>
</p:sld>
</file>

<file path=ppt/theme/theme1.xml><?xml version="1.0" encoding="utf-8"?>
<a:theme xmlns:a="http://schemas.openxmlformats.org/drawingml/2006/main" name="tf01018373_win32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1580</TotalTime>
  <Words>1568</Words>
  <Application>Microsoft Office PowerPoint</Application>
  <PresentationFormat>Affichage à l'écran (4:3)</PresentationFormat>
  <Paragraphs>194</Paragraphs>
  <Slides>41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8" baseType="lpstr">
      <vt:lpstr>Arial</vt:lpstr>
      <vt:lpstr>Cambria Math</vt:lpstr>
      <vt:lpstr>Symbol</vt:lpstr>
      <vt:lpstr>Times New Roman</vt:lpstr>
      <vt:lpstr>Verdana</vt:lpstr>
      <vt:lpstr>Wingdings</vt:lpstr>
      <vt:lpstr>tf01018373_win32</vt:lpstr>
      <vt:lpstr>Chap 12: L’énergie</vt:lpstr>
      <vt:lpstr>I. Décrire un système thermodynamique </vt:lpstr>
      <vt:lpstr>I.1 Variables d’état</vt:lpstr>
      <vt:lpstr>Présentation PowerPoint</vt:lpstr>
      <vt:lpstr>I.2 Exemple du gaz parfait</vt:lpstr>
      <vt:lpstr>Problème:</vt:lpstr>
      <vt:lpstr>Présentation PowerPoint</vt:lpstr>
      <vt:lpstr>Présentation PowerPoint</vt:lpstr>
      <vt:lpstr>Présentation PowerPoint</vt:lpstr>
      <vt:lpstr>I.2 Equation d’état du gaz parfait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III. Bilan d’énergie sur un système incompressible: </vt:lpstr>
      <vt:lpstr>Présentation PowerPoint</vt:lpstr>
      <vt:lpstr>Présentation PowerPoint</vt:lpstr>
      <vt:lpstr>Ex 21 page 418</vt:lpstr>
      <vt:lpstr>Rappel: L'énergie massique de changement d'état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5  cinétique</dc:title>
  <dc:subject>cinetique</dc:subject>
  <dc:creator>physalp</dc:creator>
  <cp:keywords>cinetique</cp:keywords>
  <dc:description>terminale specialité</dc:description>
  <cp:lastModifiedBy>FORT JEROME</cp:lastModifiedBy>
  <cp:revision>278</cp:revision>
  <dcterms:created xsi:type="dcterms:W3CDTF">2021-10-03T16:23:13Z</dcterms:created>
  <dcterms:modified xsi:type="dcterms:W3CDTF">2025-04-25T08:00:37Z</dcterms:modified>
  <cp:category>cours</cp:category>
  <cp:contentStatus>en construction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TC010183731036</vt:lpwstr>
  </property>
</Properties>
</file>