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52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58" r:id="rId4"/>
    <p:sldId id="259" r:id="rId5"/>
    <p:sldId id="260" r:id="rId6"/>
    <p:sldId id="285" r:id="rId7"/>
    <p:sldId id="282" r:id="rId8"/>
    <p:sldId id="262" r:id="rId9"/>
    <p:sldId id="263" r:id="rId10"/>
    <p:sldId id="269" r:id="rId11"/>
    <p:sldId id="275" r:id="rId12"/>
    <p:sldId id="276" r:id="rId13"/>
    <p:sldId id="277" r:id="rId14"/>
    <p:sldId id="278" r:id="rId15"/>
    <p:sldId id="279" r:id="rId16"/>
    <p:sldId id="283" r:id="rId17"/>
    <p:sldId id="281" r:id="rId18"/>
    <p:sldId id="284" r:id="rId19"/>
    <p:sldId id="271" r:id="rId20"/>
    <p:sldId id="274" r:id="rId21"/>
    <p:sldId id="286" r:id="rId22"/>
    <p:sldId id="292" r:id="rId23"/>
    <p:sldId id="293" r:id="rId24"/>
    <p:sldId id="294" r:id="rId25"/>
    <p:sldId id="295" r:id="rId26"/>
    <p:sldId id="287" r:id="rId27"/>
    <p:sldId id="272" r:id="rId28"/>
    <p:sldId id="290" r:id="rId29"/>
    <p:sldId id="289" r:id="rId30"/>
    <p:sldId id="291" r:id="rId31"/>
    <p:sldId id="288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FF"/>
    <a:srgbClr val="5F5F5F"/>
    <a:srgbClr val="FFFF66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700" autoAdjust="0"/>
  </p:normalViewPr>
  <p:slideViewPr>
    <p:cSldViewPr>
      <p:cViewPr varScale="1">
        <p:scale>
          <a:sx n="85" d="100"/>
          <a:sy n="85" d="100"/>
        </p:scale>
        <p:origin x="-130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FD8D6BF5-30A8-4EAD-9C47-09D6E2168D78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721DA059-0B73-430B-9BA3-FB9F0070F6F7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scifair_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685800"/>
            <a:ext cx="6477000" cy="1752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133600"/>
            <a:ext cx="6477000" cy="1981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i="1"/>
            </a:lvl1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F32DD245-856D-427D-8346-387EF0BABBE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8C98A-020A-4E0B-BC9D-A089DDED683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DE511-A315-475E-81C6-89F8EA13D56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F6C92-BA66-418C-B055-1F11FA6CEEA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05E7A-0ED7-4BAC-B7E8-B9E9DF89041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9E6A1-0554-4267-BE7C-6DB3B872BFA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5C2E4-FE4B-4756-AAA5-B6F40039059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810FB-030B-4E8D-BDE0-CA656E0316B6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E78B1-C81B-4520-A2A4-8E36A6EFEF5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81052-821C-4CD7-8D63-F15F3091A52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838200"/>
            <a:ext cx="2286000" cy="51816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0" y="838200"/>
            <a:ext cx="6705600" cy="51816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66EA7-E779-4CC3-A0C8-E099E5D9FC6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3" name="Picture 13" descr="scifair_INSID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 style du titre du masque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667000"/>
            <a:ext cx="8991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0B1F3F13-2076-46E0-AD12-5FD9F0BB9BB2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114425" y="1609725"/>
            <a:ext cx="6934200" cy="19050"/>
          </a:xfrm>
          <a:prstGeom prst="rect">
            <a:avLst/>
          </a:prstGeom>
          <a:solidFill>
            <a:srgbClr val="80808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700">
          <a:solidFill>
            <a:schemeClr val="tx2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600">
          <a:solidFill>
            <a:schemeClr val="tx2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500">
          <a:solidFill>
            <a:schemeClr val="tx2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7544" y="260648"/>
            <a:ext cx="7924800" cy="1752600"/>
          </a:xfrm>
        </p:spPr>
        <p:txBody>
          <a:bodyPr/>
          <a:lstStyle/>
          <a:p>
            <a:r>
              <a:rPr lang="en-US" sz="3500" dirty="0">
                <a:solidFill>
                  <a:srgbClr val="0070C0"/>
                </a:solidFill>
              </a:rPr>
              <a:t>Chap 8:</a:t>
            </a:r>
            <a:br>
              <a:rPr lang="en-US" sz="3500" dirty="0">
                <a:solidFill>
                  <a:srgbClr val="0070C0"/>
                </a:solidFill>
              </a:rPr>
            </a:br>
            <a:r>
              <a:rPr lang="fr-FR" sz="3600" b="1" i="1" dirty="0">
                <a:solidFill>
                  <a:srgbClr val="0070C0"/>
                </a:solidFill>
              </a:rPr>
              <a:t>Evolution spontanée d’un système chimique</a:t>
            </a:r>
            <a:endParaRPr lang="en-US" sz="3500" dirty="0">
              <a:solidFill>
                <a:srgbClr val="0070C0"/>
              </a:solidFill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1763688" y="2132856"/>
            <a:ext cx="6477000" cy="360040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988840"/>
            <a:ext cx="8991600" cy="403096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I. Modèle de  l’équilibre dynamique</a:t>
            </a:r>
            <a:r>
              <a:rPr lang="fr-FR" b="1" dirty="0"/>
              <a:t/>
            </a:r>
            <a:br>
              <a:rPr lang="fr-FR" b="1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772816"/>
            <a:ext cx="8812088" cy="4464496"/>
          </a:xfrm>
        </p:spPr>
        <p:txBody>
          <a:bodyPr/>
          <a:lstStyle/>
          <a:p>
            <a:pPr algn="l">
              <a:buNone/>
            </a:pPr>
            <a:r>
              <a:rPr lang="fr-FR" sz="2800" b="1" u="sng" dirty="0">
                <a:solidFill>
                  <a:srgbClr val="00B0F0"/>
                </a:solidFill>
              </a:rPr>
              <a:t>I.1 Réactions totales ou non</a:t>
            </a:r>
          </a:p>
          <a:p>
            <a:pPr algn="l"/>
            <a:r>
              <a:rPr lang="fr-FR" sz="2400" dirty="0"/>
              <a:t>Lors d’une transformation chimique, on dit que la réaction est totale si elle s’arrête uniquement lorsque   l’un des réactifs (ou plusieurs)  a  (ont)  été  entièrement  consommé(s).  On  parle  alors  de  réactif(s) limitant et les autres sont en   excès.</a:t>
            </a:r>
          </a:p>
          <a:p>
            <a:pPr algn="l"/>
            <a:endParaRPr lang="fr-FR" sz="2400" dirty="0"/>
          </a:p>
          <a:p>
            <a:pPr algn="l"/>
            <a:r>
              <a:rPr lang="fr-FR" sz="2400" dirty="0"/>
              <a:t>Parfois, la réaction chimique s’arrête après avoir trouvé un état d’équilibre dans lequel tous les réactifs    sont encore présents.  Une  partie  a  été  consommée  pour  former  des  produits  mais  dans  l’état  final, aucun réactif n’a entièrement disparu. On dit alors que la réaction est </a:t>
            </a:r>
            <a:r>
              <a:rPr lang="fr-FR" sz="2400" b="1" dirty="0"/>
              <a:t>non totale ou équilibrée</a:t>
            </a:r>
            <a:r>
              <a:rPr lang="fr-FR" sz="2400" dirty="0"/>
              <a:t>.</a:t>
            </a:r>
          </a:p>
          <a:p>
            <a:pPr algn="l"/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Taux d’avancement :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780928"/>
            <a:ext cx="8991600" cy="3022848"/>
          </a:xfrm>
        </p:spPr>
        <p:txBody>
          <a:bodyPr/>
          <a:lstStyle/>
          <a:p>
            <a:pPr algn="l"/>
            <a:r>
              <a:rPr lang="fr-FR" dirty="0"/>
              <a:t>On définit le taux d’avancement τ comme étant le rapport entre l’avancement final </a:t>
            </a:r>
            <a:r>
              <a:rPr lang="fr-FR" i="1" dirty="0" err="1"/>
              <a:t>xf</a:t>
            </a:r>
            <a:r>
              <a:rPr lang="fr-FR" i="1" dirty="0"/>
              <a:t> </a:t>
            </a:r>
            <a:r>
              <a:rPr lang="fr-FR" dirty="0"/>
              <a:t> ( pour le cas d’une réaction équilibrée) et l’avancement maximal  </a:t>
            </a:r>
            <a:r>
              <a:rPr lang="fr-FR" i="1" dirty="0" err="1"/>
              <a:t>x</a:t>
            </a:r>
            <a:r>
              <a:rPr lang="fr-FR" i="1" baseline="-25000" dirty="0" err="1"/>
              <a:t>max</a:t>
            </a:r>
            <a:r>
              <a:rPr lang="fr-FR" baseline="-25000" dirty="0"/>
              <a:t> </a:t>
            </a:r>
            <a:r>
              <a:rPr lang="fr-FR" dirty="0"/>
              <a:t>(si la réaction  était théorique totale)  :</a:t>
            </a:r>
          </a:p>
          <a:p>
            <a:pPr>
              <a:buNone/>
            </a:pPr>
            <a:r>
              <a:rPr lang="fr-FR" dirty="0"/>
              <a:t> </a:t>
            </a:r>
          </a:p>
          <a:p>
            <a:endParaRPr lang="fr-FR" dirty="0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3933056"/>
            <a:ext cx="2016224" cy="1119563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8080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060848"/>
            <a:ext cx="8991600" cy="4392488"/>
          </a:xfrm>
        </p:spPr>
        <p:txBody>
          <a:bodyPr/>
          <a:lstStyle/>
          <a:p>
            <a:pPr>
              <a:buNone/>
            </a:pPr>
            <a:r>
              <a:rPr lang="en-US" sz="2800" dirty="0" err="1"/>
              <a:t>Lors</a:t>
            </a:r>
            <a:r>
              <a:rPr lang="en-US" sz="2800" dirty="0"/>
              <a:t> de la </a:t>
            </a:r>
            <a:r>
              <a:rPr lang="en-US" sz="2800" dirty="0" err="1"/>
              <a:t>réaction</a:t>
            </a:r>
            <a:r>
              <a:rPr lang="en-US" sz="2800" dirty="0"/>
              <a:t> de 2,7.10</a:t>
            </a:r>
            <a:r>
              <a:rPr lang="en-US" sz="2800" baseline="30000" dirty="0"/>
              <a:t>−4 </a:t>
            </a:r>
            <a:r>
              <a:rPr lang="en-US" sz="2800" dirty="0"/>
              <a:t>mol </a:t>
            </a:r>
            <a:r>
              <a:rPr lang="en-US" sz="2800" dirty="0" err="1"/>
              <a:t>d'acide</a:t>
            </a:r>
            <a:r>
              <a:rPr lang="en-US" sz="2800" dirty="0"/>
              <a:t> </a:t>
            </a:r>
            <a:r>
              <a:rPr lang="en-US" sz="2800" dirty="0" err="1"/>
              <a:t>éthanoïque</a:t>
            </a:r>
            <a:r>
              <a:rPr lang="en-US" sz="2800" dirty="0"/>
              <a:t> CH</a:t>
            </a:r>
            <a:r>
              <a:rPr lang="en-US" sz="2800" baseline="-25000" dirty="0"/>
              <a:t>3</a:t>
            </a:r>
            <a:r>
              <a:rPr lang="en-US" sz="2800" dirty="0"/>
              <a:t>COOH avec de </a:t>
            </a:r>
            <a:r>
              <a:rPr lang="en-US" sz="2800" dirty="0" err="1"/>
              <a:t>l'eau</a:t>
            </a:r>
            <a:r>
              <a:rPr lang="en-US" sz="2800" dirty="0"/>
              <a:t> H</a:t>
            </a:r>
            <a:r>
              <a:rPr lang="en-US" sz="2800" baseline="-25000" dirty="0"/>
              <a:t>2</a:t>
            </a:r>
            <a:r>
              <a:rPr lang="en-US" sz="2800" dirty="0"/>
              <a:t>O , le </a:t>
            </a:r>
            <a:r>
              <a:rPr lang="en-US" sz="2800" dirty="0" err="1"/>
              <a:t>système</a:t>
            </a:r>
            <a:r>
              <a:rPr lang="en-US" sz="2800" dirty="0"/>
              <a:t> </a:t>
            </a:r>
            <a:r>
              <a:rPr lang="en-US" sz="2800" dirty="0" err="1"/>
              <a:t>chimique</a:t>
            </a:r>
            <a:r>
              <a:rPr lang="en-US" sz="2800" dirty="0"/>
              <a:t> </a:t>
            </a:r>
            <a:r>
              <a:rPr lang="en-US" sz="2800" dirty="0" err="1"/>
              <a:t>cesse</a:t>
            </a:r>
            <a:r>
              <a:rPr lang="en-US" sz="2800" dirty="0"/>
              <a:t> son </a:t>
            </a:r>
            <a:r>
              <a:rPr lang="en-US" sz="2800" dirty="0" err="1"/>
              <a:t>évolution</a:t>
            </a:r>
            <a:r>
              <a:rPr lang="en-US" sz="2800" dirty="0"/>
              <a:t> </a:t>
            </a:r>
            <a:r>
              <a:rPr lang="en-US" sz="2800" dirty="0" err="1"/>
              <a:t>alors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</a:t>
            </a:r>
            <a:r>
              <a:rPr lang="en-US" sz="2800" dirty="0" err="1"/>
              <a:t>ces</a:t>
            </a:r>
            <a:r>
              <a:rPr lang="en-US" sz="2800" dirty="0"/>
              <a:t> </a:t>
            </a:r>
            <a:r>
              <a:rPr lang="en-US" sz="2800" dirty="0" err="1"/>
              <a:t>deux</a:t>
            </a:r>
            <a:r>
              <a:rPr lang="en-US" sz="2800" dirty="0"/>
              <a:t> </a:t>
            </a:r>
            <a:r>
              <a:rPr lang="en-US" sz="2800" dirty="0" err="1"/>
              <a:t>réactifs</a:t>
            </a:r>
            <a:r>
              <a:rPr lang="en-US" sz="2800" dirty="0"/>
              <a:t> ne </a:t>
            </a:r>
            <a:r>
              <a:rPr lang="en-US" sz="2800" dirty="0" err="1"/>
              <a:t>sont</a:t>
            </a:r>
            <a:r>
              <a:rPr lang="en-US" sz="2800" dirty="0"/>
              <a:t> pas </a:t>
            </a:r>
            <a:r>
              <a:rPr lang="en-US" sz="2800" dirty="0" err="1"/>
              <a:t>complètements</a:t>
            </a:r>
            <a:r>
              <a:rPr lang="en-US" sz="2800" dirty="0"/>
              <a:t> consommés. Les </a:t>
            </a:r>
            <a:r>
              <a:rPr lang="en-US" sz="2800" dirty="0" err="1"/>
              <a:t>réactifs</a:t>
            </a:r>
            <a:r>
              <a:rPr lang="en-US" sz="2800" dirty="0"/>
              <a:t> </a:t>
            </a:r>
            <a:r>
              <a:rPr lang="en-US" sz="2800" dirty="0" err="1"/>
              <a:t>sont</a:t>
            </a:r>
            <a:r>
              <a:rPr lang="en-US" sz="2800" dirty="0"/>
              <a:t> </a:t>
            </a:r>
            <a:r>
              <a:rPr lang="en-US" sz="2800" dirty="0" err="1"/>
              <a:t>toujours</a:t>
            </a:r>
            <a:r>
              <a:rPr lang="en-US" sz="2800" dirty="0"/>
              <a:t> </a:t>
            </a:r>
            <a:r>
              <a:rPr lang="en-US" sz="2800" dirty="0" err="1"/>
              <a:t>présents</a:t>
            </a:r>
            <a:r>
              <a:rPr lang="en-US" sz="2800" dirty="0"/>
              <a:t> à </a:t>
            </a:r>
            <a:r>
              <a:rPr lang="en-US" sz="2800" dirty="0" err="1"/>
              <a:t>l'état</a:t>
            </a:r>
            <a:r>
              <a:rPr lang="en-US" sz="2800" dirty="0"/>
              <a:t>  final.</a:t>
            </a:r>
            <a:endParaRPr lang="fr-FR" sz="2800" dirty="0"/>
          </a:p>
          <a:p>
            <a:pPr>
              <a:buNone/>
            </a:pPr>
            <a:endParaRPr lang="fr-FR" sz="2800" dirty="0"/>
          </a:p>
          <a:p>
            <a:pPr>
              <a:buNone/>
            </a:pPr>
            <a:r>
              <a:rPr lang="fr-FR" sz="2800" dirty="0" err="1"/>
              <a:t>xf</a:t>
            </a:r>
            <a:r>
              <a:rPr lang="fr-FR" sz="2800" dirty="0"/>
              <a:t> = 2.10</a:t>
            </a:r>
            <a:r>
              <a:rPr lang="fr-FR" sz="2800" baseline="30000" dirty="0"/>
              <a:t>-5</a:t>
            </a:r>
            <a:r>
              <a:rPr lang="fr-FR" sz="2800" dirty="0"/>
              <a:t> mol</a:t>
            </a:r>
          </a:p>
          <a:p>
            <a:pPr>
              <a:buNone/>
            </a:pPr>
            <a:endParaRPr lang="fr-FR" sz="2800" dirty="0"/>
          </a:p>
          <a:p>
            <a:pPr>
              <a:buNone/>
            </a:pPr>
            <a:r>
              <a:rPr lang="fr-FR" sz="2800" dirty="0"/>
              <a:t>Calculer </a:t>
            </a:r>
            <a:r>
              <a:rPr lang="fr-FR" sz="2800" dirty="0">
                <a:sym typeface="Symbol"/>
              </a:rPr>
              <a:t></a:t>
            </a:r>
            <a:endParaRPr lang="fr-FR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07AD242-B956-4998-8725-7105612FD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179ABD5-7CA8-4DE8-89CE-B1671C1E5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60847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718592"/>
          </a:xfrm>
        </p:spPr>
        <p:txBody>
          <a:bodyPr/>
          <a:lstStyle/>
          <a:p>
            <a:r>
              <a:rPr lang="fr-FR" sz="2800" b="1" u="sng" dirty="0">
                <a:solidFill>
                  <a:srgbClr val="00B0F0"/>
                </a:solidFill>
              </a:rPr>
              <a:t>I.2 Equilibre dynamique</a:t>
            </a:r>
            <a:r>
              <a:rPr lang="fr-FR" sz="2800" b="1" u="sng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2800" b="1" u="sng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44824"/>
            <a:ext cx="8991600" cy="4176464"/>
          </a:xfrm>
        </p:spPr>
        <p:txBody>
          <a:bodyPr/>
          <a:lstStyle/>
          <a:p>
            <a:r>
              <a:rPr lang="fr-FR" sz="2400" dirty="0"/>
              <a:t>Pour une réaction totale on utilise   le symbole </a:t>
            </a:r>
            <a:r>
              <a:rPr lang="fr-FR" sz="2400" dirty="0">
                <a:sym typeface="Symbol"/>
              </a:rPr>
              <a:t></a:t>
            </a:r>
            <a:r>
              <a:rPr lang="fr-FR" sz="2400" dirty="0"/>
              <a:t> dans une équation bilan entre les réactifs   et les produits.</a:t>
            </a:r>
          </a:p>
          <a:p>
            <a:r>
              <a:rPr lang="fr-FR" sz="2400" b="1" u="sng" dirty="0"/>
              <a:t>Exemple </a:t>
            </a:r>
            <a:r>
              <a:rPr lang="fr-FR" sz="2400" b="1" dirty="0"/>
              <a:t>: </a:t>
            </a:r>
            <a:r>
              <a:rPr lang="fr-FR" sz="2400" dirty="0"/>
              <a:t>H</a:t>
            </a:r>
            <a:r>
              <a:rPr lang="fr-FR" sz="2400" baseline="-25000" dirty="0"/>
              <a:t>3</a:t>
            </a:r>
            <a:r>
              <a:rPr lang="fr-FR" sz="2400" dirty="0"/>
              <a:t>O</a:t>
            </a:r>
            <a:r>
              <a:rPr lang="fr-FR" sz="2400" baseline="30000" dirty="0"/>
              <a:t>+</a:t>
            </a:r>
            <a:r>
              <a:rPr lang="fr-FR" sz="2400" dirty="0"/>
              <a:t> + HO</a:t>
            </a:r>
            <a:r>
              <a:rPr lang="fr-FR" sz="2400" baseline="30000" dirty="0"/>
              <a:t>–</a:t>
            </a:r>
            <a:r>
              <a:rPr lang="fr-FR" sz="2400" dirty="0"/>
              <a:t>   </a:t>
            </a:r>
            <a:r>
              <a:rPr lang="fr-FR" sz="2400" dirty="0">
                <a:sym typeface="Symbol"/>
              </a:rPr>
              <a:t></a:t>
            </a:r>
            <a:r>
              <a:rPr lang="fr-FR" sz="2400" dirty="0"/>
              <a:t>   2 H</a:t>
            </a:r>
            <a:r>
              <a:rPr lang="fr-FR" sz="2400" baseline="-25000" dirty="0"/>
              <a:t>2</a:t>
            </a:r>
            <a:r>
              <a:rPr lang="fr-FR" sz="2400" dirty="0"/>
              <a:t>O</a:t>
            </a:r>
          </a:p>
          <a:p>
            <a:endParaRPr lang="fr-FR" sz="2400" dirty="0"/>
          </a:p>
          <a:p>
            <a:r>
              <a:rPr lang="fr-FR" sz="2400" dirty="0"/>
              <a:t>Pour une réaction équilibrée, on utilise  le symbole      dans une équation bilan entre les  réactifs et les produits. Cette double flèche indique que la réaction peut se faire </a:t>
            </a:r>
            <a:r>
              <a:rPr lang="fr-FR" sz="2400" b="1" dirty="0"/>
              <a:t>dans les deux sens</a:t>
            </a:r>
            <a:r>
              <a:rPr lang="fr-FR" sz="2400" dirty="0"/>
              <a:t>, des réactifs vers les produits, mais aussi réciproquement des produits vers les   réactifs.</a:t>
            </a:r>
          </a:p>
          <a:p>
            <a:r>
              <a:rPr lang="fr-FR" sz="2400" b="1" u="sng" dirty="0"/>
              <a:t>Exemple </a:t>
            </a:r>
            <a:r>
              <a:rPr lang="fr-FR" sz="2400" b="1" dirty="0"/>
              <a:t>: </a:t>
            </a:r>
            <a:r>
              <a:rPr lang="fr-FR" sz="2400" dirty="0"/>
              <a:t>N</a:t>
            </a:r>
            <a:r>
              <a:rPr lang="fr-FR" sz="2400" baseline="-25000" dirty="0"/>
              <a:t>2</a:t>
            </a:r>
            <a:r>
              <a:rPr lang="fr-FR" sz="2400" dirty="0"/>
              <a:t>  + 3 H</a:t>
            </a:r>
            <a:r>
              <a:rPr lang="fr-FR" sz="2400" baseline="-25000" dirty="0"/>
              <a:t>2</a:t>
            </a:r>
            <a:r>
              <a:rPr lang="fr-FR" sz="2400" dirty="0"/>
              <a:t>  	2 NH</a:t>
            </a:r>
            <a:r>
              <a:rPr lang="fr-FR" sz="2400" baseline="-25000" dirty="0"/>
              <a:t>3</a:t>
            </a:r>
          </a:p>
          <a:p>
            <a:endParaRPr lang="fr-FR" dirty="0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5445224"/>
            <a:ext cx="288032" cy="368413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3573016"/>
            <a:ext cx="288032" cy="3684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628800"/>
            <a:ext cx="8991600" cy="5040560"/>
          </a:xfrm>
        </p:spPr>
        <p:txBody>
          <a:bodyPr/>
          <a:lstStyle/>
          <a:p>
            <a:r>
              <a:rPr lang="fr-FR" sz="2800" dirty="0"/>
              <a:t>On parle de sens direct lorsque la réaction chimique évolue dans le sens de disparition des réactifs et d’apparition des produits (de gauche à droite dans l’équation bilan). </a:t>
            </a:r>
          </a:p>
          <a:p>
            <a:endParaRPr lang="fr-FR" sz="2800" dirty="0"/>
          </a:p>
          <a:p>
            <a:r>
              <a:rPr lang="fr-FR" sz="2800" dirty="0"/>
              <a:t>On parle de sens indirect lorsque la réaction chimique évolue dans le sens d’apparition des réactifs et de disparition des produits (de droite à gauche dans l’équation bilan). </a:t>
            </a:r>
          </a:p>
          <a:p>
            <a:endParaRPr lang="fr-FR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988840"/>
            <a:ext cx="8991600" cy="4174976"/>
          </a:xfrm>
        </p:spPr>
        <p:txBody>
          <a:bodyPr/>
          <a:lstStyle/>
          <a:p>
            <a:pPr algn="l"/>
            <a:r>
              <a:rPr lang="fr-FR" sz="2400" dirty="0"/>
              <a:t>On parle d’état d’équilibre dynamique lorsque les quantités de matières de toutes les espèces (réactifs et produits) ont cessé d’évoluer. </a:t>
            </a:r>
          </a:p>
          <a:p>
            <a:pPr algn="l"/>
            <a:endParaRPr lang="fr-FR" sz="2400" dirty="0"/>
          </a:p>
          <a:p>
            <a:pPr algn="l"/>
            <a:r>
              <a:rPr lang="fr-FR" sz="2400" dirty="0"/>
              <a:t>les réactifs apparaissent aussi vite qu’ils disparaissent, donc l’équilibre est atteint.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838200"/>
            <a:ext cx="8964488" cy="914400"/>
          </a:xfrm>
        </p:spPr>
        <p:txBody>
          <a:bodyPr/>
          <a:lstStyle/>
          <a:p>
            <a:pPr lvl="0" algn="l"/>
            <a:r>
              <a:rPr lang="fr-FR" b="1" dirty="0">
                <a:solidFill>
                  <a:srgbClr val="244061"/>
                </a:solidFill>
                <a:latin typeface="Arial" pitchFamily="34" charset="0"/>
                <a:cs typeface="Arial" pitchFamily="34" charset="0"/>
              </a:rPr>
              <a:t>II. Quotient de réaction</a:t>
            </a:r>
            <a:endParaRPr lang="fr-FR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6937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395536" y="1773238"/>
            <a:ext cx="8596064" cy="4246562"/>
          </a:xfrm>
        </p:spPr>
        <p:txBody>
          <a:bodyPr/>
          <a:lstStyle/>
          <a:p>
            <a:pPr algn="l">
              <a:buNone/>
            </a:pPr>
            <a:r>
              <a:rPr lang="fr-FR" sz="2400" dirty="0"/>
              <a:t>L’activité α d’une espèce chimique A est une grandeur sans dimension définie selon l’état physique de l’espèce dans un mélange :</a:t>
            </a:r>
          </a:p>
          <a:p>
            <a:pPr marL="1257300" lvl="3" indent="0" algn="l">
              <a:buNone/>
            </a:pPr>
            <a:r>
              <a:rPr lang="fr-FR" sz="2800" dirty="0"/>
              <a:t>• </a:t>
            </a:r>
            <a:r>
              <a:rPr lang="fr-FR" sz="2800" dirty="0">
                <a:solidFill>
                  <a:srgbClr val="FF0000"/>
                </a:solidFill>
              </a:rPr>
              <a:t>Pour une espèce solide, α(A) = 1</a:t>
            </a:r>
          </a:p>
          <a:p>
            <a:pPr marL="1257300" lvl="3" indent="0" algn="l">
              <a:buNone/>
            </a:pPr>
            <a:r>
              <a:rPr lang="fr-FR" sz="2800" dirty="0">
                <a:solidFill>
                  <a:srgbClr val="FF0000"/>
                </a:solidFill>
              </a:rPr>
              <a:t>• Pour un solvant, α(A) = 1</a:t>
            </a:r>
          </a:p>
          <a:p>
            <a:pPr marL="1257300" lvl="3" indent="0" algn="l">
              <a:buNone/>
            </a:pPr>
            <a:r>
              <a:rPr lang="fr-FR" sz="2800" dirty="0">
                <a:solidFill>
                  <a:srgbClr val="FF0000"/>
                </a:solidFill>
              </a:rPr>
              <a:t>• Pour un soluté, α(A) = [A]/C°</a:t>
            </a:r>
          </a:p>
          <a:p>
            <a:pPr lvl="3" algn="l">
              <a:buNone/>
            </a:pPr>
            <a:r>
              <a:rPr lang="fr-FR" sz="2800" dirty="0">
                <a:solidFill>
                  <a:srgbClr val="FF0000"/>
                </a:solidFill>
              </a:rPr>
              <a:t>avec C°= 1 </a:t>
            </a:r>
            <a:r>
              <a:rPr lang="fr-FR" sz="2800" dirty="0" err="1">
                <a:solidFill>
                  <a:srgbClr val="FF0000"/>
                </a:solidFill>
              </a:rPr>
              <a:t>mol.L</a:t>
            </a:r>
            <a:r>
              <a:rPr lang="fr-FR" sz="2800" baseline="30000" dirty="0">
                <a:solidFill>
                  <a:srgbClr val="FF0000"/>
                </a:solidFill>
              </a:rPr>
              <a:t>−1</a:t>
            </a:r>
            <a:r>
              <a:rPr lang="fr-FR" sz="2800" dirty="0">
                <a:solidFill>
                  <a:srgbClr val="FF0000"/>
                </a:solidFill>
              </a:rPr>
              <a:t>, concentration de référence.</a:t>
            </a:r>
          </a:p>
          <a:p>
            <a:pPr algn="l">
              <a:buNone/>
            </a:pPr>
            <a:endParaRPr lang="fr-FR" sz="2400" dirty="0"/>
          </a:p>
          <a:p>
            <a:pPr marL="0" indent="0" algn="l">
              <a:buNone/>
            </a:pPr>
            <a:r>
              <a:rPr lang="fr-FR" sz="2400" dirty="0"/>
              <a:t>• Pour un gaz, Hors Programme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772816"/>
            <a:ext cx="8991600" cy="4246984"/>
          </a:xfrm>
        </p:spPr>
        <p:txBody>
          <a:bodyPr/>
          <a:lstStyle/>
          <a:p>
            <a:r>
              <a:rPr lang="fr-FR" dirty="0"/>
              <a:t>Le quotient de réaction permet de caractériser l’état d’avancement d’une réaction, et ainsi de prévoir son évolution. C’est la valeur prise par l’expression de la constante d’équilibre lorsque le système réac- </a:t>
            </a:r>
            <a:r>
              <a:rPr lang="fr-FR" dirty="0" err="1"/>
              <a:t>tionnel</a:t>
            </a:r>
            <a:r>
              <a:rPr lang="fr-FR" dirty="0"/>
              <a:t> est hors équilibre.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924944"/>
            <a:ext cx="3978892" cy="452562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6937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5" y="3933056"/>
            <a:ext cx="3288535" cy="9729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772816"/>
            <a:ext cx="8740080" cy="4246984"/>
          </a:xfrm>
        </p:spPr>
        <p:txBody>
          <a:bodyPr/>
          <a:lstStyle/>
          <a:p>
            <a:pPr algn="l">
              <a:buNone/>
            </a:pPr>
            <a:r>
              <a:rPr lang="fr-FR" sz="2400" dirty="0"/>
              <a:t>Réaction entre l'acide éthanoïque et l'ammoniac en solution aqueuse (ammoniaque) :</a:t>
            </a:r>
          </a:p>
          <a:p>
            <a:pPr algn="l">
              <a:buNone/>
            </a:pPr>
            <a:r>
              <a:rPr lang="fr-FR" sz="2400" dirty="0"/>
              <a:t>CH</a:t>
            </a:r>
            <a:r>
              <a:rPr lang="fr-FR" sz="2400" baseline="-25000" dirty="0"/>
              <a:t>3</a:t>
            </a:r>
            <a:r>
              <a:rPr lang="fr-FR" sz="2400" dirty="0"/>
              <a:t>—COOH </a:t>
            </a:r>
            <a:r>
              <a:rPr lang="fr-FR" sz="2400" baseline="-25000" dirty="0"/>
              <a:t>(</a:t>
            </a:r>
            <a:r>
              <a:rPr lang="fr-FR" sz="2400" baseline="-25000" dirty="0" err="1"/>
              <a:t>aq</a:t>
            </a:r>
            <a:r>
              <a:rPr lang="fr-FR" sz="2400" baseline="-25000" dirty="0"/>
              <a:t>) </a:t>
            </a:r>
            <a:r>
              <a:rPr lang="fr-FR" sz="2400" dirty="0"/>
              <a:t>+ NH</a:t>
            </a:r>
            <a:r>
              <a:rPr lang="fr-FR" sz="2400" baseline="-25000" dirty="0"/>
              <a:t>3 (</a:t>
            </a:r>
            <a:r>
              <a:rPr lang="fr-FR" sz="2400" baseline="-25000" dirty="0" err="1"/>
              <a:t>aq</a:t>
            </a:r>
            <a:r>
              <a:rPr lang="fr-FR" sz="2400" baseline="-25000" dirty="0"/>
              <a:t>) </a:t>
            </a:r>
            <a:r>
              <a:rPr lang="fr-FR" sz="2400" dirty="0"/>
              <a:t>= CH</a:t>
            </a:r>
            <a:r>
              <a:rPr lang="fr-FR" sz="2400" baseline="-25000" dirty="0"/>
              <a:t>3</a:t>
            </a:r>
            <a:r>
              <a:rPr lang="fr-FR" sz="2400" dirty="0"/>
              <a:t>—COO</a:t>
            </a:r>
            <a:r>
              <a:rPr lang="fr-FR" sz="2400" baseline="30000" dirty="0"/>
              <a:t>-</a:t>
            </a:r>
            <a:r>
              <a:rPr lang="fr-FR" sz="2400" baseline="-25000" dirty="0"/>
              <a:t>(</a:t>
            </a:r>
            <a:r>
              <a:rPr lang="fr-FR" sz="2400" baseline="-25000" dirty="0" err="1"/>
              <a:t>aq</a:t>
            </a:r>
            <a:r>
              <a:rPr lang="fr-FR" sz="2400" baseline="-25000" dirty="0"/>
              <a:t>) </a:t>
            </a:r>
            <a:r>
              <a:rPr lang="fr-FR" sz="2400" dirty="0"/>
              <a:t>+ NH</a:t>
            </a:r>
            <a:r>
              <a:rPr lang="fr-FR" sz="2400" baseline="-25000" dirty="0"/>
              <a:t>4</a:t>
            </a:r>
            <a:r>
              <a:rPr lang="fr-FR" sz="2400" baseline="30000" dirty="0"/>
              <a:t>+ </a:t>
            </a:r>
            <a:r>
              <a:rPr lang="fr-FR" sz="2400" baseline="-25000" dirty="0"/>
              <a:t>(</a:t>
            </a:r>
            <a:r>
              <a:rPr lang="fr-FR" sz="2400" baseline="-25000" dirty="0" err="1"/>
              <a:t>aq</a:t>
            </a:r>
            <a:r>
              <a:rPr lang="fr-FR" sz="2400" baseline="-25000" dirty="0"/>
              <a:t>)</a:t>
            </a:r>
          </a:p>
          <a:p>
            <a:pPr algn="l">
              <a:buNone/>
            </a:pPr>
            <a:endParaRPr lang="fr-FR" sz="2400" dirty="0"/>
          </a:p>
          <a:p>
            <a:pPr algn="l">
              <a:buNone/>
            </a:pPr>
            <a:r>
              <a:rPr lang="fr-FR" sz="2400" dirty="0"/>
              <a:t>le quotient de réaction s'écrit:</a:t>
            </a:r>
          </a:p>
          <a:p>
            <a:pPr algn="l">
              <a:buNone/>
            </a:pPr>
            <a:r>
              <a:rPr lang="fr-FR" sz="2400" dirty="0" err="1"/>
              <a:t>Qr</a:t>
            </a:r>
            <a:r>
              <a:rPr lang="fr-FR" sz="2400" dirty="0"/>
              <a:t> =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772816"/>
            <a:ext cx="8991600" cy="4246984"/>
          </a:xfrm>
        </p:spPr>
        <p:txBody>
          <a:bodyPr/>
          <a:lstStyle/>
          <a:p>
            <a:pPr>
              <a:buNone/>
            </a:pPr>
            <a:r>
              <a:rPr lang="fr-FR" sz="2800" dirty="0"/>
              <a:t>Réaction entre l'acide méthanoïque et l'eau :</a:t>
            </a:r>
          </a:p>
          <a:p>
            <a:pPr>
              <a:buNone/>
            </a:pPr>
            <a:r>
              <a:rPr lang="fr-FR" sz="2800" dirty="0"/>
              <a:t>HCOOH</a:t>
            </a:r>
            <a:r>
              <a:rPr lang="fr-FR" sz="2800" baseline="-25000" dirty="0"/>
              <a:t>(</a:t>
            </a:r>
            <a:r>
              <a:rPr lang="fr-FR" sz="2800" baseline="-25000" dirty="0" err="1"/>
              <a:t>aq</a:t>
            </a:r>
            <a:r>
              <a:rPr lang="fr-FR" sz="2800" baseline="-25000" dirty="0"/>
              <a:t>) </a:t>
            </a:r>
            <a:r>
              <a:rPr lang="fr-FR" sz="2800" dirty="0"/>
              <a:t>+ H2O </a:t>
            </a:r>
            <a:r>
              <a:rPr lang="fr-FR" sz="2800" baseline="-25000" dirty="0"/>
              <a:t>(l) </a:t>
            </a:r>
            <a:r>
              <a:rPr lang="fr-FR" sz="2800" dirty="0"/>
              <a:t>= HCOO</a:t>
            </a:r>
            <a:r>
              <a:rPr lang="fr-FR" sz="2800" baseline="30000" dirty="0"/>
              <a:t>-</a:t>
            </a:r>
            <a:r>
              <a:rPr lang="fr-FR" sz="2800" dirty="0"/>
              <a:t> </a:t>
            </a:r>
            <a:r>
              <a:rPr lang="fr-FR" sz="2800" baseline="-25000" dirty="0"/>
              <a:t>(</a:t>
            </a:r>
            <a:r>
              <a:rPr lang="fr-FR" sz="2800" baseline="-25000" dirty="0" err="1"/>
              <a:t>aq</a:t>
            </a:r>
            <a:r>
              <a:rPr lang="fr-FR" sz="2800" baseline="-25000" dirty="0"/>
              <a:t>) </a:t>
            </a:r>
            <a:r>
              <a:rPr lang="fr-FR" sz="2800" dirty="0"/>
              <a:t>+ H3O</a:t>
            </a:r>
            <a:r>
              <a:rPr lang="fr-FR" sz="2800" baseline="30000" dirty="0"/>
              <a:t>+</a:t>
            </a:r>
            <a:r>
              <a:rPr lang="fr-FR" sz="2800" baseline="-25000" dirty="0"/>
              <a:t> (</a:t>
            </a:r>
            <a:r>
              <a:rPr lang="fr-FR" sz="2800" baseline="-25000" dirty="0" err="1"/>
              <a:t>aq</a:t>
            </a:r>
            <a:r>
              <a:rPr lang="fr-FR" sz="2800" baseline="-25000" dirty="0"/>
              <a:t>) </a:t>
            </a:r>
          </a:p>
          <a:p>
            <a:pPr>
              <a:buNone/>
            </a:pPr>
            <a:endParaRPr lang="fr-FR" sz="2800" dirty="0"/>
          </a:p>
          <a:p>
            <a:pPr>
              <a:buNone/>
            </a:pPr>
            <a:r>
              <a:rPr lang="fr-FR" sz="2800" dirty="0"/>
              <a:t>le quotient de réaction s'écrit:</a:t>
            </a:r>
          </a:p>
          <a:p>
            <a:pPr>
              <a:buNone/>
            </a:pPr>
            <a:endParaRPr lang="fr-FR" sz="2800" dirty="0"/>
          </a:p>
          <a:p>
            <a:pPr>
              <a:buNone/>
            </a:pPr>
            <a:r>
              <a:rPr lang="fr-FR" sz="2800" dirty="0" err="1"/>
              <a:t>Qr</a:t>
            </a:r>
            <a:r>
              <a:rPr lang="fr-FR" sz="2800" dirty="0"/>
              <a:t> 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132856"/>
            <a:ext cx="8740080" cy="3886944"/>
          </a:xfrm>
        </p:spPr>
        <p:txBody>
          <a:bodyPr/>
          <a:lstStyle/>
          <a:p>
            <a:pPr>
              <a:buNone/>
            </a:pPr>
            <a:r>
              <a:rPr lang="fr-FR" sz="2400" dirty="0"/>
              <a:t>Réaction entre les ions thiosulfate et le </a:t>
            </a:r>
            <a:r>
              <a:rPr lang="fr-FR" sz="2400" dirty="0" err="1"/>
              <a:t>diiode</a:t>
            </a:r>
            <a:r>
              <a:rPr lang="fr-FR" sz="2400" dirty="0"/>
              <a:t> :</a:t>
            </a:r>
          </a:p>
          <a:p>
            <a:pPr>
              <a:buNone/>
            </a:pPr>
            <a:endParaRPr lang="fr-FR" sz="2400" dirty="0"/>
          </a:p>
          <a:p>
            <a:pPr>
              <a:buNone/>
            </a:pPr>
            <a:r>
              <a:rPr lang="fr-FR" sz="2400" dirty="0"/>
              <a:t>2 S</a:t>
            </a:r>
            <a:r>
              <a:rPr lang="fr-FR" sz="2400" baseline="-25000" dirty="0"/>
              <a:t>2</a:t>
            </a:r>
            <a:r>
              <a:rPr lang="fr-FR" sz="2400" dirty="0"/>
              <a:t>O</a:t>
            </a:r>
            <a:r>
              <a:rPr lang="fr-FR" sz="2400" baseline="-25000" dirty="0"/>
              <a:t>3</a:t>
            </a:r>
            <a:r>
              <a:rPr lang="fr-FR" sz="2400" baseline="30000" dirty="0"/>
              <a:t>2-</a:t>
            </a:r>
            <a:r>
              <a:rPr lang="fr-FR" sz="2400" baseline="-25000" dirty="0"/>
              <a:t>(</a:t>
            </a:r>
            <a:r>
              <a:rPr lang="fr-FR" sz="2400" baseline="-25000" dirty="0" err="1"/>
              <a:t>aq</a:t>
            </a:r>
            <a:r>
              <a:rPr lang="fr-FR" sz="2400" baseline="-25000" dirty="0"/>
              <a:t>) </a:t>
            </a:r>
            <a:r>
              <a:rPr lang="fr-FR" sz="2400" dirty="0"/>
              <a:t>+ I</a:t>
            </a:r>
            <a:r>
              <a:rPr lang="fr-FR" sz="2400" baseline="-25000" dirty="0"/>
              <a:t>2 (</a:t>
            </a:r>
            <a:r>
              <a:rPr lang="fr-FR" sz="2400" baseline="-25000" dirty="0" err="1"/>
              <a:t>aq</a:t>
            </a:r>
            <a:r>
              <a:rPr lang="fr-FR" sz="2400" baseline="-25000" dirty="0"/>
              <a:t>) </a:t>
            </a:r>
            <a:r>
              <a:rPr lang="fr-FR" sz="2400" dirty="0"/>
              <a:t>= S</a:t>
            </a:r>
            <a:r>
              <a:rPr lang="fr-FR" sz="2400" baseline="-25000" dirty="0"/>
              <a:t>4</a:t>
            </a:r>
            <a:r>
              <a:rPr lang="fr-FR" sz="2400" dirty="0"/>
              <a:t>O</a:t>
            </a:r>
            <a:r>
              <a:rPr lang="fr-FR" sz="2400" baseline="-25000" dirty="0"/>
              <a:t>6</a:t>
            </a:r>
            <a:r>
              <a:rPr lang="fr-FR" sz="2400" baseline="30000" dirty="0"/>
              <a:t>2- </a:t>
            </a:r>
            <a:r>
              <a:rPr lang="fr-FR" sz="2400" baseline="-25000" dirty="0"/>
              <a:t>(</a:t>
            </a:r>
            <a:r>
              <a:rPr lang="fr-FR" sz="2400" baseline="-25000" dirty="0" err="1"/>
              <a:t>aq</a:t>
            </a:r>
            <a:r>
              <a:rPr lang="fr-FR" sz="2400" baseline="-25000" dirty="0"/>
              <a:t>) </a:t>
            </a:r>
            <a:r>
              <a:rPr lang="fr-FR" sz="2400" dirty="0"/>
              <a:t>+ 2 I</a:t>
            </a:r>
            <a:r>
              <a:rPr lang="fr-FR" sz="2400" baseline="30000" dirty="0"/>
              <a:t>-</a:t>
            </a:r>
            <a:r>
              <a:rPr lang="fr-FR" sz="2400" dirty="0"/>
              <a:t> </a:t>
            </a:r>
            <a:r>
              <a:rPr lang="fr-FR" sz="2400" baseline="-25000" dirty="0"/>
              <a:t>(</a:t>
            </a:r>
            <a:r>
              <a:rPr lang="fr-FR" sz="2400" baseline="-25000" dirty="0" err="1"/>
              <a:t>aq</a:t>
            </a:r>
            <a:r>
              <a:rPr lang="fr-FR" sz="2400" baseline="-25000" dirty="0"/>
              <a:t>)</a:t>
            </a:r>
          </a:p>
          <a:p>
            <a:pPr>
              <a:buNone/>
            </a:pPr>
            <a:endParaRPr lang="fr-FR" sz="2400" dirty="0"/>
          </a:p>
          <a:p>
            <a:pPr algn="l">
              <a:buNone/>
            </a:pPr>
            <a:r>
              <a:rPr lang="fr-FR" sz="2400" dirty="0"/>
              <a:t>le quotient de réaction s'écrit:</a:t>
            </a:r>
          </a:p>
          <a:p>
            <a:pPr>
              <a:buNone/>
            </a:pPr>
            <a:r>
              <a:rPr lang="fr-FR" sz="2400" dirty="0" err="1"/>
              <a:t>Qr</a:t>
            </a:r>
            <a:r>
              <a:rPr lang="fr-FR" sz="2400" dirty="0"/>
              <a:t> =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667000"/>
            <a:ext cx="8668072" cy="3352800"/>
          </a:xfrm>
        </p:spPr>
        <p:txBody>
          <a:bodyPr/>
          <a:lstStyle/>
          <a:p>
            <a:pPr algn="l">
              <a:buNone/>
            </a:pPr>
            <a:r>
              <a:rPr lang="fr-FR" sz="2400" dirty="0"/>
              <a:t>Réaction d'oxydation du zinc par les ions cuivre (II) :</a:t>
            </a:r>
          </a:p>
          <a:p>
            <a:pPr algn="l">
              <a:buNone/>
            </a:pPr>
            <a:endParaRPr lang="fr-FR" sz="2400" dirty="0"/>
          </a:p>
          <a:p>
            <a:pPr>
              <a:buNone/>
            </a:pPr>
            <a:r>
              <a:rPr lang="fr-FR" sz="2800" dirty="0"/>
              <a:t> Zn </a:t>
            </a:r>
            <a:r>
              <a:rPr lang="fr-FR" sz="2800" baseline="-25000" dirty="0"/>
              <a:t>(s) </a:t>
            </a:r>
            <a:r>
              <a:rPr lang="fr-FR" sz="2800" dirty="0"/>
              <a:t>+ Cu</a:t>
            </a:r>
            <a:r>
              <a:rPr lang="fr-FR" sz="2800" baseline="30000" dirty="0"/>
              <a:t>2+ </a:t>
            </a:r>
            <a:r>
              <a:rPr lang="fr-FR" sz="2800" baseline="-25000" dirty="0"/>
              <a:t>(</a:t>
            </a:r>
            <a:r>
              <a:rPr lang="fr-FR" sz="2800" baseline="-25000" dirty="0" err="1"/>
              <a:t>aq</a:t>
            </a:r>
            <a:r>
              <a:rPr lang="fr-FR" sz="2800" baseline="-25000" dirty="0"/>
              <a:t>) </a:t>
            </a:r>
            <a:r>
              <a:rPr lang="fr-FR" sz="2800" dirty="0"/>
              <a:t>= Zn</a:t>
            </a:r>
            <a:r>
              <a:rPr lang="fr-FR" sz="2800" baseline="30000" dirty="0"/>
              <a:t>2+ </a:t>
            </a:r>
            <a:r>
              <a:rPr lang="fr-FR" sz="2800" baseline="-25000" dirty="0"/>
              <a:t>(</a:t>
            </a:r>
            <a:r>
              <a:rPr lang="fr-FR" sz="2800" baseline="-25000" dirty="0" err="1"/>
              <a:t>aq</a:t>
            </a:r>
            <a:r>
              <a:rPr lang="fr-FR" sz="2800" baseline="-25000" dirty="0"/>
              <a:t>) </a:t>
            </a:r>
            <a:r>
              <a:rPr lang="fr-FR" sz="2800" dirty="0"/>
              <a:t>+ Cu </a:t>
            </a:r>
            <a:r>
              <a:rPr lang="fr-FR" sz="2800" baseline="-25000" dirty="0"/>
              <a:t>(s)</a:t>
            </a:r>
          </a:p>
          <a:p>
            <a:pPr algn="l">
              <a:buNone/>
            </a:pPr>
            <a:endParaRPr lang="fr-FR" sz="2400" dirty="0"/>
          </a:p>
          <a:p>
            <a:pPr algn="l">
              <a:buNone/>
            </a:pPr>
            <a:r>
              <a:rPr lang="fr-FR" sz="2400" dirty="0"/>
              <a:t>le quotient de réaction s'écrit:</a:t>
            </a:r>
          </a:p>
          <a:p>
            <a:pPr algn="l">
              <a:buNone/>
            </a:pPr>
            <a:r>
              <a:rPr lang="fr-FR" sz="2400" dirty="0" err="1"/>
              <a:t>Qr</a:t>
            </a:r>
            <a:r>
              <a:rPr lang="fr-FR" sz="2400" dirty="0"/>
              <a:t> =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838200"/>
            <a:ext cx="8964488" cy="914400"/>
          </a:xfrm>
        </p:spPr>
        <p:txBody>
          <a:bodyPr/>
          <a:lstStyle/>
          <a:p>
            <a:pPr lvl="0" algn="l"/>
            <a:r>
              <a:rPr lang="fr-FR" b="1" dirty="0">
                <a:solidFill>
                  <a:srgbClr val="244061"/>
                </a:solidFill>
                <a:latin typeface="Arial" pitchFamily="34" charset="0"/>
                <a:cs typeface="Arial" pitchFamily="34" charset="0"/>
              </a:rPr>
              <a:t>III. Constante d’équilibre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636912"/>
            <a:ext cx="8991600" cy="3382888"/>
          </a:xfrm>
        </p:spPr>
        <p:txBody>
          <a:bodyPr/>
          <a:lstStyle/>
          <a:p>
            <a:r>
              <a:rPr lang="fr-FR" sz="2800" dirty="0"/>
              <a:t>La valeur du quotient de réaction à l’équilibre dynamique </a:t>
            </a:r>
            <a:r>
              <a:rPr lang="fr-FR" sz="2800" i="1" dirty="0" err="1"/>
              <a:t>Qr,eq</a:t>
            </a:r>
            <a:r>
              <a:rPr lang="fr-FR" sz="2800" i="1" dirty="0"/>
              <a:t> (pour une réaction non totale), </a:t>
            </a:r>
            <a:r>
              <a:rPr lang="fr-FR" sz="2800" dirty="0"/>
              <a:t>est appelée </a:t>
            </a:r>
            <a:r>
              <a:rPr lang="fr-FR" sz="2800" b="1" dirty="0"/>
              <a:t>constante d’équilibre, notée </a:t>
            </a:r>
            <a:r>
              <a:rPr lang="fr-FR" sz="2800" b="1" i="1" dirty="0"/>
              <a:t>K(T )</a:t>
            </a:r>
            <a:endParaRPr lang="fr-FR" sz="2800" dirty="0"/>
          </a:p>
          <a:p>
            <a:endParaRPr lang="fr-FR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6937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4509120"/>
            <a:ext cx="2975886" cy="630486"/>
          </a:xfrm>
          <a:prstGeom prst="rect">
            <a:avLst/>
          </a:prstGeom>
          <a:noFill/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730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3938" algn="l"/>
              </a:tabLst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itre 1"/>
          <p:cNvSpPr txBox="1">
            <a:spLocks/>
          </p:cNvSpPr>
          <p:nvPr/>
        </p:nvSpPr>
        <p:spPr bwMode="auto">
          <a:xfrm>
            <a:off x="0" y="1700808"/>
            <a:ext cx="9144000" cy="7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sng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III.1 Définition :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718592"/>
          </a:xfrm>
        </p:spPr>
        <p:txBody>
          <a:bodyPr/>
          <a:lstStyle/>
          <a:p>
            <a:r>
              <a:rPr lang="fr-FR" sz="2800" b="1" u="sng" dirty="0">
                <a:solidFill>
                  <a:srgbClr val="00B0F0"/>
                </a:solidFill>
              </a:rPr>
              <a:t>III.2 Evolution spontanée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44824"/>
            <a:ext cx="8991600" cy="4176464"/>
          </a:xfrm>
        </p:spPr>
        <p:txBody>
          <a:bodyPr/>
          <a:lstStyle/>
          <a:p>
            <a:pPr algn="l"/>
            <a:r>
              <a:rPr lang="fr-FR" sz="2400" dirty="0"/>
              <a:t>Lorsqu’un système chimique est dans un état hors équilibre, la réaction chimique s’</a:t>
            </a:r>
            <a:r>
              <a:rPr lang="fr-FR" sz="2400" dirty="0" err="1"/>
              <a:t>effectuespontanément</a:t>
            </a:r>
            <a:r>
              <a:rPr lang="fr-FR" sz="2400" dirty="0"/>
              <a:t> dans le sens qui l’amène vers son état d’équilibre :</a:t>
            </a:r>
          </a:p>
          <a:p>
            <a:pPr algn="l"/>
            <a:endParaRPr lang="fr-FR" sz="2400" dirty="0"/>
          </a:p>
          <a:p>
            <a:pPr algn="l"/>
            <a:r>
              <a:rPr lang="fr-FR" sz="2400" dirty="0"/>
              <a:t>• Si </a:t>
            </a:r>
            <a:r>
              <a:rPr lang="fr-FR" sz="2400" dirty="0" err="1"/>
              <a:t>Qr</a:t>
            </a:r>
            <a:r>
              <a:rPr lang="fr-FR" sz="2400" dirty="0"/>
              <a:t> = K(T), l’équilibre dynamique est atteint, la réaction n’évolue plus.</a:t>
            </a:r>
          </a:p>
          <a:p>
            <a:pPr algn="l"/>
            <a:r>
              <a:rPr lang="fr-FR" sz="2400" dirty="0"/>
              <a:t>• Si </a:t>
            </a:r>
            <a:r>
              <a:rPr lang="fr-FR" sz="2400" dirty="0" err="1"/>
              <a:t>Qr</a:t>
            </a:r>
            <a:r>
              <a:rPr lang="fr-FR" sz="2400" dirty="0"/>
              <a:t> &lt; K(T), la réaction évolue dans le sens direct jusqu’à atteindre l’équilibre.</a:t>
            </a:r>
          </a:p>
          <a:p>
            <a:pPr algn="l"/>
            <a:r>
              <a:rPr lang="fr-FR" sz="2400" dirty="0"/>
              <a:t>• Si </a:t>
            </a:r>
            <a:r>
              <a:rPr lang="fr-FR" sz="2400" dirty="0" err="1"/>
              <a:t>Qr</a:t>
            </a:r>
            <a:r>
              <a:rPr lang="fr-FR" sz="2400" dirty="0"/>
              <a:t> &gt; K(T), la réaction évolue dans le sens indirect jusqu’à atteindre l’équilibre.</a:t>
            </a:r>
          </a:p>
          <a:p>
            <a:endParaRPr lang="fr-FR" sz="2400" dirty="0"/>
          </a:p>
          <a:p>
            <a:endParaRPr lang="fr-FR" dirty="0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24691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916832"/>
            <a:ext cx="8380040" cy="4102968"/>
          </a:xfrm>
        </p:spPr>
        <p:txBody>
          <a:bodyPr/>
          <a:lstStyle/>
          <a:p>
            <a:pPr marL="0" indent="0" algn="l">
              <a:buNone/>
            </a:pPr>
            <a:r>
              <a:rPr lang="fr-FR" sz="2800" dirty="0"/>
              <a:t>Plus la constante d'équilibre est élevée, plus l'avancement final de la réaction se rapproche </a:t>
            </a:r>
            <a:r>
              <a:rPr lang="fr-FR" sz="2800" dirty="0" err="1"/>
              <a:t>del'avancement</a:t>
            </a:r>
            <a:r>
              <a:rPr lang="fr-FR" sz="2800" dirty="0"/>
              <a:t> maximal et la réaction a un caractère total. Au contraire, plus la </a:t>
            </a:r>
            <a:r>
              <a:rPr lang="fr-FR" sz="2800" dirty="0" err="1"/>
              <a:t>constanted'équilibre</a:t>
            </a:r>
            <a:r>
              <a:rPr lang="fr-FR" sz="2800" dirty="0"/>
              <a:t> est faible, plus la réaction est limitée :</a:t>
            </a:r>
          </a:p>
          <a:p>
            <a:pPr marL="0" indent="0" algn="l">
              <a:buNone/>
            </a:pPr>
            <a:r>
              <a:rPr lang="fr-FR" sz="2800" dirty="0"/>
              <a:t>Si K &lt; 10</a:t>
            </a:r>
            <a:r>
              <a:rPr lang="fr-FR" sz="2800" baseline="30000" dirty="0"/>
              <a:t>-4</a:t>
            </a:r>
            <a:r>
              <a:rPr lang="fr-FR" sz="2800" dirty="0"/>
              <a:t> , alors la réaction est très </a:t>
            </a:r>
            <a:r>
              <a:rPr lang="fr-FR" sz="2800" b="1" dirty="0"/>
              <a:t>peu avancée.</a:t>
            </a:r>
          </a:p>
          <a:p>
            <a:pPr marL="0" indent="0" algn="l">
              <a:buNone/>
            </a:pPr>
            <a:r>
              <a:rPr lang="fr-FR" sz="2800" dirty="0"/>
              <a:t>Si 10</a:t>
            </a:r>
            <a:r>
              <a:rPr lang="fr-FR" sz="2800" baseline="30000" dirty="0"/>
              <a:t>-4</a:t>
            </a:r>
            <a:r>
              <a:rPr lang="fr-FR" sz="2800" dirty="0"/>
              <a:t> &lt; K &lt; 10</a:t>
            </a:r>
            <a:r>
              <a:rPr lang="fr-FR" sz="2800" baseline="30000" dirty="0"/>
              <a:t>4</a:t>
            </a:r>
            <a:r>
              <a:rPr lang="fr-FR" sz="2800" dirty="0"/>
              <a:t> , alors il y a un </a:t>
            </a:r>
            <a:r>
              <a:rPr lang="fr-FR" sz="2800" b="1" dirty="0"/>
              <a:t>état d'équilibre.</a:t>
            </a:r>
          </a:p>
          <a:p>
            <a:pPr marL="0" indent="0" algn="l">
              <a:buNone/>
            </a:pPr>
            <a:r>
              <a:rPr lang="fr-FR" sz="2800" dirty="0"/>
              <a:t>Si K&gt;10</a:t>
            </a:r>
            <a:r>
              <a:rPr lang="fr-FR" sz="2800" baseline="30000" dirty="0"/>
              <a:t>4</a:t>
            </a:r>
            <a:r>
              <a:rPr lang="fr-FR" sz="2800" dirty="0"/>
              <a:t> , alors la réaction est </a:t>
            </a:r>
            <a:r>
              <a:rPr lang="fr-FR" sz="2800" b="1" dirty="0"/>
              <a:t>totale.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Exemple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La constante d'équilibre de la réaction de l'acide éthanoïque avec l'eau est K = 1,74 × 10−5 . On a , donc cette réaction est très limitée. Ainsi, peu </a:t>
            </a:r>
            <a:r>
              <a:rPr lang="fr-FR" dirty="0" err="1"/>
              <a:t>demolécules</a:t>
            </a:r>
            <a:r>
              <a:rPr lang="fr-FR" dirty="0"/>
              <a:t> d'acide éthanoïque réagissent effectivement avec l'eau.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838200"/>
            <a:ext cx="8964488" cy="914400"/>
          </a:xfrm>
        </p:spPr>
        <p:txBody>
          <a:bodyPr/>
          <a:lstStyle/>
          <a:p>
            <a:pPr lvl="0" algn="l"/>
            <a:r>
              <a:rPr lang="fr-FR" b="1" dirty="0">
                <a:solidFill>
                  <a:srgbClr val="244061"/>
                </a:solidFill>
                <a:latin typeface="Arial" pitchFamily="34" charset="0"/>
                <a:cs typeface="Arial" pitchFamily="34" charset="0"/>
              </a:rPr>
              <a:t>IV. Equilibre acido-basique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636912"/>
            <a:ext cx="8991600" cy="3382888"/>
          </a:xfrm>
        </p:spPr>
        <p:txBody>
          <a:bodyPr/>
          <a:lstStyle/>
          <a:p>
            <a:pPr>
              <a:buNone/>
            </a:pPr>
            <a:r>
              <a:rPr lang="fr-FR" sz="2800" dirty="0"/>
              <a:t>Lors de la dissolution d’un acide dans l’eau, entre en jeu une réaction acide-base du type : </a:t>
            </a:r>
          </a:p>
          <a:p>
            <a:endParaRPr lang="fr-FR" sz="2800" dirty="0"/>
          </a:p>
          <a:p>
            <a:pPr>
              <a:buNone/>
            </a:pPr>
            <a:r>
              <a:rPr lang="fr-FR" sz="2800" dirty="0" smtClean="0"/>
              <a:t>AH </a:t>
            </a:r>
            <a:r>
              <a:rPr lang="fr-FR" sz="2800" baseline="-25000" dirty="0" smtClean="0"/>
              <a:t>(</a:t>
            </a:r>
            <a:r>
              <a:rPr lang="fr-FR" sz="2800" baseline="-25000" dirty="0" err="1" smtClean="0"/>
              <a:t>aq</a:t>
            </a:r>
            <a:r>
              <a:rPr lang="fr-FR" sz="2800" baseline="-25000" dirty="0" smtClean="0"/>
              <a:t>) </a:t>
            </a:r>
            <a:r>
              <a:rPr lang="fr-FR" sz="2800" dirty="0" smtClean="0"/>
              <a:t>+ H</a:t>
            </a:r>
            <a:r>
              <a:rPr lang="fr-FR" sz="2800" baseline="-25000" dirty="0" smtClean="0"/>
              <a:t>2</a:t>
            </a:r>
            <a:r>
              <a:rPr lang="fr-FR" sz="2800" dirty="0" smtClean="0"/>
              <a:t>O </a:t>
            </a:r>
            <a:r>
              <a:rPr lang="fr-FR" sz="2800" baseline="-25000" dirty="0" smtClean="0"/>
              <a:t>(l) </a:t>
            </a:r>
            <a:r>
              <a:rPr lang="fr-FR" sz="2800" dirty="0" smtClean="0">
                <a:sym typeface="Symbol"/>
              </a:rPr>
              <a:t></a:t>
            </a:r>
            <a:r>
              <a:rPr lang="fr-FR" sz="2800" dirty="0" smtClean="0"/>
              <a:t> </a:t>
            </a:r>
            <a:r>
              <a:rPr lang="fr-FR" sz="2800" dirty="0" smtClean="0"/>
              <a:t>A</a:t>
            </a:r>
            <a:r>
              <a:rPr lang="fr-FR" sz="2800" baseline="30000" dirty="0" smtClean="0"/>
              <a:t>–</a:t>
            </a:r>
            <a:r>
              <a:rPr lang="fr-FR" sz="2800" baseline="-25000" dirty="0" smtClean="0"/>
              <a:t>(</a:t>
            </a:r>
            <a:r>
              <a:rPr lang="fr-FR" sz="2800" baseline="-25000" dirty="0" err="1" smtClean="0"/>
              <a:t>aq</a:t>
            </a:r>
            <a:r>
              <a:rPr lang="fr-FR" sz="2800" baseline="-25000" dirty="0" smtClean="0"/>
              <a:t>) </a:t>
            </a:r>
            <a:r>
              <a:rPr lang="fr-FR" sz="2800" dirty="0" smtClean="0"/>
              <a:t> </a:t>
            </a:r>
            <a:r>
              <a:rPr lang="fr-FR" sz="2800" dirty="0" smtClean="0"/>
              <a:t>+ H</a:t>
            </a:r>
            <a:r>
              <a:rPr lang="fr-FR" sz="2800" baseline="-25000" dirty="0" smtClean="0"/>
              <a:t>3</a:t>
            </a:r>
            <a:r>
              <a:rPr lang="fr-FR" sz="2800" dirty="0" smtClean="0"/>
              <a:t>O</a:t>
            </a:r>
            <a:r>
              <a:rPr lang="fr-FR" sz="2800" baseline="30000" dirty="0" smtClean="0"/>
              <a:t>+</a:t>
            </a:r>
            <a:r>
              <a:rPr lang="fr-FR" sz="2800" baseline="-25000" dirty="0" smtClean="0"/>
              <a:t> (</a:t>
            </a:r>
            <a:r>
              <a:rPr lang="fr-FR" sz="2800" baseline="-25000" dirty="0" err="1" smtClean="0"/>
              <a:t>aq</a:t>
            </a:r>
            <a:r>
              <a:rPr lang="fr-FR" sz="2800" baseline="-25000" dirty="0" smtClean="0"/>
              <a:t>) </a:t>
            </a:r>
            <a:endParaRPr lang="fr-FR" sz="2800" baseline="30000" dirty="0" smtClean="0"/>
          </a:p>
          <a:p>
            <a:endParaRPr lang="fr-FR" sz="2800" dirty="0"/>
          </a:p>
          <a:p>
            <a:pPr>
              <a:buNone/>
            </a:pPr>
            <a:r>
              <a:rPr lang="fr-FR" sz="2800" dirty="0"/>
              <a:t>(avec AH un acide et A− sa base conjuguée)</a:t>
            </a:r>
            <a:endParaRPr lang="fr-FR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6937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730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3938" algn="l"/>
              </a:tabLst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itre 1"/>
          <p:cNvSpPr txBox="1">
            <a:spLocks/>
          </p:cNvSpPr>
          <p:nvPr/>
        </p:nvSpPr>
        <p:spPr bwMode="auto">
          <a:xfrm>
            <a:off x="0" y="1700808"/>
            <a:ext cx="9144000" cy="7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IV.1 </a:t>
            </a:r>
            <a:r>
              <a:rPr kumimoji="0" lang="fr-FR" sz="2800" b="1" i="0" u="sng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Réaction d’un acide dans l’eau: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3212976"/>
            <a:ext cx="8991600" cy="1696616"/>
          </a:xfrm>
        </p:spPr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On </a:t>
            </a:r>
            <a:r>
              <a:rPr lang="fr-FR" dirty="0" smtClean="0"/>
              <a:t>définit également le </a:t>
            </a:r>
            <a:r>
              <a:rPr lang="fr-FR" b="1" i="1" dirty="0" err="1" smtClean="0"/>
              <a:t>pKA</a:t>
            </a:r>
            <a:r>
              <a:rPr lang="fr-FR" b="1" i="1" dirty="0" smtClean="0"/>
              <a:t> d’un couple acide-base :</a:t>
            </a:r>
          </a:p>
          <a:p>
            <a:r>
              <a:rPr lang="fr-FR" i="1" dirty="0" err="1" smtClean="0"/>
              <a:t>pKA</a:t>
            </a:r>
            <a:r>
              <a:rPr lang="fr-FR" i="1" dirty="0" smtClean="0"/>
              <a:t> = −log (KA) ⇐⇒ KA = 10−</a:t>
            </a:r>
            <a:r>
              <a:rPr lang="fr-FR" i="1" dirty="0" err="1" smtClean="0"/>
              <a:t>pKA</a:t>
            </a:r>
            <a:endParaRPr lang="fr-FR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2060848"/>
            <a:ext cx="3150822" cy="1163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b="1" u="sng" dirty="0" smtClean="0">
                <a:solidFill>
                  <a:srgbClr val="00B0F0"/>
                </a:solidFill>
              </a:rPr>
              <a:t>IV.2.Force </a:t>
            </a:r>
            <a:r>
              <a:rPr lang="fr-FR" sz="3200" b="1" u="sng" dirty="0" smtClean="0">
                <a:solidFill>
                  <a:srgbClr val="00B0F0"/>
                </a:solidFill>
              </a:rPr>
              <a:t>d’un acide ou d’une base</a:t>
            </a:r>
            <a:endParaRPr lang="fr-FR" sz="3200" u="sng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988840"/>
            <a:ext cx="8991600" cy="4030960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Un acide fort ou une base forte est caractérisé par le fait que sa réaction avec l’eau est</a:t>
            </a:r>
          </a:p>
          <a:p>
            <a:pPr>
              <a:buNone/>
            </a:pPr>
            <a:r>
              <a:rPr lang="fr-FR" dirty="0" smtClean="0"/>
              <a:t>totale :</a:t>
            </a:r>
          </a:p>
          <a:p>
            <a:pPr>
              <a:buNone/>
            </a:pPr>
            <a:r>
              <a:rPr lang="fr-FR" dirty="0" smtClean="0"/>
              <a:t>AH + </a:t>
            </a:r>
            <a:r>
              <a:rPr lang="fr-FR" dirty="0" smtClean="0"/>
              <a:t>H2O  </a:t>
            </a:r>
            <a:r>
              <a:rPr lang="fr-FR" dirty="0" smtClean="0">
                <a:sym typeface="Symbol"/>
              </a:rPr>
              <a:t></a:t>
            </a:r>
            <a:r>
              <a:rPr lang="fr-FR" dirty="0" smtClean="0"/>
              <a:t> </a:t>
            </a:r>
            <a:r>
              <a:rPr lang="fr-FR" dirty="0" smtClean="0"/>
              <a:t>A– + H3O+</a:t>
            </a:r>
          </a:p>
          <a:p>
            <a:pPr>
              <a:buNone/>
            </a:pPr>
            <a:r>
              <a:rPr lang="fr-FR" dirty="0" smtClean="0"/>
              <a:t>A– + </a:t>
            </a:r>
            <a:r>
              <a:rPr lang="fr-FR" dirty="0" smtClean="0"/>
              <a:t>H2O </a:t>
            </a:r>
            <a:r>
              <a:rPr lang="fr-FR" dirty="0" smtClean="0">
                <a:sym typeface="Symbol"/>
              </a:rPr>
              <a:t></a:t>
            </a:r>
            <a:r>
              <a:rPr lang="fr-FR" dirty="0" smtClean="0"/>
              <a:t> </a:t>
            </a:r>
            <a:r>
              <a:rPr lang="fr-FR" dirty="0" smtClean="0"/>
              <a:t>AH + HO</a:t>
            </a:r>
            <a:r>
              <a:rPr lang="fr-FR" dirty="0" smtClean="0"/>
              <a:t>–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Soit une solution de volume </a:t>
            </a:r>
            <a:r>
              <a:rPr lang="fr-FR" i="1" dirty="0" smtClean="0"/>
              <a:t>V </a:t>
            </a:r>
            <a:r>
              <a:rPr lang="fr-FR" i="1" dirty="0" smtClean="0"/>
              <a:t>d’acide fort AH de concentration initiale c. </a:t>
            </a:r>
            <a:endParaRPr lang="fr-FR" i="1" dirty="0" smtClean="0"/>
          </a:p>
          <a:p>
            <a:pPr>
              <a:buNone/>
            </a:pPr>
            <a:r>
              <a:rPr lang="fr-FR" i="1" dirty="0" smtClean="0"/>
              <a:t>La réaction </a:t>
            </a:r>
            <a:r>
              <a:rPr lang="fr-FR" dirty="0" smtClean="0"/>
              <a:t>avec </a:t>
            </a:r>
            <a:r>
              <a:rPr lang="fr-FR" dirty="0" smtClean="0"/>
              <a:t>l’eau de cet acide étant </a:t>
            </a:r>
            <a:r>
              <a:rPr lang="fr-FR" dirty="0" smtClean="0"/>
              <a:t>totale, </a:t>
            </a:r>
            <a:r>
              <a:rPr lang="fr-FR" dirty="0" smtClean="0"/>
              <a:t>on obtient à l’état final :</a:t>
            </a:r>
          </a:p>
          <a:p>
            <a:pPr>
              <a:buNone/>
            </a:pPr>
            <a:r>
              <a:rPr lang="fr-FR" dirty="0" smtClean="0"/>
              <a:t>[AH]</a:t>
            </a:r>
            <a:r>
              <a:rPr lang="fr-FR" i="1" dirty="0" err="1" smtClean="0"/>
              <a:t>eq</a:t>
            </a:r>
            <a:r>
              <a:rPr lang="fr-FR" i="1" dirty="0" smtClean="0"/>
              <a:t> = 0 </a:t>
            </a:r>
            <a:r>
              <a:rPr lang="fr-FR" i="1" dirty="0" err="1" smtClean="0"/>
              <a:t>mol.L</a:t>
            </a:r>
            <a:r>
              <a:rPr lang="fr-FR" i="1" baseline="30000" dirty="0" smtClean="0"/>
              <a:t>−1</a:t>
            </a:r>
          </a:p>
          <a:p>
            <a:pPr>
              <a:buNone/>
            </a:pPr>
            <a:r>
              <a:rPr lang="fr-FR" dirty="0" smtClean="0"/>
              <a:t>[A–]</a:t>
            </a:r>
            <a:r>
              <a:rPr lang="fr-FR" i="1" dirty="0" err="1" smtClean="0"/>
              <a:t>eq</a:t>
            </a:r>
            <a:r>
              <a:rPr lang="fr-FR" i="1" dirty="0" smtClean="0"/>
              <a:t> </a:t>
            </a:r>
            <a:r>
              <a:rPr lang="fr-FR" i="1" dirty="0" smtClean="0"/>
              <a:t>=</a:t>
            </a:r>
            <a:r>
              <a:rPr lang="fr-FR" dirty="0" smtClean="0"/>
              <a:t>[H3O+]</a:t>
            </a:r>
            <a:r>
              <a:rPr lang="fr-FR" i="1" dirty="0" err="1" smtClean="0"/>
              <a:t>eq</a:t>
            </a:r>
            <a:r>
              <a:rPr lang="fr-FR" dirty="0" smtClean="0"/>
              <a:t>= </a:t>
            </a:r>
            <a:r>
              <a:rPr lang="fr-FR" i="1" dirty="0" smtClean="0"/>
              <a:t>c</a:t>
            </a:r>
          </a:p>
          <a:p>
            <a:pPr>
              <a:buNone/>
            </a:pPr>
            <a:endParaRPr lang="fr-FR" i="1" dirty="0" smtClean="0"/>
          </a:p>
          <a:p>
            <a:pPr>
              <a:buNone/>
            </a:pPr>
            <a:r>
              <a:rPr lang="fr-FR" i="1" dirty="0" smtClean="0"/>
              <a:t>pH =</a:t>
            </a:r>
            <a:r>
              <a:rPr lang="fr-FR" dirty="0" smtClean="0"/>
              <a:t> </a:t>
            </a:r>
            <a:r>
              <a:rPr lang="fr-FR" dirty="0" smtClean="0"/>
              <a:t>−</a:t>
            </a:r>
            <a:r>
              <a:rPr lang="fr-FR" dirty="0" smtClean="0"/>
              <a:t>log(</a:t>
            </a:r>
            <a:r>
              <a:rPr lang="fr-FR" i="1" dirty="0" smtClean="0"/>
              <a:t>c/C°)</a:t>
            </a:r>
            <a:endParaRPr lang="fr-FR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556792"/>
            <a:ext cx="8991600" cy="4463008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Un acide faible ou une base faible est caractérisé par le fait que sa réaction avec l’eau</a:t>
            </a:r>
          </a:p>
          <a:p>
            <a:pPr>
              <a:buNone/>
            </a:pPr>
            <a:r>
              <a:rPr lang="fr-FR" dirty="0" smtClean="0"/>
              <a:t>n’est pas totale (équilibrée) :</a:t>
            </a:r>
          </a:p>
          <a:p>
            <a:pPr>
              <a:buNone/>
            </a:pPr>
            <a:r>
              <a:rPr lang="fr-FR" dirty="0" smtClean="0"/>
              <a:t>AH + </a:t>
            </a:r>
            <a:r>
              <a:rPr lang="fr-FR" dirty="0" smtClean="0"/>
              <a:t>H2O = </a:t>
            </a:r>
            <a:r>
              <a:rPr lang="fr-FR" dirty="0" smtClean="0"/>
              <a:t>A– + H3O+</a:t>
            </a:r>
          </a:p>
          <a:p>
            <a:pPr>
              <a:buNone/>
            </a:pPr>
            <a:r>
              <a:rPr lang="fr-FR" dirty="0" smtClean="0"/>
              <a:t>A– + H2O </a:t>
            </a:r>
            <a:r>
              <a:rPr lang="fr-FR" dirty="0" smtClean="0"/>
              <a:t> =AH </a:t>
            </a:r>
            <a:r>
              <a:rPr lang="fr-FR" dirty="0" smtClean="0"/>
              <a:t>+ HO</a:t>
            </a:r>
            <a:r>
              <a:rPr lang="fr-FR" dirty="0" smtClean="0"/>
              <a:t>–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Soit </a:t>
            </a:r>
            <a:r>
              <a:rPr lang="fr-FR" dirty="0" smtClean="0"/>
              <a:t>une solution de volume </a:t>
            </a:r>
            <a:r>
              <a:rPr lang="fr-FR" dirty="0" smtClean="0"/>
              <a:t> </a:t>
            </a:r>
            <a:r>
              <a:rPr lang="fr-FR" i="1" dirty="0" smtClean="0"/>
              <a:t>V d’acide faible AH de concentration initiale c. </a:t>
            </a:r>
            <a:endParaRPr lang="fr-FR" i="1" dirty="0" smtClean="0"/>
          </a:p>
          <a:p>
            <a:pPr>
              <a:buNone/>
            </a:pPr>
            <a:r>
              <a:rPr lang="fr-FR" i="1" dirty="0" smtClean="0"/>
              <a:t>La réaction </a:t>
            </a:r>
            <a:r>
              <a:rPr lang="fr-FR" dirty="0" smtClean="0"/>
              <a:t>avec </a:t>
            </a:r>
            <a:r>
              <a:rPr lang="fr-FR" dirty="0" smtClean="0"/>
              <a:t>l’eau de cet acide est </a:t>
            </a:r>
            <a:r>
              <a:rPr lang="fr-FR" dirty="0" smtClean="0"/>
              <a:t>équilibrée, </a:t>
            </a:r>
            <a:r>
              <a:rPr lang="fr-FR" dirty="0" smtClean="0"/>
              <a:t>on obtient à l’état final :</a:t>
            </a:r>
          </a:p>
          <a:p>
            <a:pPr>
              <a:buNone/>
            </a:pPr>
            <a:r>
              <a:rPr lang="fr-FR" dirty="0" smtClean="0"/>
              <a:t>[AH]</a:t>
            </a:r>
            <a:r>
              <a:rPr lang="fr-FR" i="1" dirty="0" err="1" smtClean="0"/>
              <a:t>eq</a:t>
            </a:r>
            <a:r>
              <a:rPr lang="fr-FR" i="1" dirty="0" smtClean="0"/>
              <a:t> = c </a:t>
            </a:r>
            <a:r>
              <a:rPr lang="fr-FR" i="1" dirty="0" smtClean="0"/>
              <a:t>−</a:t>
            </a:r>
            <a:r>
              <a:rPr lang="fr-FR" dirty="0" smtClean="0"/>
              <a:t>[H3O+]</a:t>
            </a:r>
            <a:r>
              <a:rPr lang="fr-FR" i="1" dirty="0" err="1" smtClean="0"/>
              <a:t>eq</a:t>
            </a:r>
            <a:endParaRPr lang="fr-FR" i="1" dirty="0" smtClean="0"/>
          </a:p>
          <a:p>
            <a:pPr>
              <a:buNone/>
            </a:pPr>
            <a:r>
              <a:rPr lang="fr-FR" dirty="0" smtClean="0"/>
              <a:t>[A–]</a:t>
            </a:r>
            <a:r>
              <a:rPr lang="fr-FR" i="1" dirty="0" err="1" smtClean="0"/>
              <a:t>eq</a:t>
            </a:r>
            <a:r>
              <a:rPr lang="fr-FR" i="1" dirty="0" smtClean="0"/>
              <a:t> </a:t>
            </a:r>
            <a:r>
              <a:rPr lang="fr-FR" i="1" dirty="0" smtClean="0"/>
              <a:t>=</a:t>
            </a:r>
            <a:r>
              <a:rPr lang="fr-FR" dirty="0" smtClean="0"/>
              <a:t>[H3O+]</a:t>
            </a:r>
            <a:r>
              <a:rPr lang="fr-FR" i="1" dirty="0" err="1" smtClean="0"/>
              <a:t>eq</a:t>
            </a:r>
            <a:r>
              <a:rPr lang="fr-FR" dirty="0" smtClean="0"/>
              <a:t>= </a:t>
            </a:r>
            <a:r>
              <a:rPr lang="fr-FR" i="1" dirty="0" err="1" smtClean="0"/>
              <a:t>xf</a:t>
            </a:r>
            <a:endParaRPr lang="fr-F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844824"/>
            <a:ext cx="5184576" cy="4104456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Plus le </a:t>
            </a:r>
            <a:r>
              <a:rPr lang="fr-FR" i="1" dirty="0" err="1" smtClean="0"/>
              <a:t>pKA</a:t>
            </a:r>
            <a:r>
              <a:rPr lang="fr-FR" i="1" dirty="0" smtClean="0"/>
              <a:t> d’un couple est élevé (ou sa constante KA petite), plus l’acide est faible et</a:t>
            </a:r>
          </a:p>
          <a:p>
            <a:pPr>
              <a:buNone/>
            </a:pPr>
            <a:r>
              <a:rPr lang="fr-FR" dirty="0" smtClean="0"/>
              <a:t>la base forte. 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Inversement</a:t>
            </a:r>
            <a:r>
              <a:rPr lang="fr-FR" dirty="0" smtClean="0"/>
              <a:t>, plus le </a:t>
            </a:r>
            <a:r>
              <a:rPr lang="fr-FR" i="1" dirty="0" err="1" smtClean="0"/>
              <a:t>pKA</a:t>
            </a:r>
            <a:r>
              <a:rPr lang="fr-FR" i="1" dirty="0" smtClean="0"/>
              <a:t> d’un couple est faible (ou sa constante KA forte), plus l’acide</a:t>
            </a:r>
          </a:p>
          <a:p>
            <a:pPr>
              <a:buNone/>
            </a:pPr>
            <a:r>
              <a:rPr lang="fr-FR" dirty="0" smtClean="0"/>
              <a:t>est fort et la base faible.</a:t>
            </a:r>
            <a:endParaRPr lang="fr-FR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00808"/>
            <a:ext cx="31305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914400"/>
          </a:xfrm>
        </p:spPr>
        <p:txBody>
          <a:bodyPr/>
          <a:lstStyle/>
          <a:p>
            <a:pPr lvl="0"/>
            <a:r>
              <a:rPr lang="fr-FR" b="1" u="sng" dirty="0" smtClean="0">
                <a:solidFill>
                  <a:srgbClr val="00B0F0"/>
                </a:solidFill>
              </a:rPr>
              <a:t>IV.2 Produit ionique de l’eau</a:t>
            </a:r>
            <a:r>
              <a:rPr lang="fr-FR" b="1" u="sng" dirty="0" smtClean="0">
                <a:solidFill>
                  <a:srgbClr val="00B0F0"/>
                </a:solidFill>
              </a:rPr>
              <a:t>: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le cas de l’autoprotolyse de l’eau, la constante d’équilibre se nomme </a:t>
            </a:r>
            <a:r>
              <a:rPr lang="fr-FR" b="1" dirty="0" smtClean="0"/>
              <a:t>produit ionique </a:t>
            </a:r>
            <a:r>
              <a:rPr lang="fr-FR" b="1" dirty="0" smtClean="0"/>
              <a:t>de l’eau</a:t>
            </a:r>
            <a:r>
              <a:rPr lang="fr-FR" b="1" dirty="0" smtClean="0"/>
              <a:t>, </a:t>
            </a:r>
            <a:r>
              <a:rPr lang="fr-FR" b="1" i="1" dirty="0" err="1" smtClean="0"/>
              <a:t>Ke</a:t>
            </a:r>
            <a:r>
              <a:rPr lang="fr-FR" b="1" i="1" dirty="0" smtClean="0"/>
              <a:t> :</a:t>
            </a:r>
          </a:p>
          <a:p>
            <a:r>
              <a:rPr lang="fr-FR" dirty="0" smtClean="0"/>
              <a:t>2 H</a:t>
            </a:r>
            <a:r>
              <a:rPr lang="fr-FR" baseline="-25000" dirty="0" smtClean="0"/>
              <a:t>2</a:t>
            </a:r>
            <a:r>
              <a:rPr lang="fr-FR" dirty="0" smtClean="0"/>
              <a:t>O </a:t>
            </a:r>
            <a:r>
              <a:rPr lang="fr-FR" baseline="-25000" dirty="0" smtClean="0"/>
              <a:t>(l)</a:t>
            </a:r>
            <a:r>
              <a:rPr lang="fr-FR" dirty="0" smtClean="0"/>
              <a:t> </a:t>
            </a:r>
            <a:r>
              <a:rPr lang="fr-FR" dirty="0" smtClean="0">
                <a:sym typeface="Symbol"/>
              </a:rPr>
              <a:t>= </a:t>
            </a:r>
            <a:r>
              <a:rPr lang="fr-FR" dirty="0" smtClean="0"/>
              <a:t>H</a:t>
            </a:r>
            <a:r>
              <a:rPr lang="fr-FR" baseline="-25000" dirty="0" smtClean="0"/>
              <a:t>3</a:t>
            </a:r>
            <a:r>
              <a:rPr lang="fr-FR" dirty="0" smtClean="0"/>
              <a:t>O</a:t>
            </a:r>
            <a:r>
              <a:rPr lang="fr-FR" baseline="30000" dirty="0" smtClean="0"/>
              <a:t>+ </a:t>
            </a:r>
            <a:r>
              <a:rPr lang="fr-FR" baseline="-25000" dirty="0" smtClean="0"/>
              <a:t>(</a:t>
            </a:r>
            <a:r>
              <a:rPr lang="fr-FR" baseline="-25000" dirty="0" err="1" smtClean="0"/>
              <a:t>aq</a:t>
            </a:r>
            <a:r>
              <a:rPr lang="fr-FR" baseline="-25000" dirty="0" smtClean="0"/>
              <a:t>) </a:t>
            </a:r>
            <a:r>
              <a:rPr lang="fr-FR" dirty="0" smtClean="0"/>
              <a:t>+ HO</a:t>
            </a:r>
            <a:r>
              <a:rPr lang="fr-FR" baseline="30000" dirty="0" smtClean="0"/>
              <a:t>–</a:t>
            </a:r>
            <a:r>
              <a:rPr lang="fr-FR" baseline="-25000" dirty="0" smtClean="0"/>
              <a:t>(</a:t>
            </a:r>
            <a:r>
              <a:rPr lang="fr-FR" baseline="-25000" dirty="0" err="1" smtClean="0"/>
              <a:t>aq</a:t>
            </a:r>
            <a:r>
              <a:rPr lang="fr-FR" baseline="-25000" dirty="0" smtClean="0"/>
              <a:t>) </a:t>
            </a:r>
            <a:endParaRPr lang="fr-FR" baseline="30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Soit</a:t>
            </a:r>
            <a:r>
              <a:rPr lang="en-US" dirty="0"/>
              <a:t> la </a:t>
            </a:r>
            <a:r>
              <a:rPr lang="en-US" dirty="0" err="1"/>
              <a:t>réaction</a:t>
            </a:r>
            <a:r>
              <a:rPr lang="en-US" dirty="0"/>
              <a:t> </a:t>
            </a:r>
            <a:r>
              <a:rPr lang="en-US" dirty="0" err="1"/>
              <a:t>d'autoprotolyse</a:t>
            </a:r>
            <a:r>
              <a:rPr lang="en-US" dirty="0"/>
              <a:t> de </a:t>
            </a:r>
            <a:r>
              <a:rPr lang="en-US" dirty="0" err="1"/>
              <a:t>l'eau</a:t>
            </a:r>
            <a:r>
              <a:rPr lang="en-US" dirty="0"/>
              <a:t> :</a:t>
            </a:r>
            <a:endParaRPr lang="fr-FR" dirty="0"/>
          </a:p>
          <a:p>
            <a:endParaRPr lang="fr-FR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444208" y="3645024"/>
            <a:ext cx="20345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>
                <a:ln>
                  <a:noFill/>
                </a:ln>
                <a:solidFill>
                  <a:srgbClr val="1B1B2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K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1B1B2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25 °C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1B1B2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= 1,0 × 10</a:t>
            </a:r>
            <a:r>
              <a:rPr kumimoji="0" lang="en-US" sz="1200" b="0" i="0" u="none" strike="noStrike" cap="none" normalizeH="0" baseline="30000" dirty="0">
                <a:ln>
                  <a:noFill/>
                </a:ln>
                <a:solidFill>
                  <a:srgbClr val="1B1B2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−14</a:t>
            </a:r>
            <a:endParaRPr kumimoji="0" lang="en-US" sz="2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914400"/>
          </a:xfrm>
        </p:spPr>
        <p:txBody>
          <a:bodyPr/>
          <a:lstStyle/>
          <a:p>
            <a:pPr lvl="0"/>
            <a:r>
              <a:rPr lang="fr-FR" b="1" u="sng" dirty="0" smtClean="0">
                <a:solidFill>
                  <a:srgbClr val="00B0F0"/>
                </a:solidFill>
              </a:rPr>
              <a:t>IV.3 Relation entre pH et </a:t>
            </a:r>
            <a:r>
              <a:rPr lang="fr-FR" b="1" u="sng" dirty="0" err="1" smtClean="0">
                <a:solidFill>
                  <a:srgbClr val="00B0F0"/>
                </a:solidFill>
              </a:rPr>
              <a:t>pKa</a:t>
            </a:r>
            <a:r>
              <a:rPr lang="fr-FR" b="1" u="sng" dirty="0" smtClean="0">
                <a:solidFill>
                  <a:srgbClr val="00B0F0"/>
                </a:solidFill>
              </a:rPr>
              <a:t>: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Pour un couple AH/A–, la relation entre le pH et le </a:t>
            </a:r>
            <a:r>
              <a:rPr lang="fr-FR" i="1" dirty="0" err="1" smtClean="0"/>
              <a:t>pKA</a:t>
            </a:r>
            <a:r>
              <a:rPr lang="fr-FR" i="1" dirty="0" smtClean="0"/>
              <a:t> est la suivante </a:t>
            </a:r>
            <a:r>
              <a:rPr lang="fr-FR" i="1" dirty="0" smtClean="0"/>
              <a:t>:</a:t>
            </a:r>
          </a:p>
          <a:p>
            <a:pPr>
              <a:buNone/>
            </a:pPr>
            <a:endParaRPr lang="fr-FR" i="1" dirty="0" smtClean="0"/>
          </a:p>
          <a:p>
            <a:pPr>
              <a:buNone/>
            </a:pPr>
            <a:r>
              <a:rPr lang="fr-FR" i="1" dirty="0" smtClean="0"/>
              <a:t>pH = </a:t>
            </a:r>
            <a:r>
              <a:rPr lang="fr-FR" i="1" dirty="0" err="1" smtClean="0"/>
              <a:t>pKA</a:t>
            </a:r>
            <a:r>
              <a:rPr lang="fr-FR" i="1" dirty="0" smtClean="0"/>
              <a:t> + </a:t>
            </a:r>
            <a:r>
              <a:rPr lang="fr-FR" i="1" dirty="0" smtClean="0"/>
              <a:t>log </a:t>
            </a:r>
            <a:r>
              <a:rPr lang="fr-FR" dirty="0" smtClean="0"/>
              <a:t>([</a:t>
            </a:r>
            <a:r>
              <a:rPr lang="fr-FR" dirty="0" smtClean="0"/>
              <a:t>A–]</a:t>
            </a:r>
            <a:r>
              <a:rPr lang="fr-FR" i="1" dirty="0" err="1" smtClean="0"/>
              <a:t>eq</a:t>
            </a:r>
            <a:r>
              <a:rPr lang="fr-FR" i="1" dirty="0" smtClean="0"/>
              <a:t>/</a:t>
            </a:r>
            <a:r>
              <a:rPr lang="fr-FR" dirty="0" smtClean="0"/>
              <a:t>[AH]</a:t>
            </a:r>
            <a:r>
              <a:rPr lang="fr-FR" i="1" dirty="0" err="1" smtClean="0"/>
              <a:t>eq</a:t>
            </a:r>
            <a:r>
              <a:rPr lang="fr-FR" i="1" dirty="0" smtClean="0"/>
              <a:t> )</a:t>
            </a:r>
            <a:endParaRPr lang="fr-FR" baseline="30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914400"/>
          </a:xfrm>
        </p:spPr>
        <p:txBody>
          <a:bodyPr/>
          <a:lstStyle/>
          <a:p>
            <a:pPr lvl="0"/>
            <a:r>
              <a:rPr lang="fr-FR" b="1" u="sng" dirty="0" smtClean="0">
                <a:solidFill>
                  <a:srgbClr val="00B0F0"/>
                </a:solidFill>
              </a:rPr>
              <a:t>IV.4  Diagrammes de prédominances et de distribution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844824"/>
            <a:ext cx="8991600" cy="3352800"/>
          </a:xfrm>
        </p:spPr>
        <p:txBody>
          <a:bodyPr/>
          <a:lstStyle/>
          <a:p>
            <a:r>
              <a:rPr lang="fr-FR" dirty="0" smtClean="0"/>
              <a:t>Le diagramme de prédominance d’un couple acide-base AH/A– est un axe gradué en fonction </a:t>
            </a:r>
            <a:r>
              <a:rPr lang="fr-FR" dirty="0" smtClean="0"/>
              <a:t>du pH </a:t>
            </a:r>
            <a:r>
              <a:rPr lang="fr-FR" dirty="0" smtClean="0"/>
              <a:t>de la solution sur lequel on fait apparaître les domaines de pH dans lesquels l’espèce </a:t>
            </a:r>
            <a:r>
              <a:rPr lang="fr-FR" dirty="0" smtClean="0"/>
              <a:t>basique et </a:t>
            </a:r>
            <a:r>
              <a:rPr lang="fr-FR" dirty="0" smtClean="0"/>
              <a:t>l’espèce acide prédominent. La valeur frontière de prédominance est le </a:t>
            </a:r>
            <a:r>
              <a:rPr lang="fr-FR" i="1" dirty="0" err="1" smtClean="0"/>
              <a:t>pKA</a:t>
            </a:r>
            <a:r>
              <a:rPr lang="fr-FR" i="1" dirty="0" smtClean="0"/>
              <a:t> du couple :</a:t>
            </a:r>
          </a:p>
          <a:p>
            <a:r>
              <a:rPr lang="it-IT" dirty="0" smtClean="0"/>
              <a:t>• Si pH</a:t>
            </a:r>
            <a:r>
              <a:rPr lang="it-IT" i="1" dirty="0" smtClean="0"/>
              <a:t>&lt; pKA : [AH] &gt; [A–]</a:t>
            </a:r>
          </a:p>
          <a:p>
            <a:r>
              <a:rPr lang="it-IT" dirty="0" smtClean="0"/>
              <a:t>• Si pH</a:t>
            </a:r>
            <a:r>
              <a:rPr lang="it-IT" i="1" dirty="0" smtClean="0"/>
              <a:t>&gt; pKA : [AH] &lt; [A–]</a:t>
            </a:r>
          </a:p>
          <a:p>
            <a:r>
              <a:rPr lang="it-IT" dirty="0" smtClean="0"/>
              <a:t>• Si pH= </a:t>
            </a:r>
            <a:r>
              <a:rPr lang="it-IT" i="1" dirty="0" smtClean="0"/>
              <a:t>pKA : [AH] = [A–]</a:t>
            </a:r>
            <a:endParaRPr lang="fr-FR" baseline="30000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149080"/>
            <a:ext cx="41910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diagramme de distribution d’un couple acide-base AH/A– représente les proportions (en</a:t>
            </a:r>
          </a:p>
          <a:p>
            <a:r>
              <a:rPr lang="fr-FR" dirty="0" smtClean="0"/>
              <a:t>pourcentage) des espèces acide et basique d’un couple en fonction du pH.</a:t>
            </a:r>
            <a:endParaRPr lang="fr-FR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501008"/>
            <a:ext cx="320992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f01018373_win32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</TotalTime>
  <Words>1417</Words>
  <Application>Microsoft Office PowerPoint</Application>
  <PresentationFormat>Affichage à l'écran (4:3)</PresentationFormat>
  <Paragraphs>130</Paragraphs>
  <Slides>31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tf01018373_win32</vt:lpstr>
      <vt:lpstr>Chap 8: Evolution spontanée d’un système chimique</vt:lpstr>
      <vt:lpstr>Diapositive 2</vt:lpstr>
      <vt:lpstr>I. Modèle de  l’équilibre dynamique </vt:lpstr>
      <vt:lpstr>Taux d’avancement : </vt:lpstr>
      <vt:lpstr>Exemple :</vt:lpstr>
      <vt:lpstr>Diapositive 6</vt:lpstr>
      <vt:lpstr>I.2 Equilibre dynamique </vt:lpstr>
      <vt:lpstr>Diapositive 8</vt:lpstr>
      <vt:lpstr>Diapositive 9</vt:lpstr>
      <vt:lpstr>II. Quotient de réaction</vt:lpstr>
      <vt:lpstr>Diapositive 11</vt:lpstr>
      <vt:lpstr>Exemples:</vt:lpstr>
      <vt:lpstr>Diapositive 13</vt:lpstr>
      <vt:lpstr>Diapositive 14</vt:lpstr>
      <vt:lpstr>Diapositive 15</vt:lpstr>
      <vt:lpstr>III. Constante d’équilibre</vt:lpstr>
      <vt:lpstr>III.2 Evolution spontanée</vt:lpstr>
      <vt:lpstr>Diapositive 18</vt:lpstr>
      <vt:lpstr>Exemple :</vt:lpstr>
      <vt:lpstr>IV. Equilibre acido-basique</vt:lpstr>
      <vt:lpstr>Diapositive 21</vt:lpstr>
      <vt:lpstr>IV.2.Force d’un acide ou d’une base</vt:lpstr>
      <vt:lpstr>Diapositive 23</vt:lpstr>
      <vt:lpstr>Diapositive 24</vt:lpstr>
      <vt:lpstr>Diapositive 25</vt:lpstr>
      <vt:lpstr>IV.2 Produit ionique de l’eau: </vt:lpstr>
      <vt:lpstr>Diapositive 27</vt:lpstr>
      <vt:lpstr>IV.3 Relation entre pH et pKa: </vt:lpstr>
      <vt:lpstr>Diapositive 29</vt:lpstr>
      <vt:lpstr>IV.4  Diagrammes de prédominances et de distribution</vt:lpstr>
      <vt:lpstr>Diapositive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5  cinétique</dc:title>
  <dc:subject>cinetique</dc:subject>
  <dc:creator>physalp</dc:creator>
  <cp:keywords>cinetique</cp:keywords>
  <dc:description>terminale specialité</dc:description>
  <cp:lastModifiedBy>physalp</cp:lastModifiedBy>
  <cp:revision>156</cp:revision>
  <dcterms:created xsi:type="dcterms:W3CDTF">2021-10-03T16:23:13Z</dcterms:created>
  <dcterms:modified xsi:type="dcterms:W3CDTF">2023-01-09T17:35:26Z</dcterms:modified>
  <cp:category>cours</cp:category>
  <cp:contentStatus>en construction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TC010183731036</vt:lpwstr>
  </property>
</Properties>
</file>