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52" r:id="rId1"/>
  </p:sldMasterIdLst>
  <p:notesMasterIdLst>
    <p:notesMasterId r:id="rId24"/>
  </p:notesMasterIdLst>
  <p:handoutMasterIdLst>
    <p:handoutMasterId r:id="rId25"/>
  </p:handoutMasterIdLst>
  <p:sldIdLst>
    <p:sldId id="256" r:id="rId2"/>
    <p:sldId id="258" r:id="rId3"/>
    <p:sldId id="307" r:id="rId4"/>
    <p:sldId id="323" r:id="rId5"/>
    <p:sldId id="313" r:id="rId6"/>
    <p:sldId id="314" r:id="rId7"/>
    <p:sldId id="322" r:id="rId8"/>
    <p:sldId id="324" r:id="rId9"/>
    <p:sldId id="325" r:id="rId10"/>
    <p:sldId id="326" r:id="rId11"/>
    <p:sldId id="261" r:id="rId12"/>
    <p:sldId id="262" r:id="rId13"/>
    <p:sldId id="264" r:id="rId14"/>
    <p:sldId id="328" r:id="rId15"/>
    <p:sldId id="266" r:id="rId16"/>
    <p:sldId id="327" r:id="rId17"/>
    <p:sldId id="315" r:id="rId18"/>
    <p:sldId id="316" r:id="rId19"/>
    <p:sldId id="317" r:id="rId20"/>
    <p:sldId id="318" r:id="rId21"/>
    <p:sldId id="319" r:id="rId22"/>
    <p:sldId id="320" r:id="rId2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Times New Roman" pitchFamily="18" charset="0"/>
      </a:defRPr>
    </a:lvl1pPr>
    <a:lvl2pPr marL="457200" algn="l" rtl="0" eaLnBrk="0" fontAlgn="base" hangingPunct="0">
      <a:spcBef>
        <a:spcPct val="0"/>
      </a:spcBef>
      <a:spcAft>
        <a:spcPct val="0"/>
      </a:spcAft>
      <a:defRPr kern="1200">
        <a:solidFill>
          <a:schemeClr val="tx1"/>
        </a:solidFill>
        <a:latin typeface="Arial" charset="0"/>
        <a:ea typeface="+mn-ea"/>
        <a:cs typeface="Times New Roman" pitchFamily="18" charset="0"/>
      </a:defRPr>
    </a:lvl2pPr>
    <a:lvl3pPr marL="914400" algn="l" rtl="0" eaLnBrk="0" fontAlgn="base" hangingPunct="0">
      <a:spcBef>
        <a:spcPct val="0"/>
      </a:spcBef>
      <a:spcAft>
        <a:spcPct val="0"/>
      </a:spcAft>
      <a:defRPr kern="1200">
        <a:solidFill>
          <a:schemeClr val="tx1"/>
        </a:solidFill>
        <a:latin typeface="Arial" charset="0"/>
        <a:ea typeface="+mn-ea"/>
        <a:cs typeface="Times New Roman" pitchFamily="18" charset="0"/>
      </a:defRPr>
    </a:lvl3pPr>
    <a:lvl4pPr marL="1371600" algn="l" rtl="0" eaLnBrk="0" fontAlgn="base" hangingPunct="0">
      <a:spcBef>
        <a:spcPct val="0"/>
      </a:spcBef>
      <a:spcAft>
        <a:spcPct val="0"/>
      </a:spcAft>
      <a:defRPr kern="1200">
        <a:solidFill>
          <a:schemeClr val="tx1"/>
        </a:solidFill>
        <a:latin typeface="Arial" charset="0"/>
        <a:ea typeface="+mn-ea"/>
        <a:cs typeface="Times New Roman" pitchFamily="18" charset="0"/>
      </a:defRPr>
    </a:lvl4pPr>
    <a:lvl5pPr marL="1828800" algn="l" rtl="0" eaLnBrk="0" fontAlgn="base" hangingPunct="0">
      <a:spcBef>
        <a:spcPct val="0"/>
      </a:spcBef>
      <a:spcAft>
        <a:spcPct val="0"/>
      </a:spcAft>
      <a:defRPr kern="1200">
        <a:solidFill>
          <a:schemeClr val="tx1"/>
        </a:solidFill>
        <a:latin typeface="Arial" charset="0"/>
        <a:ea typeface="+mn-ea"/>
        <a:cs typeface="Times New Roman" pitchFamily="18" charset="0"/>
      </a:defRPr>
    </a:lvl5pPr>
    <a:lvl6pPr marL="2286000" algn="l" defTabSz="914400" rtl="0" eaLnBrk="1" latinLnBrk="0" hangingPunct="1">
      <a:defRPr kern="1200">
        <a:solidFill>
          <a:schemeClr val="tx1"/>
        </a:solidFill>
        <a:latin typeface="Arial" charset="0"/>
        <a:ea typeface="+mn-ea"/>
        <a:cs typeface="Times New Roman" pitchFamily="18" charset="0"/>
      </a:defRPr>
    </a:lvl6pPr>
    <a:lvl7pPr marL="2743200" algn="l" defTabSz="914400" rtl="0" eaLnBrk="1" latinLnBrk="0" hangingPunct="1">
      <a:defRPr kern="1200">
        <a:solidFill>
          <a:schemeClr val="tx1"/>
        </a:solidFill>
        <a:latin typeface="Arial" charset="0"/>
        <a:ea typeface="+mn-ea"/>
        <a:cs typeface="Times New Roman" pitchFamily="18" charset="0"/>
      </a:defRPr>
    </a:lvl7pPr>
    <a:lvl8pPr marL="3200400" algn="l" defTabSz="914400" rtl="0" eaLnBrk="1" latinLnBrk="0" hangingPunct="1">
      <a:defRPr kern="1200">
        <a:solidFill>
          <a:schemeClr val="tx1"/>
        </a:solidFill>
        <a:latin typeface="Arial" charset="0"/>
        <a:ea typeface="+mn-ea"/>
        <a:cs typeface="Times New Roman" pitchFamily="18" charset="0"/>
      </a:defRPr>
    </a:lvl8pPr>
    <a:lvl9pPr marL="3657600" algn="l" defTabSz="914400" rtl="0" eaLnBrk="1" latinLnBrk="0" hangingPunct="1">
      <a:defRPr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a:srgbClr val="5F5F5F"/>
    <a:srgbClr val="FFFF66"/>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0" autoAdjust="0"/>
    <p:restoredTop sz="94700" autoAdjust="0"/>
  </p:normalViewPr>
  <p:slideViewPr>
    <p:cSldViewPr>
      <p:cViewPr varScale="1">
        <p:scale>
          <a:sx n="101" d="100"/>
          <a:sy n="101" d="100"/>
        </p:scale>
        <p:origin x="29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15363" name="Rectangle 3"/>
          <p:cNvSpPr>
            <a:spLocks noGrp="1" noChangeArrowheads="1"/>
          </p:cNvSpPr>
          <p:nvPr>
            <p:ph type="dt" sz="quarter"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a:p>
        </p:txBody>
      </p:sp>
      <p:sp>
        <p:nvSpPr>
          <p:cNvPr id="15364" name="Rectangle 4"/>
          <p:cNvSpPr>
            <a:spLocks noGrp="1" noChangeArrowheads="1"/>
          </p:cNvSpPr>
          <p:nvPr>
            <p:ph type="ftr" sz="quarter" idx="2"/>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FD8D6BF5-30A8-4EAD-9C47-09D6E2168D78}" type="slidenum">
              <a:rPr lang="en-US"/>
              <a:pPr/>
              <a:t>‹N°›</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17411" name="Rectangle 3"/>
          <p:cNvSpPr>
            <a:spLocks noGrp="1" noChangeArrowheads="1"/>
          </p:cNvSpPr>
          <p:nvPr>
            <p:ph type="dt"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7413" name="Rectangle 5"/>
          <p:cNvSpPr>
            <a:spLocks noGrp="1" noChangeArrowheads="1"/>
          </p:cNvSpPr>
          <p:nvPr>
            <p:ph type="body" sz="quarter" idx="3"/>
          </p:nvPr>
        </p:nvSpPr>
        <p:spPr bwMode="auto">
          <a:xfrm>
            <a:off x="914400" y="4343400"/>
            <a:ext cx="5029200" cy="41148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a:t>Cliquer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
        <p:nvSpPr>
          <p:cNvPr id="17414" name="Rectangle 6"/>
          <p:cNvSpPr>
            <a:spLocks noGrp="1" noChangeArrowheads="1"/>
          </p:cNvSpPr>
          <p:nvPr>
            <p:ph type="ftr" sz="quarter" idx="4"/>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a:p>
        </p:txBody>
      </p:sp>
      <p:sp>
        <p:nvSpPr>
          <p:cNvPr id="17415" name="Rectangle 7"/>
          <p:cNvSpPr>
            <a:spLocks noGrp="1" noChangeArrowheads="1"/>
          </p:cNvSpPr>
          <p:nvPr>
            <p:ph type="sldNum" sz="quarter" idx="5"/>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721DA059-0B73-430B-9BA3-FB9F0070F6F7}" type="slidenum">
              <a:rPr lang="en-US"/>
              <a:pPr/>
              <a:t>‹N°›</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kumimoji="1"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kumimoji="1"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kumimoji="1"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kumimoji="1"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26635" name="Picture 11" descr="scifair_front"/>
          <p:cNvPicPr>
            <a:picLocks noChangeAspect="1" noChangeArrowheads="1"/>
          </p:cNvPicPr>
          <p:nvPr/>
        </p:nvPicPr>
        <p:blipFill>
          <a:blip r:embed="rId2" cstate="print"/>
          <a:srcRect/>
          <a:stretch>
            <a:fillRect/>
          </a:stretch>
        </p:blipFill>
        <p:spPr bwMode="auto">
          <a:xfrm>
            <a:off x="-9525" y="-4763"/>
            <a:ext cx="9163050" cy="6867526"/>
          </a:xfrm>
          <a:prstGeom prst="rect">
            <a:avLst/>
          </a:prstGeom>
          <a:noFill/>
        </p:spPr>
      </p:pic>
      <p:sp>
        <p:nvSpPr>
          <p:cNvPr id="26626" name="Rectangle 2"/>
          <p:cNvSpPr>
            <a:spLocks noGrp="1" noChangeArrowheads="1"/>
          </p:cNvSpPr>
          <p:nvPr>
            <p:ph type="ctrTitle"/>
          </p:nvPr>
        </p:nvSpPr>
        <p:spPr>
          <a:xfrm>
            <a:off x="1905000" y="685800"/>
            <a:ext cx="6477000" cy="1752600"/>
          </a:xfrm>
        </p:spPr>
        <p:txBody>
          <a:bodyPr/>
          <a:lstStyle>
            <a:lvl1pPr algn="r">
              <a:defRPr sz="4400"/>
            </a:lvl1pPr>
          </a:lstStyle>
          <a:p>
            <a:r>
              <a:rPr lang="fr-FR"/>
              <a:t>Cliquez pour modifier le style du titre</a:t>
            </a:r>
            <a:endParaRPr lang="en-US"/>
          </a:p>
        </p:txBody>
      </p:sp>
      <p:sp>
        <p:nvSpPr>
          <p:cNvPr id="26627" name="Rectangle 3"/>
          <p:cNvSpPr>
            <a:spLocks noGrp="1" noChangeArrowheads="1"/>
          </p:cNvSpPr>
          <p:nvPr>
            <p:ph type="subTitle" idx="1"/>
          </p:nvPr>
        </p:nvSpPr>
        <p:spPr>
          <a:xfrm>
            <a:off x="1676400" y="2133600"/>
            <a:ext cx="6477000" cy="1981200"/>
          </a:xfrm>
        </p:spPr>
        <p:txBody>
          <a:bodyPr/>
          <a:lstStyle>
            <a:lvl1pPr marL="0" indent="0" algn="r">
              <a:buFont typeface="Wingdings" pitchFamily="2" charset="2"/>
              <a:buNone/>
              <a:defRPr sz="1400" i="1"/>
            </a:lvl1pPr>
          </a:lstStyle>
          <a:p>
            <a:r>
              <a:rPr lang="fr-FR"/>
              <a:t>Cliquez pour modifier le style des sous-titres du masque</a:t>
            </a:r>
            <a:endParaRPr lang="en-US"/>
          </a:p>
        </p:txBody>
      </p:sp>
      <p:sp>
        <p:nvSpPr>
          <p:cNvPr id="26628" name="Rectangle 4"/>
          <p:cNvSpPr>
            <a:spLocks noGrp="1" noChangeArrowheads="1"/>
          </p:cNvSpPr>
          <p:nvPr>
            <p:ph type="dt" sz="half" idx="2"/>
          </p:nvPr>
        </p:nvSpPr>
        <p:spPr>
          <a:xfrm>
            <a:off x="7086600" y="6248400"/>
            <a:ext cx="1524000" cy="457200"/>
          </a:xfrm>
        </p:spPr>
        <p:txBody>
          <a:bodyPr/>
          <a:lstStyle>
            <a:lvl1pPr>
              <a:defRPr/>
            </a:lvl1pPr>
          </a:lstStyle>
          <a:p>
            <a:endParaRPr lang="en-US"/>
          </a:p>
        </p:txBody>
      </p:sp>
      <p:sp>
        <p:nvSpPr>
          <p:cNvPr id="26629" name="Rectangle 5"/>
          <p:cNvSpPr>
            <a:spLocks noGrp="1" noChangeArrowheads="1"/>
          </p:cNvSpPr>
          <p:nvPr>
            <p:ph type="ftr" sz="quarter" idx="3"/>
          </p:nvPr>
        </p:nvSpPr>
        <p:spPr>
          <a:xfrm>
            <a:off x="3810000" y="6248400"/>
            <a:ext cx="2895600" cy="457200"/>
          </a:xfrm>
        </p:spPr>
        <p:txBody>
          <a:bodyPr/>
          <a:lstStyle>
            <a:lvl1pPr>
              <a:defRPr/>
            </a:lvl1pPr>
          </a:lstStyle>
          <a:p>
            <a:endParaRPr lang="en-US"/>
          </a:p>
        </p:txBody>
      </p:sp>
      <p:sp>
        <p:nvSpPr>
          <p:cNvPr id="26630" name="Rectangle 6"/>
          <p:cNvSpPr>
            <a:spLocks noGrp="1" noChangeArrowheads="1"/>
          </p:cNvSpPr>
          <p:nvPr>
            <p:ph type="sldNum" sz="quarter" idx="4"/>
          </p:nvPr>
        </p:nvSpPr>
        <p:spPr>
          <a:xfrm>
            <a:off x="2209800" y="6248400"/>
            <a:ext cx="1219200" cy="457200"/>
          </a:xfrm>
        </p:spPr>
        <p:txBody>
          <a:bodyPr/>
          <a:lstStyle>
            <a:lvl1pPr>
              <a:defRPr/>
            </a:lvl1pPr>
          </a:lstStyle>
          <a:p>
            <a:fld id="{F32DD245-856D-427D-8346-387EF0BABBE9}" type="slidenum">
              <a:rPr lang="en-US"/>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83D8C98A-020A-4E0B-BC9D-A089DDED6833}" type="slidenum">
              <a:rPr lang="en-US"/>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C54DE511-A315-475E-81C6-89F8EA13D56B}" type="slidenum">
              <a:rPr lang="en-US"/>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0" y="2667000"/>
            <a:ext cx="4419600" cy="335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572000" y="2667000"/>
            <a:ext cx="4419600" cy="335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endParaRPr lang="en-US"/>
          </a:p>
        </p:txBody>
      </p:sp>
      <p:sp>
        <p:nvSpPr>
          <p:cNvPr id="7" name="Espace réservé du numéro de diapositive 6"/>
          <p:cNvSpPr>
            <a:spLocks noGrp="1"/>
          </p:cNvSpPr>
          <p:nvPr>
            <p:ph type="sldNum" sz="quarter" idx="12"/>
          </p:nvPr>
        </p:nvSpPr>
        <p:spPr/>
        <p:txBody>
          <a:bodyPr/>
          <a:lstStyle>
            <a:lvl1pPr>
              <a:defRPr/>
            </a:lvl1pPr>
          </a:lstStyle>
          <a:p>
            <a:fld id="{8C1F6C92-BA66-418C-B055-1F11FA6CEEAC}" type="slidenum">
              <a:rPr lang="en-US"/>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lvl1pPr>
              <a:defRPr/>
            </a:lvl1pPr>
          </a:lstStyle>
          <a:p>
            <a:endParaRPr lang="en-US"/>
          </a:p>
        </p:txBody>
      </p:sp>
      <p:sp>
        <p:nvSpPr>
          <p:cNvPr id="8" name="Espace réservé du pied de page 7"/>
          <p:cNvSpPr>
            <a:spLocks noGrp="1"/>
          </p:cNvSpPr>
          <p:nvPr>
            <p:ph type="ftr" sz="quarter" idx="11"/>
          </p:nvPr>
        </p:nvSpPr>
        <p:spPr/>
        <p:txBody>
          <a:bodyPr/>
          <a:lstStyle>
            <a:lvl1pPr>
              <a:defRPr/>
            </a:lvl1pPr>
          </a:lstStyle>
          <a:p>
            <a:endParaRPr lang="en-US"/>
          </a:p>
        </p:txBody>
      </p:sp>
      <p:sp>
        <p:nvSpPr>
          <p:cNvPr id="9" name="Espace réservé du numéro de diapositive 8"/>
          <p:cNvSpPr>
            <a:spLocks noGrp="1"/>
          </p:cNvSpPr>
          <p:nvPr>
            <p:ph type="sldNum" sz="quarter" idx="12"/>
          </p:nvPr>
        </p:nvSpPr>
        <p:spPr/>
        <p:txBody>
          <a:bodyPr/>
          <a:lstStyle>
            <a:lvl1pPr>
              <a:defRPr/>
            </a:lvl1pPr>
          </a:lstStyle>
          <a:p>
            <a:fld id="{81005E7A-0ED7-4BAC-B7E8-B9E9DF890419}" type="slidenum">
              <a:rPr lang="en-US"/>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lvl1pPr>
              <a:defRPr/>
            </a:lvl1pPr>
          </a:lstStyle>
          <a:p>
            <a:endParaRPr lang="en-US"/>
          </a:p>
        </p:txBody>
      </p:sp>
      <p:sp>
        <p:nvSpPr>
          <p:cNvPr id="4" name="Espace réservé du pied de page 3"/>
          <p:cNvSpPr>
            <a:spLocks noGrp="1"/>
          </p:cNvSpPr>
          <p:nvPr>
            <p:ph type="ftr" sz="quarter" idx="11"/>
          </p:nvPr>
        </p:nvSpPr>
        <p:spPr/>
        <p:txBody>
          <a:bodyPr/>
          <a:lstStyle>
            <a:lvl1pPr>
              <a:defRPr/>
            </a:lvl1pPr>
          </a:lstStyle>
          <a:p>
            <a:endParaRPr lang="en-US"/>
          </a:p>
        </p:txBody>
      </p:sp>
      <p:sp>
        <p:nvSpPr>
          <p:cNvPr id="5" name="Espace réservé du numéro de diapositive 4"/>
          <p:cNvSpPr>
            <a:spLocks noGrp="1"/>
          </p:cNvSpPr>
          <p:nvPr>
            <p:ph type="sldNum" sz="quarter" idx="12"/>
          </p:nvPr>
        </p:nvSpPr>
        <p:spPr/>
        <p:txBody>
          <a:bodyPr/>
          <a:lstStyle>
            <a:lvl1pPr>
              <a:defRPr/>
            </a:lvl1pPr>
          </a:lstStyle>
          <a:p>
            <a:fld id="{6BF9E6A1-0554-4267-BE7C-6DB3B872BFA1}" type="slidenum">
              <a:rPr lang="en-US"/>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en-US"/>
          </a:p>
        </p:txBody>
      </p:sp>
      <p:sp>
        <p:nvSpPr>
          <p:cNvPr id="3" name="Espace réservé du pied de page 2"/>
          <p:cNvSpPr>
            <a:spLocks noGrp="1"/>
          </p:cNvSpPr>
          <p:nvPr>
            <p:ph type="ftr" sz="quarter" idx="11"/>
          </p:nvPr>
        </p:nvSpPr>
        <p:spPr/>
        <p:txBody>
          <a:bodyPr/>
          <a:lstStyle>
            <a:lvl1pPr>
              <a:defRPr/>
            </a:lvl1pPr>
          </a:lstStyle>
          <a:p>
            <a:endParaRPr lang="en-US"/>
          </a:p>
        </p:txBody>
      </p:sp>
      <p:sp>
        <p:nvSpPr>
          <p:cNvPr id="4" name="Espace réservé du numéro de diapositive 3"/>
          <p:cNvSpPr>
            <a:spLocks noGrp="1"/>
          </p:cNvSpPr>
          <p:nvPr>
            <p:ph type="sldNum" sz="quarter" idx="12"/>
          </p:nvPr>
        </p:nvSpPr>
        <p:spPr/>
        <p:txBody>
          <a:bodyPr/>
          <a:lstStyle>
            <a:lvl1pPr>
              <a:defRPr/>
            </a:lvl1pPr>
          </a:lstStyle>
          <a:p>
            <a:fld id="{3715C2E4-FE4B-4756-AAA5-B6F400390593}" type="slidenum">
              <a:rPr lang="en-US"/>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endParaRPr lang="en-US"/>
          </a:p>
        </p:txBody>
      </p:sp>
      <p:sp>
        <p:nvSpPr>
          <p:cNvPr id="7" name="Espace réservé du numéro de diapositive 6"/>
          <p:cNvSpPr>
            <a:spLocks noGrp="1"/>
          </p:cNvSpPr>
          <p:nvPr>
            <p:ph type="sldNum" sz="quarter" idx="12"/>
          </p:nvPr>
        </p:nvSpPr>
        <p:spPr/>
        <p:txBody>
          <a:bodyPr/>
          <a:lstStyle>
            <a:lvl1pPr>
              <a:defRPr/>
            </a:lvl1pPr>
          </a:lstStyle>
          <a:p>
            <a:fld id="{8D4810FB-030B-4E8D-BDE0-CA656E0316B6}" type="slidenum">
              <a:rPr lang="en-US"/>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endParaRPr lang="en-US"/>
          </a:p>
        </p:txBody>
      </p:sp>
      <p:sp>
        <p:nvSpPr>
          <p:cNvPr id="7" name="Espace réservé du numéro de diapositive 6"/>
          <p:cNvSpPr>
            <a:spLocks noGrp="1"/>
          </p:cNvSpPr>
          <p:nvPr>
            <p:ph type="sldNum" sz="quarter" idx="12"/>
          </p:nvPr>
        </p:nvSpPr>
        <p:spPr/>
        <p:txBody>
          <a:bodyPr/>
          <a:lstStyle>
            <a:lvl1pPr>
              <a:defRPr/>
            </a:lvl1pPr>
          </a:lstStyle>
          <a:p>
            <a:fld id="{31BE78B1-C81B-4520-A2A4-8E36A6EFEF5E}" type="slidenum">
              <a:rPr lang="en-US"/>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7F181052-821C-4CD7-8D63-F15F3091A521}" type="slidenum">
              <a:rPr lang="en-US"/>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838200"/>
            <a:ext cx="2286000" cy="5181600"/>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0" y="838200"/>
            <a:ext cx="6705600" cy="51816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F7E66EA7-E779-4CC3-A0C8-E099E5D9FC6C}" type="slidenum">
              <a:rPr lang="en-US"/>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613" name="Picture 13" descr="scifair_INSIDE"/>
          <p:cNvPicPr>
            <a:picLocks noChangeAspect="1" noChangeArrowheads="1"/>
          </p:cNvPicPr>
          <p:nvPr/>
        </p:nvPicPr>
        <p:blipFill>
          <a:blip r:embed="rId13" cstate="print"/>
          <a:srcRect/>
          <a:stretch>
            <a:fillRect/>
          </a:stretch>
        </p:blipFill>
        <p:spPr bwMode="auto">
          <a:xfrm>
            <a:off x="-9525" y="-4763"/>
            <a:ext cx="9163050" cy="6867526"/>
          </a:xfrm>
          <a:prstGeom prst="rect">
            <a:avLst/>
          </a:prstGeom>
          <a:noFill/>
        </p:spPr>
      </p:pic>
      <p:sp>
        <p:nvSpPr>
          <p:cNvPr id="25602" name="Rectangle 2"/>
          <p:cNvSpPr>
            <a:spLocks noGrp="1" noChangeArrowheads="1"/>
          </p:cNvSpPr>
          <p:nvPr>
            <p:ph type="title"/>
          </p:nvPr>
        </p:nvSpPr>
        <p:spPr bwMode="auto">
          <a:xfrm>
            <a:off x="0" y="838200"/>
            <a:ext cx="91440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Cliquer pour modifier le style du titre du masque</a:t>
            </a:r>
          </a:p>
        </p:txBody>
      </p:sp>
      <p:sp>
        <p:nvSpPr>
          <p:cNvPr id="25603" name="Rectangle 3"/>
          <p:cNvSpPr>
            <a:spLocks noGrp="1" noChangeArrowheads="1"/>
          </p:cNvSpPr>
          <p:nvPr>
            <p:ph type="body" idx="1"/>
          </p:nvPr>
        </p:nvSpPr>
        <p:spPr bwMode="auto">
          <a:xfrm>
            <a:off x="0" y="2667000"/>
            <a:ext cx="8991600" cy="3352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Cliquer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
        <p:nvSpPr>
          <p:cNvPr id="25604" name="Rectangle 4"/>
          <p:cNvSpPr>
            <a:spLocks noGrp="1" noChangeArrowheads="1"/>
          </p:cNvSpPr>
          <p:nvPr>
            <p:ph type="dt" sz="half" idx="2"/>
          </p:nvPr>
        </p:nvSpPr>
        <p:spPr bwMode="auto">
          <a:xfrm>
            <a:off x="66294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endParaRPr lang="en-US"/>
          </a:p>
        </p:txBody>
      </p:sp>
      <p:sp>
        <p:nvSpPr>
          <p:cNvPr id="25605" name="Rectangle 5"/>
          <p:cNvSpPr>
            <a:spLocks noGrp="1" noChangeArrowheads="1"/>
          </p:cNvSpPr>
          <p:nvPr>
            <p:ph type="ftr" sz="quarter" idx="3"/>
          </p:nvPr>
        </p:nvSpPr>
        <p:spPr bwMode="auto">
          <a:xfrm>
            <a:off x="32766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endParaRPr lang="en-US"/>
          </a:p>
        </p:txBody>
      </p:sp>
      <p:sp>
        <p:nvSpPr>
          <p:cNvPr id="25606" name="Rectangle 6"/>
          <p:cNvSpPr>
            <a:spLocks noGrp="1" noChangeArrowheads="1"/>
          </p:cNvSpPr>
          <p:nvPr>
            <p:ph type="sldNum" sz="quarter" idx="4"/>
          </p:nvPr>
        </p:nvSpPr>
        <p:spPr bwMode="auto">
          <a:xfrm>
            <a:off x="1524000" y="6248400"/>
            <a:ext cx="1295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fld id="{0B1F3F13-2076-46E0-AD12-5FD9F0BB9BB2}" type="slidenum">
              <a:rPr lang="en-US"/>
              <a:pPr/>
              <a:t>‹N°›</a:t>
            </a:fld>
            <a:endParaRPr lang="en-US"/>
          </a:p>
        </p:txBody>
      </p:sp>
      <p:sp>
        <p:nvSpPr>
          <p:cNvPr id="25615" name="Rectangle 15"/>
          <p:cNvSpPr>
            <a:spLocks noChangeArrowheads="1"/>
          </p:cNvSpPr>
          <p:nvPr/>
        </p:nvSpPr>
        <p:spPr bwMode="auto">
          <a:xfrm>
            <a:off x="1114425" y="1609725"/>
            <a:ext cx="6934200" cy="19050"/>
          </a:xfrm>
          <a:prstGeom prst="rect">
            <a:avLst/>
          </a:prstGeom>
          <a:solidFill>
            <a:srgbClr val="808080"/>
          </a:solidFill>
          <a:ln w="12700">
            <a:noFill/>
            <a:miter lim="800000"/>
            <a:headEnd type="none" w="sm" len="sm"/>
            <a:tailEnd type="none" w="sm" len="sm"/>
          </a:ln>
          <a:effectLst/>
        </p:spPr>
        <p:txBody>
          <a:bodyPr wrap="none" anchor="ctr"/>
          <a:lstStyle/>
          <a:p>
            <a:endParaRPr lang="fr-F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ctr" rtl="0" eaLnBrk="1" fontAlgn="base" hangingPunct="1">
        <a:spcBef>
          <a:spcPct val="0"/>
        </a:spcBef>
        <a:spcAft>
          <a:spcPct val="0"/>
        </a:spcAft>
        <a:defRPr sz="3600">
          <a:solidFill>
            <a:schemeClr val="tx2"/>
          </a:solidFill>
          <a:latin typeface="+mj-lt"/>
          <a:ea typeface="+mj-ea"/>
          <a:cs typeface="+mj-cs"/>
        </a:defRPr>
      </a:lvl1pPr>
      <a:lvl2pPr algn="ctr" rtl="0" eaLnBrk="1" fontAlgn="base" hangingPunct="1">
        <a:spcBef>
          <a:spcPct val="0"/>
        </a:spcBef>
        <a:spcAft>
          <a:spcPct val="0"/>
        </a:spcAft>
        <a:defRPr sz="3600">
          <a:solidFill>
            <a:schemeClr val="tx2"/>
          </a:solidFill>
          <a:latin typeface="Verdana" pitchFamily="34" charset="0"/>
        </a:defRPr>
      </a:lvl2pPr>
      <a:lvl3pPr algn="ctr" rtl="0" eaLnBrk="1" fontAlgn="base" hangingPunct="1">
        <a:spcBef>
          <a:spcPct val="0"/>
        </a:spcBef>
        <a:spcAft>
          <a:spcPct val="0"/>
        </a:spcAft>
        <a:defRPr sz="3600">
          <a:solidFill>
            <a:schemeClr val="tx2"/>
          </a:solidFill>
          <a:latin typeface="Verdana" pitchFamily="34" charset="0"/>
        </a:defRPr>
      </a:lvl3pPr>
      <a:lvl4pPr algn="ctr" rtl="0" eaLnBrk="1" fontAlgn="base" hangingPunct="1">
        <a:spcBef>
          <a:spcPct val="0"/>
        </a:spcBef>
        <a:spcAft>
          <a:spcPct val="0"/>
        </a:spcAft>
        <a:defRPr sz="3600">
          <a:solidFill>
            <a:schemeClr val="tx2"/>
          </a:solidFill>
          <a:latin typeface="Verdana" pitchFamily="34" charset="0"/>
        </a:defRPr>
      </a:lvl4pPr>
      <a:lvl5pPr algn="ctr" rtl="0" eaLnBrk="1" fontAlgn="base" hangingPunct="1">
        <a:spcBef>
          <a:spcPct val="0"/>
        </a:spcBef>
        <a:spcAft>
          <a:spcPct val="0"/>
        </a:spcAft>
        <a:defRPr sz="3600">
          <a:solidFill>
            <a:schemeClr val="tx2"/>
          </a:solidFill>
          <a:latin typeface="Verdana" pitchFamily="34" charset="0"/>
        </a:defRPr>
      </a:lvl5pPr>
      <a:lvl6pPr marL="457200" algn="ctr" rtl="0" eaLnBrk="1" fontAlgn="base" hangingPunct="1">
        <a:spcBef>
          <a:spcPct val="0"/>
        </a:spcBef>
        <a:spcAft>
          <a:spcPct val="0"/>
        </a:spcAft>
        <a:defRPr sz="3600">
          <a:solidFill>
            <a:schemeClr val="tx2"/>
          </a:solidFill>
          <a:latin typeface="Verdana" pitchFamily="34" charset="0"/>
        </a:defRPr>
      </a:lvl6pPr>
      <a:lvl7pPr marL="914400" algn="ctr" rtl="0" eaLnBrk="1" fontAlgn="base" hangingPunct="1">
        <a:spcBef>
          <a:spcPct val="0"/>
        </a:spcBef>
        <a:spcAft>
          <a:spcPct val="0"/>
        </a:spcAft>
        <a:defRPr sz="3600">
          <a:solidFill>
            <a:schemeClr val="tx2"/>
          </a:solidFill>
          <a:latin typeface="Verdana" pitchFamily="34" charset="0"/>
        </a:defRPr>
      </a:lvl7pPr>
      <a:lvl8pPr marL="1371600" algn="ctr" rtl="0" eaLnBrk="1" fontAlgn="base" hangingPunct="1">
        <a:spcBef>
          <a:spcPct val="0"/>
        </a:spcBef>
        <a:spcAft>
          <a:spcPct val="0"/>
        </a:spcAft>
        <a:defRPr sz="3600">
          <a:solidFill>
            <a:schemeClr val="tx2"/>
          </a:solidFill>
          <a:latin typeface="Verdana" pitchFamily="34" charset="0"/>
        </a:defRPr>
      </a:lvl8pPr>
      <a:lvl9pPr marL="1828800" algn="ctr" rtl="0" eaLnBrk="1" fontAlgn="base" hangingPunct="1">
        <a:spcBef>
          <a:spcPct val="0"/>
        </a:spcBef>
        <a:spcAft>
          <a:spcPct val="0"/>
        </a:spcAft>
        <a:defRPr sz="3600">
          <a:solidFill>
            <a:schemeClr val="tx2"/>
          </a:solidFill>
          <a:latin typeface="Verdana" pitchFamily="34" charset="0"/>
        </a:defRPr>
      </a:lvl9pPr>
    </p:titleStyle>
    <p:bodyStyle>
      <a:lvl1pPr marL="342900" indent="-342900" algn="ctr" rtl="0" eaLnBrk="1" fontAlgn="base" hangingPunct="1">
        <a:spcBef>
          <a:spcPct val="20000"/>
        </a:spcBef>
        <a:spcAft>
          <a:spcPct val="0"/>
        </a:spcAft>
        <a:buClr>
          <a:srgbClr val="5F5F5F"/>
        </a:buClr>
        <a:buFont typeface="Wingdings" pitchFamily="2" charset="2"/>
        <a:buChar char="§"/>
        <a:defRPr>
          <a:solidFill>
            <a:schemeClr val="tx2"/>
          </a:solidFill>
          <a:latin typeface="+mn-lt"/>
          <a:ea typeface="+mn-ea"/>
          <a:cs typeface="+mn-cs"/>
        </a:defRPr>
      </a:lvl1pPr>
      <a:lvl2pPr marL="742950" indent="-285750" algn="ctr" rtl="0" eaLnBrk="1" fontAlgn="base" hangingPunct="1">
        <a:spcBef>
          <a:spcPct val="20000"/>
        </a:spcBef>
        <a:spcAft>
          <a:spcPct val="0"/>
        </a:spcAft>
        <a:buClr>
          <a:srgbClr val="5F5F5F"/>
        </a:buClr>
        <a:buFont typeface="Wingdings" pitchFamily="2" charset="2"/>
        <a:buChar char="§"/>
        <a:defRPr sz="1700">
          <a:solidFill>
            <a:schemeClr val="tx2"/>
          </a:solidFill>
          <a:latin typeface="+mn-lt"/>
        </a:defRPr>
      </a:lvl2pPr>
      <a:lvl3pPr marL="1143000" indent="-228600" algn="ctr" rtl="0" eaLnBrk="1" fontAlgn="base" hangingPunct="1">
        <a:spcBef>
          <a:spcPct val="20000"/>
        </a:spcBef>
        <a:spcAft>
          <a:spcPct val="0"/>
        </a:spcAft>
        <a:buClr>
          <a:srgbClr val="5F5F5F"/>
        </a:buClr>
        <a:buFont typeface="Wingdings" pitchFamily="2" charset="2"/>
        <a:buChar char="§"/>
        <a:defRPr sz="1600">
          <a:solidFill>
            <a:schemeClr val="tx2"/>
          </a:solidFill>
          <a:latin typeface="+mn-lt"/>
        </a:defRPr>
      </a:lvl3pPr>
      <a:lvl4pPr marL="1600200" indent="-228600" algn="ctr" rtl="0" eaLnBrk="1" fontAlgn="base" hangingPunct="1">
        <a:spcBef>
          <a:spcPct val="20000"/>
        </a:spcBef>
        <a:spcAft>
          <a:spcPct val="0"/>
        </a:spcAft>
        <a:buClr>
          <a:srgbClr val="5F5F5F"/>
        </a:buClr>
        <a:buFont typeface="Wingdings" pitchFamily="2" charset="2"/>
        <a:buChar char="§"/>
        <a:defRPr sz="1500">
          <a:solidFill>
            <a:schemeClr val="tx2"/>
          </a:solidFill>
          <a:latin typeface="+mn-lt"/>
        </a:defRPr>
      </a:lvl4pPr>
      <a:lvl5pPr marL="2057400" indent="-228600" algn="ctr" rtl="0" eaLnBrk="1" fontAlgn="base" hangingPunct="1">
        <a:spcBef>
          <a:spcPct val="20000"/>
        </a:spcBef>
        <a:spcAft>
          <a:spcPct val="0"/>
        </a:spcAft>
        <a:buClr>
          <a:srgbClr val="5F5F5F"/>
        </a:buClr>
        <a:buFont typeface="Wingdings" pitchFamily="2" charset="2"/>
        <a:buChar char="§"/>
        <a:defRPr sz="1400">
          <a:solidFill>
            <a:schemeClr val="tx2"/>
          </a:solidFill>
          <a:latin typeface="+mn-lt"/>
        </a:defRPr>
      </a:lvl5pPr>
      <a:lvl6pPr marL="2514600" indent="-228600" algn="ctr" rtl="0" eaLnBrk="1" fontAlgn="base" hangingPunct="1">
        <a:spcBef>
          <a:spcPct val="20000"/>
        </a:spcBef>
        <a:spcAft>
          <a:spcPct val="0"/>
        </a:spcAft>
        <a:buClr>
          <a:srgbClr val="5F5F5F"/>
        </a:buClr>
        <a:buFont typeface="Wingdings" pitchFamily="2" charset="2"/>
        <a:buChar char="§"/>
        <a:defRPr sz="1400">
          <a:solidFill>
            <a:schemeClr val="tx2"/>
          </a:solidFill>
          <a:latin typeface="+mn-lt"/>
        </a:defRPr>
      </a:lvl6pPr>
      <a:lvl7pPr marL="2971800" indent="-228600" algn="ctr" rtl="0" eaLnBrk="1" fontAlgn="base" hangingPunct="1">
        <a:spcBef>
          <a:spcPct val="20000"/>
        </a:spcBef>
        <a:spcAft>
          <a:spcPct val="0"/>
        </a:spcAft>
        <a:buClr>
          <a:srgbClr val="5F5F5F"/>
        </a:buClr>
        <a:buFont typeface="Wingdings" pitchFamily="2" charset="2"/>
        <a:buChar char="§"/>
        <a:defRPr sz="1400">
          <a:solidFill>
            <a:schemeClr val="tx2"/>
          </a:solidFill>
          <a:latin typeface="+mn-lt"/>
        </a:defRPr>
      </a:lvl7pPr>
      <a:lvl8pPr marL="3429000" indent="-228600" algn="ctr" rtl="0" eaLnBrk="1" fontAlgn="base" hangingPunct="1">
        <a:spcBef>
          <a:spcPct val="20000"/>
        </a:spcBef>
        <a:spcAft>
          <a:spcPct val="0"/>
        </a:spcAft>
        <a:buClr>
          <a:srgbClr val="5F5F5F"/>
        </a:buClr>
        <a:buFont typeface="Wingdings" pitchFamily="2" charset="2"/>
        <a:buChar char="§"/>
        <a:defRPr sz="1400">
          <a:solidFill>
            <a:schemeClr val="tx2"/>
          </a:solidFill>
          <a:latin typeface="+mn-lt"/>
        </a:defRPr>
      </a:lvl8pPr>
      <a:lvl9pPr marL="3886200" indent="-228600" algn="ctr" rtl="0" eaLnBrk="1" fontAlgn="base" hangingPunct="1">
        <a:spcBef>
          <a:spcPct val="20000"/>
        </a:spcBef>
        <a:spcAft>
          <a:spcPct val="0"/>
        </a:spcAft>
        <a:buClr>
          <a:srgbClr val="5F5F5F"/>
        </a:buClr>
        <a:buFont typeface="Wingdings" pitchFamily="2" charset="2"/>
        <a:buChar char="§"/>
        <a:defRPr sz="1400">
          <a:solidFill>
            <a:schemeClr val="tx2"/>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0" name="Rectangle 4"/>
          <p:cNvSpPr>
            <a:spLocks noGrp="1" noChangeArrowheads="1"/>
          </p:cNvSpPr>
          <p:nvPr>
            <p:ph type="ctrTitle"/>
          </p:nvPr>
        </p:nvSpPr>
        <p:spPr>
          <a:xfrm>
            <a:off x="395536" y="332656"/>
            <a:ext cx="7924800" cy="1752600"/>
          </a:xfrm>
        </p:spPr>
        <p:txBody>
          <a:bodyPr/>
          <a:lstStyle/>
          <a:p>
            <a:r>
              <a:rPr lang="en-US" sz="3500" dirty="0">
                <a:solidFill>
                  <a:srgbClr val="0070C0"/>
                </a:solidFill>
              </a:rPr>
              <a:t>Chap 13:</a:t>
            </a:r>
            <a:br>
              <a:rPr lang="en-US" sz="3500" dirty="0">
                <a:solidFill>
                  <a:srgbClr val="0070C0"/>
                </a:solidFill>
              </a:rPr>
            </a:br>
            <a:r>
              <a:rPr lang="fr-FR" sz="3600" b="1" dirty="0">
                <a:solidFill>
                  <a:srgbClr val="0070C0"/>
                </a:solidFill>
              </a:rPr>
              <a:t>Mécanique des Fluides</a:t>
            </a:r>
            <a:endParaRPr lang="en-US" sz="3500" dirty="0">
              <a:solidFill>
                <a:srgbClr val="0070C0"/>
              </a:solidFill>
            </a:endParaRPr>
          </a:p>
        </p:txBody>
      </p:sp>
      <p:sp>
        <p:nvSpPr>
          <p:cNvPr id="4" name="Sous-titre 3"/>
          <p:cNvSpPr>
            <a:spLocks noGrp="1"/>
          </p:cNvSpPr>
          <p:nvPr>
            <p:ph type="subTitle" idx="1"/>
          </p:nvPr>
        </p:nvSpPr>
        <p:spPr>
          <a:xfrm>
            <a:off x="1763688" y="2132856"/>
            <a:ext cx="6477000" cy="3600400"/>
          </a:xfrm>
        </p:spPr>
        <p:txBody>
          <a:bodyPr/>
          <a:lstStyle/>
          <a:p>
            <a:r>
              <a:rPr lang="fr-FR" dirty="0"/>
              <a:t>Modéliser l’écoulement d’un fluide </a:t>
            </a:r>
          </a:p>
          <a:p>
            <a:r>
              <a:rPr lang="fr-FR" dirty="0"/>
              <a:t>Utiliser un dispositif permettant d'étudier la poussée d'Archimède </a:t>
            </a:r>
          </a:p>
          <a:p>
            <a:r>
              <a:rPr lang="fr-FR" dirty="0"/>
              <a:t>Mesurer une pression et une vitesse d'écoulement dans un gaz et dans un liquide </a:t>
            </a:r>
          </a:p>
        </p:txBody>
      </p:sp>
      <p:sp>
        <p:nvSpPr>
          <p:cNvPr id="2" name="Rectangle 1">
            <a:extLst>
              <a:ext uri="{FF2B5EF4-FFF2-40B4-BE49-F238E27FC236}">
                <a16:creationId xmlns:a16="http://schemas.microsoft.com/office/drawing/2014/main" id="{B7EED605-8E42-41A0-B446-E0F71A4466EF}"/>
              </a:ext>
            </a:extLst>
          </p:cNvPr>
          <p:cNvSpPr/>
          <p:nvPr/>
        </p:nvSpPr>
        <p:spPr>
          <a:xfrm>
            <a:off x="4368205" y="6093296"/>
            <a:ext cx="4572000" cy="646331"/>
          </a:xfrm>
          <a:prstGeom prst="rect">
            <a:avLst/>
          </a:prstGeom>
        </p:spPr>
        <p:txBody>
          <a:bodyPr>
            <a:spAutoFit/>
          </a:bodyPr>
          <a:lstStyle/>
          <a:p>
            <a:r>
              <a:rPr lang="fr-FR" dirty="0"/>
              <a:t>https://www.lelivrescolaire.fr/page/15916128</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additive="base">
                                        <p:cTn id="7" dur="500" fill="hold"/>
                                        <p:tgtEl>
                                          <p:spTgt spid="4100"/>
                                        </p:tgtEl>
                                        <p:attrNameLst>
                                          <p:attrName>ppt_x</p:attrName>
                                        </p:attrNameLst>
                                      </p:cBhvr>
                                      <p:tavLst>
                                        <p:tav tm="0">
                                          <p:val>
                                            <p:strVal val="#ppt_x"/>
                                          </p:val>
                                        </p:tav>
                                        <p:tav tm="100000">
                                          <p:val>
                                            <p:strVal val="#ppt_x"/>
                                          </p:val>
                                        </p:tav>
                                      </p:tavLst>
                                    </p:anim>
                                    <p:anim calcmode="lin" valueType="num">
                                      <p:cBhvr additive="base">
                                        <p:cTn id="8" dur="500" fill="hold"/>
                                        <p:tgtEl>
                                          <p:spTgt spid="410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60648"/>
            <a:ext cx="9144000" cy="1347936"/>
          </a:xfrm>
        </p:spPr>
        <p:txBody>
          <a:bodyPr/>
          <a:lstStyle/>
          <a:p>
            <a:r>
              <a:rPr lang="fr-FR" b="1" dirty="0">
                <a:solidFill>
                  <a:srgbClr val="0070C0"/>
                </a:solidFill>
              </a:rPr>
              <a:t>I. Décrire L’écoulement d’un fluide:</a:t>
            </a:r>
            <a:br>
              <a:rPr lang="fr-FR" b="1" dirty="0"/>
            </a:br>
            <a:endParaRPr lang="fr-FR" dirty="0"/>
          </a:p>
        </p:txBody>
      </p:sp>
      <p:sp>
        <p:nvSpPr>
          <p:cNvPr id="3" name="Espace réservé du contenu 2"/>
          <p:cNvSpPr>
            <a:spLocks noGrp="1"/>
          </p:cNvSpPr>
          <p:nvPr>
            <p:ph idx="1"/>
          </p:nvPr>
        </p:nvSpPr>
        <p:spPr>
          <a:xfrm>
            <a:off x="179512" y="1772816"/>
            <a:ext cx="8812088" cy="4464496"/>
          </a:xfrm>
        </p:spPr>
        <p:txBody>
          <a:bodyPr/>
          <a:lstStyle/>
          <a:p>
            <a:pPr lvl="0"/>
            <a:endParaRPr lang="fr-FR" dirty="0"/>
          </a:p>
          <a:p>
            <a:pPr lvl="0"/>
            <a:endParaRPr lang="fr-FR" dirty="0"/>
          </a:p>
          <a:p>
            <a:r>
              <a:rPr lang="fr-FR" sz="2800" dirty="0"/>
              <a:t>Le fluide est modélisé simplement par un grand nombre de petits volumes appelés </a:t>
            </a:r>
            <a:r>
              <a:rPr lang="fr-FR" sz="2800" b="1" dirty="0"/>
              <a:t>particules fluides</a:t>
            </a:r>
            <a:r>
              <a:rPr lang="fr-FR" sz="2800" dirty="0"/>
              <a:t>.</a:t>
            </a:r>
          </a:p>
          <a:p>
            <a:br>
              <a:rPr lang="fr-FR" sz="2800" dirty="0"/>
            </a:br>
            <a:r>
              <a:rPr lang="fr-FR" sz="2800" dirty="0"/>
              <a:t>La vitesse d'un petit volume de fluide est la vitesse moyenne des entités qui le composent. Une particule fluide compte un nombre important d'entités microscopiques. Les particules fluides sont petites devant les échelles de l'écoulement.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u="sng" dirty="0">
                <a:solidFill>
                  <a:srgbClr val="00B0F0"/>
                </a:solidFill>
              </a:rPr>
              <a:t>I.1 débit volumique</a:t>
            </a:r>
            <a:endParaRPr lang="fr-FR" dirty="0"/>
          </a:p>
        </p:txBody>
      </p:sp>
      <p:sp>
        <p:nvSpPr>
          <p:cNvPr id="3" name="Espace réservé du contenu 2"/>
          <p:cNvSpPr>
            <a:spLocks noGrp="1"/>
          </p:cNvSpPr>
          <p:nvPr>
            <p:ph idx="1"/>
          </p:nvPr>
        </p:nvSpPr>
        <p:spPr>
          <a:xfrm>
            <a:off x="0" y="1916832"/>
            <a:ext cx="8991600" cy="4102968"/>
          </a:xfrm>
        </p:spPr>
        <p:txBody>
          <a:bodyPr/>
          <a:lstStyle/>
          <a:p>
            <a:pPr algn="l">
              <a:buNone/>
            </a:pPr>
            <a:r>
              <a:rPr lang="fr-FR" sz="2400" dirty="0"/>
              <a:t>     </a:t>
            </a:r>
          </a:p>
          <a:p>
            <a:pPr algn="l">
              <a:buNone/>
            </a:pPr>
            <a:endParaRPr lang="fr-FR" sz="2400" dirty="0"/>
          </a:p>
          <a:p>
            <a:pPr algn="l">
              <a:buNone/>
            </a:pPr>
            <a:endParaRPr lang="fr-FR" sz="2400" dirty="0"/>
          </a:p>
          <a:p>
            <a:pPr algn="l">
              <a:buNone/>
            </a:pPr>
            <a:endParaRPr lang="fr-FR" sz="2400" dirty="0"/>
          </a:p>
          <a:p>
            <a:pPr algn="l">
              <a:buNone/>
            </a:pPr>
            <a:endParaRPr lang="fr-FR" sz="2400" dirty="0"/>
          </a:p>
          <a:p>
            <a:pPr algn="l">
              <a:buNone/>
            </a:pPr>
            <a:r>
              <a:rPr lang="fr-FR" sz="2400" dirty="0"/>
              <a:t>	où </a:t>
            </a:r>
          </a:p>
          <a:p>
            <a:pPr lvl="4" algn="l">
              <a:spcAft>
                <a:spcPts val="0"/>
              </a:spcAft>
            </a:pPr>
            <a:r>
              <a:rPr lang="fr-FR" dirty="0">
                <a:solidFill>
                  <a:schemeClr val="tx1"/>
                </a:solidFill>
              </a:rPr>
              <a:t>V = volume de liquide qui sort du réservoir (en m</a:t>
            </a:r>
            <a:r>
              <a:rPr lang="fr-FR" baseline="30000" dirty="0">
                <a:solidFill>
                  <a:schemeClr val="tx1"/>
                </a:solidFill>
              </a:rPr>
              <a:t>3</a:t>
            </a:r>
            <a:r>
              <a:rPr lang="fr-FR" dirty="0">
                <a:solidFill>
                  <a:schemeClr val="tx1"/>
                </a:solidFill>
              </a:rPr>
              <a:t>)</a:t>
            </a:r>
          </a:p>
          <a:p>
            <a:pPr lvl="4" algn="l">
              <a:spcAft>
                <a:spcPts val="0"/>
              </a:spcAft>
            </a:pPr>
            <a:r>
              <a:rPr lang="fr-FR" dirty="0" err="1">
                <a:solidFill>
                  <a:schemeClr val="tx1"/>
                </a:solidFill>
              </a:rPr>
              <a:t>Δt</a:t>
            </a:r>
            <a:r>
              <a:rPr lang="fr-FR" dirty="0">
                <a:solidFill>
                  <a:schemeClr val="tx1"/>
                </a:solidFill>
              </a:rPr>
              <a:t> = durée de l’écoulement (en s)</a:t>
            </a:r>
          </a:p>
          <a:p>
            <a:pPr lvl="4" algn="l">
              <a:spcAft>
                <a:spcPts val="0"/>
              </a:spcAft>
            </a:pPr>
            <a:r>
              <a:rPr lang="fr-FR" dirty="0">
                <a:solidFill>
                  <a:schemeClr val="tx1"/>
                </a:solidFill>
              </a:rPr>
              <a:t>D</a:t>
            </a:r>
            <a:r>
              <a:rPr lang="fr-FR" baseline="-25000" dirty="0">
                <a:solidFill>
                  <a:schemeClr val="tx1"/>
                </a:solidFill>
              </a:rPr>
              <a:t>V</a:t>
            </a:r>
            <a:r>
              <a:rPr lang="fr-FR" dirty="0">
                <a:solidFill>
                  <a:schemeClr val="tx1"/>
                </a:solidFill>
              </a:rPr>
              <a:t> = débit volumique (en m</a:t>
            </a:r>
            <a:r>
              <a:rPr lang="fr-FR" baseline="30000" dirty="0">
                <a:solidFill>
                  <a:schemeClr val="tx1"/>
                </a:solidFill>
              </a:rPr>
              <a:t>3</a:t>
            </a:r>
            <a:r>
              <a:rPr lang="fr-FR" dirty="0">
                <a:solidFill>
                  <a:schemeClr val="tx1"/>
                </a:solidFill>
              </a:rPr>
              <a:t>·s</a:t>
            </a:r>
            <a:r>
              <a:rPr lang="fr-FR" baseline="30000" dirty="0">
                <a:solidFill>
                  <a:schemeClr val="tx1"/>
                </a:solidFill>
              </a:rPr>
              <a:t>–1</a:t>
            </a:r>
            <a:r>
              <a:rPr lang="fr-FR" dirty="0">
                <a:solidFill>
                  <a:schemeClr val="tx1"/>
                </a:solidFill>
              </a:rPr>
              <a:t>)</a:t>
            </a:r>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l">
              <a:buNone/>
            </a:pPr>
            <a:endParaRPr lang="fr-FR" dirty="0"/>
          </a:p>
        </p:txBody>
      </p:sp>
      <p:pic>
        <p:nvPicPr>
          <p:cNvPr id="4" name="Image 3">
            <a:extLst>
              <a:ext uri="{FF2B5EF4-FFF2-40B4-BE49-F238E27FC236}">
                <a16:creationId xmlns:a16="http://schemas.microsoft.com/office/drawing/2014/main" id="{541CC4B3-906F-488B-8D88-09B8E2FC4EAE}"/>
              </a:ext>
            </a:extLst>
          </p:cNvPr>
          <p:cNvPicPr>
            <a:picLocks noChangeAspect="1"/>
          </p:cNvPicPr>
          <p:nvPr/>
        </p:nvPicPr>
        <p:blipFill>
          <a:blip r:embed="rId2" cstate="print"/>
          <a:stretch>
            <a:fillRect/>
          </a:stretch>
        </p:blipFill>
        <p:spPr>
          <a:xfrm>
            <a:off x="467544" y="1910357"/>
            <a:ext cx="2448272" cy="1172701"/>
          </a:xfrm>
          <a:prstGeom prst="rect">
            <a:avLst/>
          </a:prstGeom>
        </p:spPr>
      </p:pic>
      <p:sp>
        <p:nvSpPr>
          <p:cNvPr id="5" name="Rectangle 4">
            <a:extLst>
              <a:ext uri="{FF2B5EF4-FFF2-40B4-BE49-F238E27FC236}">
                <a16:creationId xmlns:a16="http://schemas.microsoft.com/office/drawing/2014/main" id="{5EDE912C-94AB-423C-B1E1-53BBEB43DAE8}"/>
              </a:ext>
            </a:extLst>
          </p:cNvPr>
          <p:cNvSpPr/>
          <p:nvPr/>
        </p:nvSpPr>
        <p:spPr>
          <a:xfrm>
            <a:off x="3059832" y="2132856"/>
            <a:ext cx="4572000" cy="646331"/>
          </a:xfrm>
          <a:prstGeom prst="rect">
            <a:avLst/>
          </a:prstGeom>
        </p:spPr>
        <p:txBody>
          <a:bodyPr>
            <a:spAutoFit/>
          </a:bodyPr>
          <a:lstStyle/>
          <a:p>
            <a:pPr algn="just">
              <a:spcAft>
                <a:spcPts val="0"/>
              </a:spcAft>
            </a:pPr>
            <a:r>
              <a:rPr lang="fr-FR" dirty="0">
                <a:latin typeface="Calibri" panose="020F0502020204030204" pitchFamily="34" charset="0"/>
                <a:ea typeface="Calibri" panose="020F0502020204030204" pitchFamily="34" charset="0"/>
                <a:cs typeface="Calibri" panose="020F0502020204030204" pitchFamily="34" charset="0"/>
              </a:rPr>
              <a:t>Le débit volumique D</a:t>
            </a:r>
            <a:r>
              <a:rPr lang="fr-FR" baseline="-25000" dirty="0">
                <a:latin typeface="Calibri" panose="020F0502020204030204" pitchFamily="34" charset="0"/>
                <a:ea typeface="Calibri" panose="020F0502020204030204" pitchFamily="34" charset="0"/>
                <a:cs typeface="Calibri" panose="020F0502020204030204" pitchFamily="34" charset="0"/>
              </a:rPr>
              <a:t>V</a:t>
            </a:r>
            <a:r>
              <a:rPr lang="fr-FR" dirty="0">
                <a:latin typeface="Calibri" panose="020F0502020204030204" pitchFamily="34" charset="0"/>
                <a:ea typeface="Calibri" panose="020F0502020204030204" pitchFamily="34" charset="0"/>
                <a:cs typeface="Calibri" panose="020F0502020204030204" pitchFamily="34" charset="0"/>
              </a:rPr>
              <a:t> est égal au volume de liquide qui sort du réservoir par unité de temps</a:t>
            </a:r>
            <a:endParaRPr lang="fr-FR" sz="1800" dirty="0">
              <a:effectLst/>
              <a:latin typeface="Calibri" panose="020F0502020204030204" pitchFamily="34" charset="0"/>
              <a:ea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E5B56CD9-84A8-4387-8B61-F694A22F8201}"/>
                  </a:ext>
                </a:extLst>
              </p:cNvPr>
              <p:cNvSpPr/>
              <p:nvPr/>
            </p:nvSpPr>
            <p:spPr>
              <a:xfrm>
                <a:off x="4015629" y="3123564"/>
                <a:ext cx="1112741" cy="61087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fr-FR" b="1" i="1">
                              <a:latin typeface="Cambria Math" panose="02040503050406030204" pitchFamily="18" charset="0"/>
                            </a:rPr>
                          </m:ctrlPr>
                        </m:sSubPr>
                        <m:e>
                          <m:r>
                            <a:rPr lang="fr-FR" b="1">
                              <a:latin typeface="Cambria Math" panose="02040503050406030204" pitchFamily="18" charset="0"/>
                            </a:rPr>
                            <m:t>𝐃</m:t>
                          </m:r>
                        </m:e>
                        <m:sub>
                          <m:r>
                            <a:rPr lang="fr-FR" b="1" i="0">
                              <a:latin typeface="Cambria Math" panose="02040503050406030204" pitchFamily="18" charset="0"/>
                            </a:rPr>
                            <m:t>𝐕</m:t>
                          </m:r>
                        </m:sub>
                      </m:sSub>
                      <m:r>
                        <a:rPr lang="fr-FR" b="0" i="0">
                          <a:latin typeface="Cambria Math" panose="02040503050406030204" pitchFamily="18" charset="0"/>
                        </a:rPr>
                        <m:t>= </m:t>
                      </m:r>
                      <m:f>
                        <m:fPr>
                          <m:ctrlPr>
                            <a:rPr lang="fr-FR" b="0" i="1">
                              <a:latin typeface="Cambria Math" panose="02040503050406030204" pitchFamily="18" charset="0"/>
                            </a:rPr>
                          </m:ctrlPr>
                        </m:fPr>
                        <m:num>
                          <m:r>
                            <a:rPr lang="fr-FR" b="1" i="0">
                              <a:latin typeface="Cambria Math" panose="02040503050406030204" pitchFamily="18" charset="0"/>
                            </a:rPr>
                            <m:t>𝐕</m:t>
                          </m:r>
                        </m:num>
                        <m:den>
                          <m:r>
                            <a:rPr lang="fr-FR" b="0" i="0">
                              <a:latin typeface="Cambria Math" panose="02040503050406030204" pitchFamily="18" charset="0"/>
                            </a:rPr>
                            <m:t>∆</m:t>
                          </m:r>
                          <m:r>
                            <a:rPr lang="fr-FR" b="1" i="0">
                              <a:latin typeface="Cambria Math" panose="02040503050406030204" pitchFamily="18" charset="0"/>
                            </a:rPr>
                            <m:t>𝐭</m:t>
                          </m:r>
                        </m:den>
                      </m:f>
                    </m:oMath>
                  </m:oMathPara>
                </a14:m>
                <a:endParaRPr lang="fr-FR" dirty="0"/>
              </a:p>
            </p:txBody>
          </p:sp>
        </mc:Choice>
        <mc:Fallback xmlns="">
          <p:sp>
            <p:nvSpPr>
              <p:cNvPr id="6" name="Rectangle 5">
                <a:extLst>
                  <a:ext uri="{FF2B5EF4-FFF2-40B4-BE49-F238E27FC236}">
                    <a16:creationId xmlns:a16="http://schemas.microsoft.com/office/drawing/2014/main" xmlns="" id="{E5B56CD9-84A8-4387-8B61-F694A22F8201}"/>
                  </a:ext>
                </a:extLst>
              </p:cNvPr>
              <p:cNvSpPr>
                <a:spLocks noRot="1" noChangeAspect="1" noMove="1" noResize="1" noEditPoints="1" noAdjustHandles="1" noChangeArrowheads="1" noChangeShapeType="1" noTextEdit="1"/>
              </p:cNvSpPr>
              <p:nvPr/>
            </p:nvSpPr>
            <p:spPr>
              <a:xfrm>
                <a:off x="4015629" y="3123564"/>
                <a:ext cx="1112741" cy="610873"/>
              </a:xfrm>
              <a:prstGeom prst="rect">
                <a:avLst/>
              </a:prstGeom>
              <a:blipFill>
                <a:blip r:embed="rId3" cstate="print"/>
                <a:stretch>
                  <a:fillRect/>
                </a:stretch>
              </a:blipFill>
            </p:spPr>
            <p:txBody>
              <a:bodyPr/>
              <a:lstStyle/>
              <a:p>
                <a:r>
                  <a:rPr lang="fr-FR">
                    <a:noFill/>
                  </a:rPr>
                  <a:t> </a:t>
                </a:r>
              </a:p>
            </p:txBody>
          </p:sp>
        </mc:Fallback>
      </mc:AlternateContent>
      <p:sp>
        <p:nvSpPr>
          <p:cNvPr id="8" name="Accolade ouvrante 7">
            <a:extLst>
              <a:ext uri="{FF2B5EF4-FFF2-40B4-BE49-F238E27FC236}">
                <a16:creationId xmlns:a16="http://schemas.microsoft.com/office/drawing/2014/main" id="{BF21B0D2-D2A4-4852-A95A-5043FAFB0B62}"/>
              </a:ext>
            </a:extLst>
          </p:cNvPr>
          <p:cNvSpPr/>
          <p:nvPr/>
        </p:nvSpPr>
        <p:spPr bwMode="auto">
          <a:xfrm>
            <a:off x="1547664" y="4509120"/>
            <a:ext cx="144016" cy="864096"/>
          </a:xfrm>
          <a:prstGeom prst="leftBrace">
            <a:avLst/>
          </a:prstGeom>
          <a:noFill/>
          <a:ln w="12700" cap="flat" cmpd="sng" algn="ctr">
            <a:solidFill>
              <a:schemeClr val="tx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u="sng" dirty="0">
                <a:solidFill>
                  <a:srgbClr val="00B0F0"/>
                </a:solidFill>
              </a:rPr>
              <a:t>I.2 débit massique</a:t>
            </a:r>
            <a:endParaRPr lang="fr-FR" dirty="0"/>
          </a:p>
        </p:txBody>
      </p:sp>
      <p:sp>
        <p:nvSpPr>
          <p:cNvPr id="3" name="Espace réservé du contenu 2"/>
          <p:cNvSpPr>
            <a:spLocks noGrp="1"/>
          </p:cNvSpPr>
          <p:nvPr>
            <p:ph idx="1"/>
          </p:nvPr>
        </p:nvSpPr>
        <p:spPr>
          <a:xfrm>
            <a:off x="0" y="1916832"/>
            <a:ext cx="8991600" cy="4102968"/>
          </a:xfrm>
        </p:spPr>
        <p:txBody>
          <a:bodyPr/>
          <a:lstStyle/>
          <a:p>
            <a:pPr algn="l">
              <a:buNone/>
            </a:pPr>
            <a:r>
              <a:rPr lang="fr-FR" sz="2400" dirty="0"/>
              <a:t>     </a:t>
            </a:r>
          </a:p>
          <a:p>
            <a:pPr algn="l">
              <a:buNone/>
            </a:pPr>
            <a:endParaRPr lang="fr-FR" sz="2400" dirty="0"/>
          </a:p>
          <a:p>
            <a:pPr algn="l">
              <a:buNone/>
            </a:pPr>
            <a:endParaRPr lang="fr-FR" sz="2400" dirty="0"/>
          </a:p>
          <a:p>
            <a:pPr algn="l">
              <a:buNone/>
            </a:pPr>
            <a:endParaRPr lang="fr-FR" sz="2400" dirty="0"/>
          </a:p>
          <a:p>
            <a:pPr algn="l">
              <a:buNone/>
            </a:pPr>
            <a:endParaRPr lang="fr-FR" sz="2400" dirty="0"/>
          </a:p>
          <a:p>
            <a:pPr algn="l">
              <a:buNone/>
            </a:pPr>
            <a:r>
              <a:rPr lang="fr-FR" sz="2400" dirty="0"/>
              <a:t>	où </a:t>
            </a:r>
          </a:p>
          <a:p>
            <a:pPr lvl="4" algn="l">
              <a:spcAft>
                <a:spcPts val="0"/>
              </a:spcAft>
            </a:pPr>
            <a:r>
              <a:rPr lang="fr-FR" dirty="0">
                <a:solidFill>
                  <a:schemeClr val="tx1"/>
                </a:solidFill>
              </a:rPr>
              <a:t>m = masse de liquide qui sort du réservoir (en kg)</a:t>
            </a:r>
          </a:p>
          <a:p>
            <a:pPr lvl="4" algn="l">
              <a:spcAft>
                <a:spcPts val="0"/>
              </a:spcAft>
            </a:pPr>
            <a:r>
              <a:rPr lang="fr-FR" dirty="0" err="1">
                <a:solidFill>
                  <a:schemeClr val="tx1"/>
                </a:solidFill>
              </a:rPr>
              <a:t>Δt</a:t>
            </a:r>
            <a:r>
              <a:rPr lang="fr-FR" dirty="0">
                <a:solidFill>
                  <a:schemeClr val="tx1"/>
                </a:solidFill>
              </a:rPr>
              <a:t> = durée de l’écoulement (en s)</a:t>
            </a:r>
          </a:p>
          <a:p>
            <a:pPr lvl="4" algn="l">
              <a:spcAft>
                <a:spcPts val="0"/>
              </a:spcAft>
            </a:pPr>
            <a:r>
              <a:rPr lang="fr-FR" dirty="0">
                <a:solidFill>
                  <a:schemeClr val="tx1"/>
                </a:solidFill>
              </a:rPr>
              <a:t>D</a:t>
            </a:r>
            <a:r>
              <a:rPr lang="fr-FR" baseline="-25000" dirty="0">
                <a:solidFill>
                  <a:schemeClr val="tx1"/>
                </a:solidFill>
              </a:rPr>
              <a:t>m</a:t>
            </a:r>
            <a:r>
              <a:rPr lang="fr-FR" dirty="0">
                <a:solidFill>
                  <a:schemeClr val="tx1"/>
                </a:solidFill>
              </a:rPr>
              <a:t> = débit massique (en </a:t>
            </a:r>
            <a:r>
              <a:rPr lang="fr-FR" dirty="0" err="1">
                <a:solidFill>
                  <a:schemeClr val="tx1"/>
                </a:solidFill>
              </a:rPr>
              <a:t>kg·s</a:t>
            </a:r>
            <a:r>
              <a:rPr lang="fr-FR" baseline="30000" dirty="0">
                <a:solidFill>
                  <a:schemeClr val="tx1"/>
                </a:solidFill>
              </a:rPr>
              <a:t>–1</a:t>
            </a:r>
            <a:r>
              <a:rPr lang="fr-FR" dirty="0">
                <a:solidFill>
                  <a:schemeClr val="tx1"/>
                </a:solidFill>
              </a:rPr>
              <a:t>)</a:t>
            </a:r>
          </a:p>
          <a:p>
            <a:pPr lvl="4" algn="l">
              <a:spcAft>
                <a:spcPts val="0"/>
              </a:spcAft>
            </a:pPr>
            <a:r>
              <a:rPr lang="fr-FR" dirty="0">
                <a:solidFill>
                  <a:schemeClr val="tx1"/>
                </a:solidFill>
                <a:latin typeface="Calibri" panose="020F0502020204030204" pitchFamily="34" charset="0"/>
                <a:ea typeface="Calibri" panose="020F0502020204030204" pitchFamily="34" charset="0"/>
                <a:cs typeface="Calibri" panose="020F0502020204030204" pitchFamily="34" charset="0"/>
              </a:rPr>
              <a:t>R la masse volumique du fluide en kg.m-3</a:t>
            </a:r>
          </a:p>
          <a:p>
            <a:pPr algn="l">
              <a:buNone/>
            </a:pPr>
            <a:endParaRPr lang="fr-FR" dirty="0"/>
          </a:p>
        </p:txBody>
      </p:sp>
      <p:pic>
        <p:nvPicPr>
          <p:cNvPr id="4" name="Image 3">
            <a:extLst>
              <a:ext uri="{FF2B5EF4-FFF2-40B4-BE49-F238E27FC236}">
                <a16:creationId xmlns:a16="http://schemas.microsoft.com/office/drawing/2014/main" id="{541CC4B3-906F-488B-8D88-09B8E2FC4EAE}"/>
              </a:ext>
            </a:extLst>
          </p:cNvPr>
          <p:cNvPicPr>
            <a:picLocks noChangeAspect="1"/>
          </p:cNvPicPr>
          <p:nvPr/>
        </p:nvPicPr>
        <p:blipFill>
          <a:blip r:embed="rId2" cstate="print"/>
          <a:stretch>
            <a:fillRect/>
          </a:stretch>
        </p:blipFill>
        <p:spPr>
          <a:xfrm>
            <a:off x="467544" y="1910357"/>
            <a:ext cx="2448272" cy="1172701"/>
          </a:xfrm>
          <a:prstGeom prst="rect">
            <a:avLst/>
          </a:prstGeom>
        </p:spPr>
      </p:pic>
      <p:sp>
        <p:nvSpPr>
          <p:cNvPr id="5" name="Rectangle 4">
            <a:extLst>
              <a:ext uri="{FF2B5EF4-FFF2-40B4-BE49-F238E27FC236}">
                <a16:creationId xmlns:a16="http://schemas.microsoft.com/office/drawing/2014/main" id="{5EDE912C-94AB-423C-B1E1-53BBEB43DAE8}"/>
              </a:ext>
            </a:extLst>
          </p:cNvPr>
          <p:cNvSpPr/>
          <p:nvPr/>
        </p:nvSpPr>
        <p:spPr>
          <a:xfrm>
            <a:off x="3059832" y="2132856"/>
            <a:ext cx="4572000" cy="646331"/>
          </a:xfrm>
          <a:prstGeom prst="rect">
            <a:avLst/>
          </a:prstGeom>
        </p:spPr>
        <p:txBody>
          <a:bodyPr>
            <a:spAutoFit/>
          </a:bodyPr>
          <a:lstStyle/>
          <a:p>
            <a:pPr algn="just">
              <a:spcAft>
                <a:spcPts val="0"/>
              </a:spcAft>
            </a:pPr>
            <a:r>
              <a:rPr lang="fr-FR" dirty="0">
                <a:latin typeface="Calibri" panose="020F0502020204030204" pitchFamily="34" charset="0"/>
                <a:ea typeface="Calibri" panose="020F0502020204030204" pitchFamily="34" charset="0"/>
                <a:cs typeface="Calibri" panose="020F0502020204030204" pitchFamily="34" charset="0"/>
              </a:rPr>
              <a:t>Le débit massique D</a:t>
            </a:r>
            <a:r>
              <a:rPr lang="fr-FR" baseline="-25000" dirty="0">
                <a:latin typeface="Calibri" panose="020F0502020204030204" pitchFamily="34" charset="0"/>
                <a:ea typeface="Calibri" panose="020F0502020204030204" pitchFamily="34" charset="0"/>
                <a:cs typeface="Calibri" panose="020F0502020204030204" pitchFamily="34" charset="0"/>
              </a:rPr>
              <a:t>m</a:t>
            </a:r>
            <a:r>
              <a:rPr lang="fr-FR" dirty="0">
                <a:latin typeface="Calibri" panose="020F0502020204030204" pitchFamily="34" charset="0"/>
                <a:ea typeface="Calibri" panose="020F0502020204030204" pitchFamily="34" charset="0"/>
                <a:cs typeface="Calibri" panose="020F0502020204030204" pitchFamily="34" charset="0"/>
              </a:rPr>
              <a:t> est égal à la masse de liquide qui sort du réservoir par unité de temps</a:t>
            </a:r>
            <a:endParaRPr lang="fr-FR" sz="1800" dirty="0">
              <a:effectLst/>
              <a:latin typeface="Calibri" panose="020F0502020204030204" pitchFamily="34" charset="0"/>
              <a:ea typeface="Calibri" panose="020F0502020204030204" pitchFamily="34" charset="0"/>
              <a:cs typeface="Calibri" panose="020F0502020204030204" pitchFamily="34" charset="0"/>
            </a:endParaRPr>
          </a:p>
        </p:txBody>
      </p:sp>
      <mc:AlternateContent xmlns:mc="http://schemas.openxmlformats.org/markup-compatibility/2006">
        <mc:Choice xmlns:a14="http://schemas.microsoft.com/office/drawing/2010/main" Requires="a14">
          <p:sp>
            <p:nvSpPr>
              <p:cNvPr id="6" name="Rectangle 5">
                <a:extLst>
                  <a:ext uri="{FF2B5EF4-FFF2-40B4-BE49-F238E27FC236}">
                    <a16:creationId xmlns:a16="http://schemas.microsoft.com/office/drawing/2014/main" id="{E5B56CD9-84A8-4387-8B61-F694A22F8201}"/>
                  </a:ext>
                </a:extLst>
              </p:cNvPr>
              <p:cNvSpPr/>
              <p:nvPr/>
            </p:nvSpPr>
            <p:spPr>
              <a:xfrm>
                <a:off x="4015629" y="3123564"/>
                <a:ext cx="1848519" cy="461665"/>
              </a:xfrm>
              <a:prstGeom prst="rect">
                <a:avLst/>
              </a:prstGeom>
            </p:spPr>
            <p:txBody>
              <a:bodyPr wrap="none">
                <a:spAutoFit/>
              </a:bodyPr>
              <a:lstStyle/>
              <a:p>
                <a:pPr/>
                <a14:m>
                  <m:oMath xmlns:m="http://schemas.openxmlformats.org/officeDocument/2006/math">
                    <m:sSub>
                      <m:sSubPr>
                        <m:ctrlPr>
                          <a:rPr lang="fr-FR" b="1" i="1" smtClean="0">
                            <a:latin typeface="Cambria Math" panose="02040503050406030204" pitchFamily="18" charset="0"/>
                          </a:rPr>
                        </m:ctrlPr>
                      </m:sSubPr>
                      <m:e>
                        <m:r>
                          <a:rPr lang="fr-FR" b="1">
                            <a:latin typeface="Cambria Math" panose="02040503050406030204" pitchFamily="18" charset="0"/>
                          </a:rPr>
                          <m:t>𝐃</m:t>
                        </m:r>
                      </m:e>
                      <m:sub>
                        <m:r>
                          <a:rPr lang="fr-FR" b="1" i="1" smtClean="0">
                            <a:latin typeface="Cambria Math" panose="02040503050406030204" pitchFamily="18" charset="0"/>
                          </a:rPr>
                          <m:t>𝒎</m:t>
                        </m:r>
                      </m:sub>
                    </m:sSub>
                    <m:r>
                      <a:rPr lang="fr-FR" b="0" i="0">
                        <a:latin typeface="Cambria Math" panose="02040503050406030204" pitchFamily="18" charset="0"/>
                      </a:rPr>
                      <m:t>= </m:t>
                    </m:r>
                    <m:f>
                      <m:fPr>
                        <m:ctrlPr>
                          <a:rPr lang="fr-FR" b="0" i="1">
                            <a:latin typeface="Cambria Math" panose="02040503050406030204" pitchFamily="18" charset="0"/>
                          </a:rPr>
                        </m:ctrlPr>
                      </m:fPr>
                      <m:num>
                        <m:r>
                          <a:rPr lang="fr-FR" b="1" i="0" smtClean="0">
                            <a:latin typeface="Cambria Math" panose="02040503050406030204" pitchFamily="18" charset="0"/>
                          </a:rPr>
                          <m:t>𝐦</m:t>
                        </m:r>
                      </m:num>
                      <m:den>
                        <m:r>
                          <a:rPr lang="fr-FR" b="0" i="0">
                            <a:latin typeface="Cambria Math" panose="02040503050406030204" pitchFamily="18" charset="0"/>
                          </a:rPr>
                          <m:t>∆</m:t>
                        </m:r>
                        <m:r>
                          <a:rPr lang="fr-FR" b="1" i="0">
                            <a:latin typeface="Cambria Math" panose="02040503050406030204" pitchFamily="18" charset="0"/>
                          </a:rPr>
                          <m:t>𝐭</m:t>
                        </m:r>
                      </m:den>
                    </m:f>
                  </m:oMath>
                </a14:m>
                <a:r>
                  <a:rPr lang="fr-FR" dirty="0"/>
                  <a:t> = r . </a:t>
                </a:r>
                <a:r>
                  <a:rPr lang="fr-FR" dirty="0" err="1"/>
                  <a:t>Dv</a:t>
                </a:r>
                <a:endParaRPr lang="fr-FR" dirty="0"/>
              </a:p>
            </p:txBody>
          </p:sp>
        </mc:Choice>
        <mc:Fallback>
          <p:sp>
            <p:nvSpPr>
              <p:cNvPr id="6" name="Rectangle 5">
                <a:extLst>
                  <a:ext uri="{FF2B5EF4-FFF2-40B4-BE49-F238E27FC236}">
                    <a16:creationId xmlns:a16="http://schemas.microsoft.com/office/drawing/2014/main" id="{E5B56CD9-84A8-4387-8B61-F694A22F8201}"/>
                  </a:ext>
                </a:extLst>
              </p:cNvPr>
              <p:cNvSpPr>
                <a:spLocks noRot="1" noChangeAspect="1" noMove="1" noResize="1" noEditPoints="1" noAdjustHandles="1" noChangeArrowheads="1" noChangeShapeType="1" noTextEdit="1"/>
              </p:cNvSpPr>
              <p:nvPr/>
            </p:nvSpPr>
            <p:spPr>
              <a:xfrm>
                <a:off x="4015629" y="3123564"/>
                <a:ext cx="1848519" cy="461665"/>
              </a:xfrm>
              <a:prstGeom prst="rect">
                <a:avLst/>
              </a:prstGeom>
              <a:blipFill>
                <a:blip r:embed="rId3"/>
                <a:stretch>
                  <a:fillRect r="-1650" b="-6579"/>
                </a:stretch>
              </a:blipFill>
            </p:spPr>
            <p:txBody>
              <a:bodyPr/>
              <a:lstStyle/>
              <a:p>
                <a:r>
                  <a:rPr lang="fr-FR">
                    <a:noFill/>
                  </a:rPr>
                  <a:t> </a:t>
                </a:r>
              </a:p>
            </p:txBody>
          </p:sp>
        </mc:Fallback>
      </mc:AlternateContent>
      <p:sp>
        <p:nvSpPr>
          <p:cNvPr id="8" name="Accolade ouvrante 7">
            <a:extLst>
              <a:ext uri="{FF2B5EF4-FFF2-40B4-BE49-F238E27FC236}">
                <a16:creationId xmlns:a16="http://schemas.microsoft.com/office/drawing/2014/main" id="{BF21B0D2-D2A4-4852-A95A-5043FAFB0B62}"/>
              </a:ext>
            </a:extLst>
          </p:cNvPr>
          <p:cNvSpPr/>
          <p:nvPr/>
        </p:nvSpPr>
        <p:spPr bwMode="auto">
          <a:xfrm>
            <a:off x="1547664" y="4509120"/>
            <a:ext cx="144016" cy="864096"/>
          </a:xfrm>
          <a:prstGeom prst="leftBrace">
            <a:avLst/>
          </a:prstGeom>
          <a:noFill/>
          <a:ln w="12700" cap="flat" cmpd="sng" algn="ctr">
            <a:solidFill>
              <a:schemeClr val="tx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cs typeface="Times New Roman" pitchFamily="18" charset="0"/>
            </a:endParaRPr>
          </a:p>
        </p:txBody>
      </p:sp>
    </p:spTree>
    <p:extLst>
      <p:ext uri="{BB962C8B-B14F-4D97-AF65-F5344CB8AC3E}">
        <p14:creationId xmlns:p14="http://schemas.microsoft.com/office/powerpoint/2010/main" val="2062705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A84453-15F9-4387-BFB0-8BF7681653E5}"/>
              </a:ext>
            </a:extLst>
          </p:cNvPr>
          <p:cNvSpPr>
            <a:spLocks noGrp="1"/>
          </p:cNvSpPr>
          <p:nvPr>
            <p:ph type="title"/>
          </p:nvPr>
        </p:nvSpPr>
        <p:spPr/>
        <p:txBody>
          <a:bodyPr/>
          <a:lstStyle/>
          <a:p>
            <a:r>
              <a:rPr lang="fr-FR" b="1" u="sng" dirty="0">
                <a:solidFill>
                  <a:srgbClr val="00B0F0"/>
                </a:solidFill>
              </a:rPr>
              <a:t>I.3 débit dans une conduite</a:t>
            </a:r>
            <a:endParaRPr lang="fr-FR" dirty="0"/>
          </a:p>
        </p:txBody>
      </p:sp>
      <p:sp>
        <p:nvSpPr>
          <p:cNvPr id="3" name="Espace réservé du contenu 2">
            <a:extLst>
              <a:ext uri="{FF2B5EF4-FFF2-40B4-BE49-F238E27FC236}">
                <a16:creationId xmlns:a16="http://schemas.microsoft.com/office/drawing/2014/main" id="{0C7A0DC3-4536-4D8B-B06A-EA4B5FB3183E}"/>
              </a:ext>
            </a:extLst>
          </p:cNvPr>
          <p:cNvSpPr>
            <a:spLocks noGrp="1"/>
          </p:cNvSpPr>
          <p:nvPr>
            <p:ph idx="1"/>
          </p:nvPr>
        </p:nvSpPr>
        <p:spPr/>
        <p:txBody>
          <a:bodyPr/>
          <a:lstStyle/>
          <a:p>
            <a:r>
              <a:rPr lang="fr-FR" dirty="0"/>
              <a:t>Si l’on considère un liquide qui s’écoule dans un tuyau et dont le débit volumique D</a:t>
            </a:r>
            <a:r>
              <a:rPr lang="fr-FR" baseline="-25000" dirty="0"/>
              <a:t>V</a:t>
            </a:r>
            <a:r>
              <a:rPr lang="fr-FR" dirty="0"/>
              <a:t> est constant alors </a:t>
            </a:r>
          </a:p>
          <a:p>
            <a:endParaRPr lang="fr-FR" dirty="0"/>
          </a:p>
          <a:p>
            <a:endParaRPr lang="fr-FR" dirty="0"/>
          </a:p>
          <a:p>
            <a:endParaRPr lang="fr-FR" dirty="0"/>
          </a:p>
          <a:p>
            <a:endParaRPr lang="fr-FR" dirty="0"/>
          </a:p>
          <a:p>
            <a:pPr lvl="5" algn="l"/>
            <a:r>
              <a:rPr lang="fr-FR" dirty="0"/>
              <a:t>S = section du tuyau (en m</a:t>
            </a:r>
            <a:r>
              <a:rPr lang="fr-FR" baseline="30000" dirty="0"/>
              <a:t>2</a:t>
            </a:r>
            <a:r>
              <a:rPr lang="fr-FR" dirty="0"/>
              <a:t>)</a:t>
            </a:r>
          </a:p>
          <a:p>
            <a:pPr lvl="5" algn="l"/>
            <a:r>
              <a:rPr lang="fr-FR" dirty="0"/>
              <a:t>v = vitesse d'écoulement du liquide dans le tuyau (en </a:t>
            </a:r>
            <a:r>
              <a:rPr lang="fr-FR" dirty="0" err="1"/>
              <a:t>m·s</a:t>
            </a:r>
            <a:r>
              <a:rPr lang="fr-FR" baseline="30000" dirty="0"/>
              <a:t>–1</a:t>
            </a:r>
            <a:r>
              <a:rPr lang="fr-FR" dirty="0"/>
              <a:t>)</a:t>
            </a:r>
          </a:p>
          <a:p>
            <a:pPr lvl="5" algn="l"/>
            <a:r>
              <a:rPr lang="fr-FR" dirty="0"/>
              <a:t>D</a:t>
            </a:r>
            <a:r>
              <a:rPr lang="fr-FR" baseline="-25000" dirty="0"/>
              <a:t>V</a:t>
            </a:r>
            <a:r>
              <a:rPr lang="fr-FR" dirty="0"/>
              <a:t> = débit volumique (en m</a:t>
            </a:r>
            <a:r>
              <a:rPr lang="fr-FR" baseline="30000" dirty="0"/>
              <a:t>3</a:t>
            </a:r>
            <a:r>
              <a:rPr lang="fr-FR" dirty="0"/>
              <a:t>·s</a:t>
            </a:r>
            <a:r>
              <a:rPr lang="fr-FR" baseline="30000" dirty="0"/>
              <a:t>–1</a:t>
            </a:r>
            <a:r>
              <a:rPr lang="fr-FR" dirty="0"/>
              <a:t>)</a:t>
            </a:r>
          </a:p>
        </p:txBody>
      </p:sp>
      <p:pic>
        <p:nvPicPr>
          <p:cNvPr id="4" name="Image 3">
            <a:extLst>
              <a:ext uri="{FF2B5EF4-FFF2-40B4-BE49-F238E27FC236}">
                <a16:creationId xmlns:a16="http://schemas.microsoft.com/office/drawing/2014/main" id="{D8C01931-EE1D-4C57-AD8E-49AEA1FD3A7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3288126"/>
            <a:ext cx="1920875" cy="1187450"/>
          </a:xfrm>
          <a:prstGeom prst="rect">
            <a:avLst/>
          </a:prstGeom>
          <a:noFill/>
          <a:ln>
            <a:noFill/>
          </a:ln>
        </p:spPr>
      </p:pic>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09DDF3B-9121-40DB-844D-5ACA66CFC127}"/>
                  </a:ext>
                </a:extLst>
              </p:cNvPr>
              <p:cNvSpPr/>
              <p:nvPr/>
            </p:nvSpPr>
            <p:spPr>
              <a:xfrm>
                <a:off x="5292080" y="3573016"/>
                <a:ext cx="2954591" cy="6176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fr-FR" b="1" i="1">
                              <a:latin typeface="Cambria Math" panose="02040503050406030204" pitchFamily="18" charset="0"/>
                            </a:rPr>
                          </m:ctrlPr>
                        </m:sSubPr>
                        <m:e>
                          <m:r>
                            <a:rPr lang="fr-FR" b="1">
                              <a:latin typeface="Cambria Math" panose="02040503050406030204" pitchFamily="18" charset="0"/>
                            </a:rPr>
                            <m:t>𝐃</m:t>
                          </m:r>
                        </m:e>
                        <m:sub>
                          <m:r>
                            <a:rPr lang="fr-FR" b="1" i="0">
                              <a:latin typeface="Cambria Math" panose="02040503050406030204" pitchFamily="18" charset="0"/>
                            </a:rPr>
                            <m:t>𝐕</m:t>
                          </m:r>
                        </m:sub>
                      </m:sSub>
                      <m:r>
                        <a:rPr lang="fr-FR" b="0" i="0">
                          <a:latin typeface="Cambria Math" panose="02040503050406030204" pitchFamily="18" charset="0"/>
                        </a:rPr>
                        <m:t>= </m:t>
                      </m:r>
                      <m:f>
                        <m:fPr>
                          <m:ctrlPr>
                            <a:rPr lang="fr-FR" b="0" i="1">
                              <a:latin typeface="Cambria Math" panose="02040503050406030204" pitchFamily="18" charset="0"/>
                            </a:rPr>
                          </m:ctrlPr>
                        </m:fPr>
                        <m:num>
                          <m:r>
                            <a:rPr lang="fr-FR" b="1" i="0">
                              <a:latin typeface="Cambria Math" panose="02040503050406030204" pitchFamily="18" charset="0"/>
                            </a:rPr>
                            <m:t>𝐕</m:t>
                          </m:r>
                        </m:num>
                        <m:den>
                          <m:r>
                            <a:rPr lang="fr-FR" b="0" i="0">
                              <a:latin typeface="Cambria Math" panose="02040503050406030204" pitchFamily="18" charset="0"/>
                            </a:rPr>
                            <m:t>∆</m:t>
                          </m:r>
                          <m:r>
                            <a:rPr lang="fr-FR" b="1" i="0">
                              <a:latin typeface="Cambria Math" panose="02040503050406030204" pitchFamily="18" charset="0"/>
                            </a:rPr>
                            <m:t>𝐭</m:t>
                          </m:r>
                        </m:den>
                      </m:f>
                      <m:r>
                        <a:rPr lang="fr-FR" b="0" i="0">
                          <a:latin typeface="Cambria Math" panose="02040503050406030204" pitchFamily="18" charset="0"/>
                        </a:rPr>
                        <m:t>= </m:t>
                      </m:r>
                      <m:f>
                        <m:fPr>
                          <m:ctrlPr>
                            <a:rPr lang="fr-FR" b="0" i="1">
                              <a:latin typeface="Cambria Math" panose="02040503050406030204" pitchFamily="18" charset="0"/>
                            </a:rPr>
                          </m:ctrlPr>
                        </m:fPr>
                        <m:num>
                          <m:r>
                            <a:rPr lang="fr-FR" b="1" i="0">
                              <a:latin typeface="Cambria Math" panose="02040503050406030204" pitchFamily="18" charset="0"/>
                            </a:rPr>
                            <m:t>𝐒</m:t>
                          </m:r>
                          <m:r>
                            <a:rPr lang="fr-FR" b="0" i="0">
                              <a:latin typeface="Cambria Math" panose="02040503050406030204" pitchFamily="18" charset="0"/>
                            </a:rPr>
                            <m:t> × </m:t>
                          </m:r>
                          <m:r>
                            <a:rPr lang="fr-FR" b="1" i="0">
                              <a:latin typeface="Cambria Math" panose="02040503050406030204" pitchFamily="18" charset="0"/>
                            </a:rPr>
                            <m:t>𝓵</m:t>
                          </m:r>
                        </m:num>
                        <m:den>
                          <m:r>
                            <a:rPr lang="fr-FR" b="0" i="0">
                              <a:latin typeface="Cambria Math" panose="02040503050406030204" pitchFamily="18" charset="0"/>
                            </a:rPr>
                            <m:t>∆</m:t>
                          </m:r>
                          <m:r>
                            <a:rPr lang="fr-FR" b="1" i="0">
                              <a:latin typeface="Cambria Math" panose="02040503050406030204" pitchFamily="18" charset="0"/>
                            </a:rPr>
                            <m:t>𝐭</m:t>
                          </m:r>
                        </m:den>
                      </m:f>
                      <m:r>
                        <a:rPr lang="fr-FR" b="0" i="0">
                          <a:latin typeface="Cambria Math" panose="02040503050406030204" pitchFamily="18" charset="0"/>
                        </a:rPr>
                        <m:t>=</m:t>
                      </m:r>
                      <m:r>
                        <a:rPr lang="fr-FR" b="1" i="0">
                          <a:latin typeface="Cambria Math" panose="02040503050406030204" pitchFamily="18" charset="0"/>
                        </a:rPr>
                        <m:t>𝐒</m:t>
                      </m:r>
                      <m:r>
                        <a:rPr lang="fr-FR" b="0" i="0">
                          <a:latin typeface="Cambria Math" panose="02040503050406030204" pitchFamily="18" charset="0"/>
                        </a:rPr>
                        <m:t> ×</m:t>
                      </m:r>
                      <m:r>
                        <a:rPr lang="fr-FR" b="1" i="0">
                          <a:latin typeface="Cambria Math" panose="02040503050406030204" pitchFamily="18" charset="0"/>
                        </a:rPr>
                        <m:t>𝐯</m:t>
                      </m:r>
                    </m:oMath>
                  </m:oMathPara>
                </a14:m>
                <a:endParaRPr lang="fr-FR" dirty="0"/>
              </a:p>
            </p:txBody>
          </p:sp>
        </mc:Choice>
        <mc:Fallback xmlns="">
          <p:sp>
            <p:nvSpPr>
              <p:cNvPr id="6" name="Rectangle 5">
                <a:extLst>
                  <a:ext uri="{FF2B5EF4-FFF2-40B4-BE49-F238E27FC236}">
                    <a16:creationId xmlns:a16="http://schemas.microsoft.com/office/drawing/2014/main" xmlns="" id="{809DDF3B-9121-40DB-844D-5ACA66CFC127}"/>
                  </a:ext>
                </a:extLst>
              </p:cNvPr>
              <p:cNvSpPr>
                <a:spLocks noRot="1" noChangeAspect="1" noMove="1" noResize="1" noEditPoints="1" noAdjustHandles="1" noChangeArrowheads="1" noChangeShapeType="1" noTextEdit="1"/>
              </p:cNvSpPr>
              <p:nvPr/>
            </p:nvSpPr>
            <p:spPr>
              <a:xfrm>
                <a:off x="5292080" y="3573016"/>
                <a:ext cx="2954591" cy="617670"/>
              </a:xfrm>
              <a:prstGeom prst="rect">
                <a:avLst/>
              </a:prstGeom>
              <a:blipFill>
                <a:blip r:embed="rId3" cstate="print"/>
                <a:stretch>
                  <a:fillRect/>
                </a:stretch>
              </a:blipFill>
            </p:spPr>
            <p:txBody>
              <a:bodyPr/>
              <a:lstStyle/>
              <a:p>
                <a:r>
                  <a:rPr lang="fr-FR">
                    <a:noFill/>
                  </a:rPr>
                  <a:t> </a:t>
                </a:r>
              </a:p>
            </p:txBody>
          </p:sp>
        </mc:Fallback>
      </mc:AlternateContent>
      <p:sp>
        <p:nvSpPr>
          <p:cNvPr id="7" name="Accolade ouvrante 6">
            <a:extLst>
              <a:ext uri="{FF2B5EF4-FFF2-40B4-BE49-F238E27FC236}">
                <a16:creationId xmlns:a16="http://schemas.microsoft.com/office/drawing/2014/main" id="{3372E7BE-1389-4C7B-A968-4604A5A626F5}"/>
              </a:ext>
            </a:extLst>
          </p:cNvPr>
          <p:cNvSpPr/>
          <p:nvPr/>
        </p:nvSpPr>
        <p:spPr bwMode="auto">
          <a:xfrm>
            <a:off x="2051720" y="4545674"/>
            <a:ext cx="144016" cy="864096"/>
          </a:xfrm>
          <a:prstGeom prst="leftBrace">
            <a:avLst/>
          </a:prstGeom>
          <a:noFill/>
          <a:ln w="12700" cap="flat" cmpd="sng" algn="ctr">
            <a:solidFill>
              <a:schemeClr val="tx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cs typeface="Times New Roman" pitchFamily="18" charset="0"/>
            </a:endParaRPr>
          </a:p>
        </p:txBody>
      </p:sp>
    </p:spTree>
    <p:extLst>
      <p:ext uri="{BB962C8B-B14F-4D97-AF65-F5344CB8AC3E}">
        <p14:creationId xmlns:p14="http://schemas.microsoft.com/office/powerpoint/2010/main" val="788832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D9488D-60BE-4AB9-990C-1F93BB557086}"/>
              </a:ext>
            </a:extLst>
          </p:cNvPr>
          <p:cNvSpPr>
            <a:spLocks noGrp="1"/>
          </p:cNvSpPr>
          <p:nvPr>
            <p:ph type="title"/>
          </p:nvPr>
        </p:nvSpPr>
        <p:spPr/>
        <p:txBody>
          <a:bodyPr/>
          <a:lstStyle/>
          <a:p>
            <a:r>
              <a:rPr lang="fr-FR" b="1" u="sng" dirty="0">
                <a:solidFill>
                  <a:srgbClr val="00B0F0"/>
                </a:solidFill>
              </a:rPr>
              <a:t>I.4 Conservation du débit</a:t>
            </a:r>
            <a:endParaRPr lang="fr-FR" dirty="0"/>
          </a:p>
        </p:txBody>
      </p:sp>
      <p:sp>
        <p:nvSpPr>
          <p:cNvPr id="3" name="Espace réservé du contenu 2">
            <a:extLst>
              <a:ext uri="{FF2B5EF4-FFF2-40B4-BE49-F238E27FC236}">
                <a16:creationId xmlns:a16="http://schemas.microsoft.com/office/drawing/2014/main" id="{95AEA278-1CA5-4A42-B6B6-F7A9CCD7EEA4}"/>
              </a:ext>
            </a:extLst>
          </p:cNvPr>
          <p:cNvSpPr>
            <a:spLocks noGrp="1"/>
          </p:cNvSpPr>
          <p:nvPr>
            <p:ph idx="1"/>
          </p:nvPr>
        </p:nvSpPr>
        <p:spPr>
          <a:xfrm>
            <a:off x="0" y="2276872"/>
            <a:ext cx="8991600" cy="3742928"/>
          </a:xfrm>
        </p:spPr>
        <p:txBody>
          <a:bodyPr/>
          <a:lstStyle/>
          <a:p>
            <a:r>
              <a:rPr lang="fr-FR" dirty="0"/>
              <a:t>Un écoulement est dit </a:t>
            </a:r>
            <a:r>
              <a:rPr lang="fr-FR" b="1" dirty="0"/>
              <a:t>permanent</a:t>
            </a:r>
            <a:r>
              <a:rPr lang="fr-FR" dirty="0"/>
              <a:t> (ou </a:t>
            </a:r>
            <a:r>
              <a:rPr lang="fr-FR" b="1" dirty="0"/>
              <a:t>stationnaire</a:t>
            </a:r>
            <a:r>
              <a:rPr lang="fr-FR" dirty="0"/>
              <a:t>) si les paramètres qui le caractérisent (pression, température, vitesse, masse volumique, ...), ont une valeur constante au cours du temps.</a:t>
            </a:r>
          </a:p>
          <a:p>
            <a:endParaRPr lang="fr-FR" dirty="0"/>
          </a:p>
          <a:p>
            <a:r>
              <a:rPr lang="fr-FR" dirty="0"/>
              <a:t>Au cours de l’écoulement en </a:t>
            </a:r>
            <a:r>
              <a:rPr lang="fr-FR" b="1" dirty="0"/>
              <a:t>régime permanent</a:t>
            </a:r>
            <a:r>
              <a:rPr lang="fr-FR" dirty="0"/>
              <a:t> d’un fluide incompressible, il y a </a:t>
            </a:r>
            <a:r>
              <a:rPr lang="fr-FR" b="1" dirty="0"/>
              <a:t>conservation du débit volumique</a:t>
            </a:r>
            <a:r>
              <a:rPr lang="fr-FR" dirty="0"/>
              <a:t> :</a:t>
            </a:r>
          </a:p>
          <a:p>
            <a:endParaRPr lang="fr-FR" dirty="0"/>
          </a:p>
          <a:p>
            <a:r>
              <a:rPr lang="fr-FR" sz="2800" b="1" dirty="0">
                <a:solidFill>
                  <a:srgbClr val="FF0000"/>
                </a:solidFill>
              </a:rPr>
              <a:t>D</a:t>
            </a:r>
            <a:r>
              <a:rPr lang="fr-FR" sz="2800" b="1" baseline="-25000" dirty="0">
                <a:solidFill>
                  <a:srgbClr val="FF0000"/>
                </a:solidFill>
              </a:rPr>
              <a:t>V</a:t>
            </a:r>
            <a:r>
              <a:rPr lang="fr-FR" sz="2800" b="1" dirty="0">
                <a:solidFill>
                  <a:srgbClr val="FF0000"/>
                </a:solidFill>
              </a:rPr>
              <a:t> = S</a:t>
            </a:r>
            <a:r>
              <a:rPr lang="fr-FR" sz="2800" b="1" baseline="-25000" dirty="0">
                <a:solidFill>
                  <a:srgbClr val="FF0000"/>
                </a:solidFill>
              </a:rPr>
              <a:t>1</a:t>
            </a:r>
            <a:r>
              <a:rPr lang="fr-FR" sz="2800" b="1" dirty="0">
                <a:solidFill>
                  <a:srgbClr val="FF0000"/>
                </a:solidFill>
              </a:rPr>
              <a:t> </a:t>
            </a:r>
            <a:r>
              <a:rPr lang="fr-FR" sz="2800" b="1" dirty="0">
                <a:solidFill>
                  <a:srgbClr val="FF0000"/>
                </a:solidFill>
                <a:sym typeface="Symbol" panose="05050102010706020507" pitchFamily="18" charset="2"/>
              </a:rPr>
              <a:t></a:t>
            </a:r>
            <a:r>
              <a:rPr lang="fr-FR" sz="2800" b="1" dirty="0">
                <a:solidFill>
                  <a:srgbClr val="FF0000"/>
                </a:solidFill>
              </a:rPr>
              <a:t> v</a:t>
            </a:r>
            <a:r>
              <a:rPr lang="fr-FR" sz="2800" b="1" baseline="-25000" dirty="0">
                <a:solidFill>
                  <a:srgbClr val="FF0000"/>
                </a:solidFill>
              </a:rPr>
              <a:t>1</a:t>
            </a:r>
            <a:r>
              <a:rPr lang="fr-FR" sz="2800" b="1" dirty="0">
                <a:solidFill>
                  <a:srgbClr val="FF0000"/>
                </a:solidFill>
              </a:rPr>
              <a:t> = S</a:t>
            </a:r>
            <a:r>
              <a:rPr lang="fr-FR" sz="2800" b="1" baseline="-25000" dirty="0">
                <a:solidFill>
                  <a:srgbClr val="FF0000"/>
                </a:solidFill>
              </a:rPr>
              <a:t>2</a:t>
            </a:r>
            <a:r>
              <a:rPr lang="fr-FR" sz="2800" b="1" dirty="0">
                <a:solidFill>
                  <a:srgbClr val="FF0000"/>
                </a:solidFill>
              </a:rPr>
              <a:t> </a:t>
            </a:r>
            <a:r>
              <a:rPr lang="fr-FR" sz="2800" b="1" dirty="0">
                <a:solidFill>
                  <a:srgbClr val="FF0000"/>
                </a:solidFill>
                <a:sym typeface="Symbol" panose="05050102010706020507" pitchFamily="18" charset="2"/>
              </a:rPr>
              <a:t></a:t>
            </a:r>
            <a:r>
              <a:rPr lang="fr-FR" sz="2800" b="1" dirty="0">
                <a:solidFill>
                  <a:srgbClr val="FF0000"/>
                </a:solidFill>
              </a:rPr>
              <a:t> v</a:t>
            </a:r>
            <a:r>
              <a:rPr lang="fr-FR" sz="2800" b="1" baseline="-25000" dirty="0">
                <a:solidFill>
                  <a:srgbClr val="FF0000"/>
                </a:solidFill>
              </a:rPr>
              <a:t>2</a:t>
            </a:r>
            <a:endParaRPr lang="fr-FR" sz="2800" dirty="0">
              <a:solidFill>
                <a:srgbClr val="FF0000"/>
              </a:solidFill>
            </a:endParaRPr>
          </a:p>
          <a:p>
            <a:endParaRPr lang="fr-FR" dirty="0"/>
          </a:p>
        </p:txBody>
      </p:sp>
      <p:pic>
        <p:nvPicPr>
          <p:cNvPr id="4" name="Image 3" descr="Étudier qualitativement et quantitativement l'écoulement d'un fluide  incompressible en régime permanent - Manuel numérique max Belin">
            <a:extLst>
              <a:ext uri="{FF2B5EF4-FFF2-40B4-BE49-F238E27FC236}">
                <a16:creationId xmlns:a16="http://schemas.microsoft.com/office/drawing/2014/main" id="{F8570F39-9514-4B75-AAF0-254CEBAB3708}"/>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4149080"/>
            <a:ext cx="1582420" cy="1151890"/>
          </a:xfrm>
          <a:prstGeom prst="rect">
            <a:avLst/>
          </a:prstGeom>
          <a:noFill/>
          <a:ln>
            <a:noFill/>
          </a:ln>
        </p:spPr>
      </p:pic>
    </p:spTree>
    <p:extLst>
      <p:ext uri="{BB962C8B-B14F-4D97-AF65-F5344CB8AC3E}">
        <p14:creationId xmlns:p14="http://schemas.microsoft.com/office/powerpoint/2010/main" val="1511808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6874C3-9140-4DC8-9CCA-5917D6CC3989}"/>
              </a:ext>
            </a:extLst>
          </p:cNvPr>
          <p:cNvSpPr>
            <a:spLocks noGrp="1"/>
          </p:cNvSpPr>
          <p:nvPr>
            <p:ph type="title"/>
          </p:nvPr>
        </p:nvSpPr>
        <p:spPr>
          <a:xfrm>
            <a:off x="0" y="838200"/>
            <a:ext cx="9144000" cy="914400"/>
          </a:xfrm>
        </p:spPr>
        <p:txBody>
          <a:bodyPr/>
          <a:lstStyle/>
          <a:p>
            <a:r>
              <a:rPr lang="fr-FR" b="1" dirty="0">
                <a:solidFill>
                  <a:srgbClr val="92D050"/>
                </a:solidFill>
              </a:rPr>
              <a:t>Exemple: Circulation du sang </a:t>
            </a:r>
            <a:endParaRPr lang="fr-FR" dirty="0"/>
          </a:p>
        </p:txBody>
      </p:sp>
      <p:sp>
        <p:nvSpPr>
          <p:cNvPr id="3" name="Espace réservé du contenu 2">
            <a:extLst>
              <a:ext uri="{FF2B5EF4-FFF2-40B4-BE49-F238E27FC236}">
                <a16:creationId xmlns:a16="http://schemas.microsoft.com/office/drawing/2014/main" id="{3A8B1AE9-FD1B-4BF4-BF2F-1A3E6DAD1329}"/>
              </a:ext>
            </a:extLst>
          </p:cNvPr>
          <p:cNvSpPr>
            <a:spLocks noGrp="1"/>
          </p:cNvSpPr>
          <p:nvPr>
            <p:ph idx="1"/>
          </p:nvPr>
        </p:nvSpPr>
        <p:spPr>
          <a:xfrm>
            <a:off x="4180012" y="1556792"/>
            <a:ext cx="4752528" cy="4536504"/>
          </a:xfrm>
        </p:spPr>
        <p:txBody>
          <a:bodyPr/>
          <a:lstStyle/>
          <a:p>
            <a:pPr marL="0" indent="0">
              <a:buNone/>
            </a:pPr>
            <a:br>
              <a:rPr lang="fr-FR" dirty="0"/>
            </a:br>
            <a:r>
              <a:rPr lang="fr-FR" dirty="0"/>
              <a:t>Dans l'aorte, artère principale à la sortie du </a:t>
            </a:r>
            <a:r>
              <a:rPr lang="fr-FR" dirty="0" err="1"/>
              <a:t>coeur</a:t>
            </a:r>
            <a:r>
              <a:rPr lang="fr-FR" dirty="0"/>
              <a:t> considérée comme un tuyau de diamètre égal à 32 mm, le sang circule à une vitesse moyenne de 50 cm·s</a:t>
            </a:r>
            <a:r>
              <a:rPr lang="fr-FR" baseline="30000" dirty="0"/>
              <a:t>-1</a:t>
            </a:r>
            <a:r>
              <a:rPr lang="fr-FR" dirty="0"/>
              <a:t>. </a:t>
            </a:r>
          </a:p>
          <a:p>
            <a:pPr marL="0" indent="0">
              <a:buNone/>
            </a:pPr>
            <a:r>
              <a:rPr lang="fr-FR" dirty="0"/>
              <a:t>L'aorte se divise en artères, puis en artérioles. Dans ces dernières, le sang circule à la vitesse de 20 cm·s</a:t>
            </a:r>
            <a:r>
              <a:rPr lang="fr-FR" baseline="30000" dirty="0"/>
              <a:t>-1</a:t>
            </a:r>
            <a:r>
              <a:rPr lang="fr-FR" dirty="0"/>
              <a:t>. </a:t>
            </a:r>
            <a:br>
              <a:rPr lang="fr-FR" dirty="0"/>
            </a:br>
            <a:br>
              <a:rPr lang="fr-FR" dirty="0"/>
            </a:br>
            <a:r>
              <a:rPr lang="fr-FR" b="1" dirty="0"/>
              <a:t>1. </a:t>
            </a:r>
            <a:r>
              <a:rPr lang="fr-FR" dirty="0"/>
              <a:t>Calculer la surface totale de section des artérioles. </a:t>
            </a:r>
            <a:br>
              <a:rPr lang="fr-FR" dirty="0"/>
            </a:br>
            <a:br>
              <a:rPr lang="fr-FR" dirty="0"/>
            </a:br>
            <a:r>
              <a:rPr lang="fr-FR" dirty="0"/>
              <a:t>Les artérioles se divisent à nouveau en capillaires. Les capillaires ont une surface totale de section de 4000 cm</a:t>
            </a:r>
            <a:r>
              <a:rPr lang="fr-FR" baseline="30000" dirty="0"/>
              <a:t>2</a:t>
            </a:r>
            <a:r>
              <a:rPr lang="fr-FR" dirty="0"/>
              <a:t>. </a:t>
            </a:r>
            <a:br>
              <a:rPr lang="fr-FR" dirty="0"/>
            </a:br>
            <a:r>
              <a:rPr lang="fr-FR" b="1" dirty="0"/>
              <a:t>2. </a:t>
            </a:r>
            <a:r>
              <a:rPr lang="fr-FR" dirty="0"/>
              <a:t>Calculer la vitesse du sang dans un capillaire. </a:t>
            </a:r>
          </a:p>
        </p:txBody>
      </p:sp>
      <p:pic>
        <p:nvPicPr>
          <p:cNvPr id="4" name="Image 3">
            <a:extLst>
              <a:ext uri="{FF2B5EF4-FFF2-40B4-BE49-F238E27FC236}">
                <a16:creationId xmlns:a16="http://schemas.microsoft.com/office/drawing/2014/main" id="{DF0F65AF-72FD-479C-9856-9062CA381D6E}"/>
              </a:ext>
            </a:extLst>
          </p:cNvPr>
          <p:cNvPicPr>
            <a:picLocks noChangeAspect="1"/>
          </p:cNvPicPr>
          <p:nvPr/>
        </p:nvPicPr>
        <p:blipFill>
          <a:blip r:embed="rId2" cstate="print"/>
          <a:stretch>
            <a:fillRect/>
          </a:stretch>
        </p:blipFill>
        <p:spPr>
          <a:xfrm>
            <a:off x="211460" y="1920999"/>
            <a:ext cx="3829050" cy="4114800"/>
          </a:xfrm>
          <a:prstGeom prst="rect">
            <a:avLst/>
          </a:prstGeom>
        </p:spPr>
      </p:pic>
    </p:spTree>
    <p:extLst>
      <p:ext uri="{BB962C8B-B14F-4D97-AF65-F5344CB8AC3E}">
        <p14:creationId xmlns:p14="http://schemas.microsoft.com/office/powerpoint/2010/main" val="2265435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CA22DF-9B6A-4779-B1A8-7A5742214CA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34B8677-2688-4306-A9BC-6E68C7723CD9}"/>
              </a:ext>
            </a:extLst>
          </p:cNvPr>
          <p:cNvSpPr>
            <a:spLocks noGrp="1"/>
          </p:cNvSpPr>
          <p:nvPr>
            <p:ph idx="1"/>
          </p:nvPr>
        </p:nvSpPr>
        <p:spPr/>
        <p:txBody>
          <a:bodyPr/>
          <a:lstStyle/>
          <a:p>
            <a:r>
              <a:rPr lang="fr-FR" dirty="0"/>
              <a:t>Ex 15 page 374</a:t>
            </a:r>
          </a:p>
          <a:p>
            <a:endParaRPr lang="fr-FR" dirty="0"/>
          </a:p>
        </p:txBody>
      </p:sp>
    </p:spTree>
    <p:extLst>
      <p:ext uri="{BB962C8B-B14F-4D97-AF65-F5344CB8AC3E}">
        <p14:creationId xmlns:p14="http://schemas.microsoft.com/office/powerpoint/2010/main" val="1072221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179CA3-9CE8-41C9-9A52-CBFB43911B5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49EE521-B9DC-4C74-B892-0CF2619A2E0F}"/>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429692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8EC307-42E7-4EB1-92AC-D623C6E9324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A2924D1-2127-4380-8D53-EC55BE99FDFD}"/>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3573733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a:extLst>
              <a:ext uri="{FF2B5EF4-FFF2-40B4-BE49-F238E27FC236}">
                <a16:creationId xmlns:a16="http://schemas.microsoft.com/office/drawing/2014/main" id="{EDC5DB4F-B37C-4A17-A0B4-21E4594FD219}"/>
              </a:ext>
            </a:extLst>
          </p:cNvPr>
          <p:cNvSpPr>
            <a:spLocks noGrp="1"/>
          </p:cNvSpPr>
          <p:nvPr>
            <p:ph type="sldNum" sz="quarter" idx="12"/>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148D4C8-9AA6-4605-9B73-008D21023D6B}" type="slidenum">
              <a:rPr lang="fr-FR" altLang="fr-FR">
                <a:solidFill>
                  <a:schemeClr val="bg1"/>
                </a:solidFill>
              </a:rPr>
              <a:pPr eaLnBrk="1" hangingPunct="1"/>
              <a:t>11</a:t>
            </a:fld>
            <a:endParaRPr lang="fr-FR" altLang="fr-FR">
              <a:solidFill>
                <a:schemeClr val="bg1"/>
              </a:solidFill>
            </a:endParaRPr>
          </a:p>
        </p:txBody>
      </p:sp>
      <p:sp>
        <p:nvSpPr>
          <p:cNvPr id="6147" name="AutoShape 2">
            <a:extLst>
              <a:ext uri="{FF2B5EF4-FFF2-40B4-BE49-F238E27FC236}">
                <a16:creationId xmlns:a16="http://schemas.microsoft.com/office/drawing/2014/main" id="{ED7B6B5A-BDBF-47EB-ACA4-9D7260405F3F}"/>
              </a:ext>
            </a:extLst>
          </p:cNvPr>
          <p:cNvSpPr>
            <a:spLocks noGrp="1" noChangeArrowheads="1"/>
          </p:cNvSpPr>
          <p:nvPr>
            <p:ph type="title"/>
          </p:nvPr>
        </p:nvSpPr>
        <p:spPr>
          <a:xfrm>
            <a:off x="755650" y="765175"/>
            <a:ext cx="7924800" cy="1143000"/>
          </a:xfrm>
        </p:spPr>
        <p:txBody>
          <a:bodyPr/>
          <a:lstStyle/>
          <a:p>
            <a:pPr eaLnBrk="1" hangingPunct="1"/>
            <a:r>
              <a:rPr lang="fr-BE" altLang="fr-FR" dirty="0">
                <a:solidFill>
                  <a:srgbClr val="0070C0"/>
                </a:solidFill>
              </a:rPr>
              <a:t>II. Poussée d’Archimède</a:t>
            </a:r>
            <a:endParaRPr lang="fr-FR" altLang="fr-FR" dirty="0">
              <a:solidFill>
                <a:srgbClr val="0070C0"/>
              </a:solidFill>
            </a:endParaRPr>
          </a:p>
        </p:txBody>
      </p:sp>
      <p:sp>
        <p:nvSpPr>
          <p:cNvPr id="6148" name="Rectangle 3">
            <a:extLst>
              <a:ext uri="{FF2B5EF4-FFF2-40B4-BE49-F238E27FC236}">
                <a16:creationId xmlns:a16="http://schemas.microsoft.com/office/drawing/2014/main" id="{18193CCC-1530-4984-98A7-B9FADA281A54}"/>
              </a:ext>
            </a:extLst>
          </p:cNvPr>
          <p:cNvSpPr>
            <a:spLocks noGrp="1" noChangeArrowheads="1"/>
          </p:cNvSpPr>
          <p:nvPr>
            <p:ph type="body" idx="1"/>
          </p:nvPr>
        </p:nvSpPr>
        <p:spPr>
          <a:xfrm>
            <a:off x="76200" y="1908175"/>
            <a:ext cx="8991600" cy="3352800"/>
          </a:xfrm>
        </p:spPr>
        <p:txBody>
          <a:bodyPr/>
          <a:lstStyle/>
          <a:p>
            <a:pPr eaLnBrk="1" hangingPunct="1"/>
            <a:r>
              <a:rPr lang="fr-BE" altLang="fr-FR" sz="2000" dirty="0"/>
              <a:t>Tout corps plongé dans un fluide est soumis à une poussée de bas en haut égale au poids du volume du fluide déplacé</a:t>
            </a:r>
            <a:endParaRPr lang="fr-FR" altLang="fr-FR" sz="2000" dirty="0"/>
          </a:p>
          <a:p>
            <a:pPr eaLnBrk="1" hangingPunct="1"/>
            <a:endParaRPr lang="fr-FR" altLang="fr-FR" sz="2000" dirty="0"/>
          </a:p>
        </p:txBody>
      </p:sp>
      <p:pic>
        <p:nvPicPr>
          <p:cNvPr id="6149" name="Picture 6">
            <a:extLst>
              <a:ext uri="{FF2B5EF4-FFF2-40B4-BE49-F238E27FC236}">
                <a16:creationId xmlns:a16="http://schemas.microsoft.com/office/drawing/2014/main" id="{3E829DB5-274E-4D55-9A5F-C293B763D7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3195638"/>
            <a:ext cx="5329238"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a:extLst>
              <a:ext uri="{FF2B5EF4-FFF2-40B4-BE49-F238E27FC236}">
                <a16:creationId xmlns:a16="http://schemas.microsoft.com/office/drawing/2014/main" id="{48B4509C-2EBE-4795-AD4E-071A2C3C3681}"/>
              </a:ext>
            </a:extLst>
          </p:cNvPr>
          <p:cNvSpPr>
            <a:spLocks noGrp="1"/>
          </p:cNvSpPr>
          <p:nvPr>
            <p:ph type="sldNum" sz="quarter" idx="12"/>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1F1DAB7-7E7F-4B27-8FC4-89A8403374AA}" type="slidenum">
              <a:rPr lang="fr-FR" altLang="fr-FR">
                <a:solidFill>
                  <a:schemeClr val="bg1"/>
                </a:solidFill>
              </a:rPr>
              <a:pPr eaLnBrk="1" hangingPunct="1"/>
              <a:t>12</a:t>
            </a:fld>
            <a:endParaRPr lang="fr-FR" altLang="fr-FR">
              <a:solidFill>
                <a:schemeClr val="bg1"/>
              </a:solidFill>
            </a:endParaRPr>
          </a:p>
        </p:txBody>
      </p:sp>
      <p:sp>
        <p:nvSpPr>
          <p:cNvPr id="7171" name="AutoShape 2">
            <a:extLst>
              <a:ext uri="{FF2B5EF4-FFF2-40B4-BE49-F238E27FC236}">
                <a16:creationId xmlns:a16="http://schemas.microsoft.com/office/drawing/2014/main" id="{E40C31B2-5CE1-482F-B29C-A6D473860A65}"/>
              </a:ext>
            </a:extLst>
          </p:cNvPr>
          <p:cNvSpPr>
            <a:spLocks noGrp="1" noChangeArrowheads="1"/>
          </p:cNvSpPr>
          <p:nvPr>
            <p:ph type="title"/>
          </p:nvPr>
        </p:nvSpPr>
        <p:spPr>
          <a:xfrm>
            <a:off x="755650" y="765175"/>
            <a:ext cx="7924800" cy="1143000"/>
          </a:xfrm>
        </p:spPr>
        <p:txBody>
          <a:bodyPr/>
          <a:lstStyle/>
          <a:p>
            <a:pPr eaLnBrk="1" hangingPunct="1"/>
            <a:r>
              <a:rPr lang="fr-BE" altLang="fr-FR"/>
              <a:t>Poussée d’Archimède</a:t>
            </a:r>
            <a:endParaRPr lang="fr-FR" altLang="fr-FR"/>
          </a:p>
        </p:txBody>
      </p:sp>
      <p:sp>
        <p:nvSpPr>
          <p:cNvPr id="7172" name="Rectangle 3">
            <a:extLst>
              <a:ext uri="{FF2B5EF4-FFF2-40B4-BE49-F238E27FC236}">
                <a16:creationId xmlns:a16="http://schemas.microsoft.com/office/drawing/2014/main" id="{389977DA-6BAA-4B0E-A0C3-A36E04EDA612}"/>
              </a:ext>
            </a:extLst>
          </p:cNvPr>
          <p:cNvSpPr>
            <a:spLocks noGrp="1" noChangeArrowheads="1"/>
          </p:cNvSpPr>
          <p:nvPr>
            <p:ph type="body" idx="1"/>
          </p:nvPr>
        </p:nvSpPr>
        <p:spPr>
          <a:xfrm>
            <a:off x="-612576" y="2204863"/>
            <a:ext cx="8991600" cy="3887961"/>
          </a:xfrm>
        </p:spPr>
        <p:txBody>
          <a:bodyPr/>
          <a:lstStyle/>
          <a:p>
            <a:pPr eaLnBrk="1" hangingPunct="1"/>
            <a:r>
              <a:rPr lang="fr-BE" altLang="fr-FR" sz="2400" dirty="0"/>
              <a:t>Poussée d’Archimède = P</a:t>
            </a:r>
            <a:r>
              <a:rPr lang="fr-BE" altLang="fr-FR" sz="2400" baseline="-25000" dirty="0"/>
              <a:t>A</a:t>
            </a:r>
            <a:r>
              <a:rPr lang="fr-BE" altLang="fr-FR" sz="2400" dirty="0"/>
              <a:t> = poids du fluide déplacé</a:t>
            </a:r>
          </a:p>
          <a:p>
            <a:pPr eaLnBrk="1" hangingPunct="1">
              <a:buFont typeface="Wingdings" panose="05000000000000000000" pitchFamily="2" charset="2"/>
              <a:buNone/>
            </a:pPr>
            <a:r>
              <a:rPr lang="fr-BE" altLang="fr-FR" sz="2400" dirty="0"/>
              <a:t>		= </a:t>
            </a:r>
            <a:r>
              <a:rPr lang="fr-BE" altLang="fr-FR" sz="2400" dirty="0" err="1"/>
              <a:t>m</a:t>
            </a:r>
            <a:r>
              <a:rPr lang="fr-BE" altLang="fr-FR" sz="2400" baseline="-25000" dirty="0" err="1"/>
              <a:t>fluide</a:t>
            </a:r>
            <a:r>
              <a:rPr lang="fr-BE" altLang="fr-FR" sz="2400" dirty="0" err="1"/>
              <a:t>.g</a:t>
            </a:r>
            <a:r>
              <a:rPr lang="fr-BE" altLang="fr-FR" sz="2400" dirty="0"/>
              <a:t> </a:t>
            </a:r>
          </a:p>
          <a:p>
            <a:pPr>
              <a:buNone/>
            </a:pPr>
            <a:r>
              <a:rPr lang="fr-BE" altLang="fr-FR" sz="3200" dirty="0">
                <a:solidFill>
                  <a:srgbClr val="FF0000"/>
                </a:solidFill>
              </a:rPr>
              <a:t>P</a:t>
            </a:r>
            <a:r>
              <a:rPr lang="fr-BE" altLang="fr-FR" sz="3200" baseline="-25000" dirty="0">
                <a:solidFill>
                  <a:srgbClr val="FF0000"/>
                </a:solidFill>
              </a:rPr>
              <a:t>A</a:t>
            </a:r>
            <a:r>
              <a:rPr lang="fr-BE" altLang="fr-FR" sz="3200" dirty="0">
                <a:solidFill>
                  <a:srgbClr val="FF0000"/>
                </a:solidFill>
              </a:rPr>
              <a:t>  = </a:t>
            </a:r>
            <a:r>
              <a:rPr lang="el-GR" altLang="fr-FR" sz="3200" dirty="0">
                <a:solidFill>
                  <a:srgbClr val="FF0000"/>
                </a:solidFill>
              </a:rPr>
              <a:t>ρ</a:t>
            </a:r>
            <a:r>
              <a:rPr lang="fr-BE" altLang="fr-FR" sz="3200" baseline="-25000" dirty="0" err="1">
                <a:solidFill>
                  <a:srgbClr val="FF0000"/>
                </a:solidFill>
              </a:rPr>
              <a:t>fl</a:t>
            </a:r>
            <a:r>
              <a:rPr lang="fr-BE" altLang="fr-FR" sz="3200" dirty="0" err="1">
                <a:solidFill>
                  <a:srgbClr val="FF0000"/>
                </a:solidFill>
              </a:rPr>
              <a:t>.V</a:t>
            </a:r>
            <a:r>
              <a:rPr lang="fr-BE" altLang="fr-FR" sz="3200" baseline="-25000" dirty="0" err="1">
                <a:solidFill>
                  <a:srgbClr val="FF0000"/>
                </a:solidFill>
              </a:rPr>
              <a:t>fl</a:t>
            </a:r>
            <a:r>
              <a:rPr lang="fr-BE" altLang="fr-FR" sz="3200" dirty="0" err="1">
                <a:solidFill>
                  <a:srgbClr val="FF0000"/>
                </a:solidFill>
              </a:rPr>
              <a:t>.g</a:t>
            </a:r>
            <a:endParaRPr lang="fr-BE" altLang="fr-FR" sz="3200" dirty="0">
              <a:solidFill>
                <a:srgbClr val="FF0000"/>
              </a:solidFill>
            </a:endParaRPr>
          </a:p>
          <a:p>
            <a:pPr eaLnBrk="1" hangingPunct="1"/>
            <a:endParaRPr lang="fr-BE" altLang="fr-FR" sz="2400" dirty="0"/>
          </a:p>
          <a:p>
            <a:pPr eaLnBrk="1" hangingPunct="1"/>
            <a:r>
              <a:rPr lang="fr-BE" altLang="fr-FR" sz="2400" dirty="0"/>
              <a:t>Poids apparent = 	G</a:t>
            </a:r>
            <a:r>
              <a:rPr lang="fr-BE" altLang="fr-FR" sz="2400" baseline="-25000" dirty="0"/>
              <a:t>A</a:t>
            </a:r>
            <a:r>
              <a:rPr lang="fr-BE" altLang="fr-FR" sz="2400" dirty="0"/>
              <a:t> 	</a:t>
            </a:r>
          </a:p>
          <a:p>
            <a:pPr marL="0" indent="0" eaLnBrk="1" hangingPunct="1">
              <a:buNone/>
            </a:pPr>
            <a:r>
              <a:rPr lang="fr-BE" altLang="fr-FR" sz="2400" dirty="0"/>
              <a:t>= G – P</a:t>
            </a:r>
            <a:r>
              <a:rPr lang="fr-BE" altLang="fr-FR" sz="2400" baseline="-25000" dirty="0"/>
              <a:t>A</a:t>
            </a:r>
            <a:r>
              <a:rPr lang="fr-BE" altLang="fr-FR" sz="2400" dirty="0"/>
              <a:t> </a:t>
            </a:r>
          </a:p>
          <a:p>
            <a:pPr eaLnBrk="1" hangingPunct="1">
              <a:buFont typeface="Wingdings" panose="05000000000000000000" pitchFamily="2" charset="2"/>
              <a:buNone/>
            </a:pPr>
            <a:r>
              <a:rPr lang="fr-BE" altLang="fr-FR" sz="2400" dirty="0"/>
              <a:t>		= </a:t>
            </a:r>
            <a:r>
              <a:rPr lang="fr-BE" altLang="fr-FR" sz="2400" dirty="0" err="1"/>
              <a:t>m</a:t>
            </a:r>
            <a:r>
              <a:rPr lang="fr-BE" altLang="fr-FR" sz="2400" baseline="-25000" dirty="0" err="1"/>
              <a:t>corps</a:t>
            </a:r>
            <a:r>
              <a:rPr lang="fr-BE" altLang="fr-FR" sz="2400" dirty="0" err="1"/>
              <a:t>.g</a:t>
            </a:r>
            <a:r>
              <a:rPr lang="fr-BE" altLang="fr-FR" sz="2400" dirty="0"/>
              <a:t> – </a:t>
            </a:r>
            <a:r>
              <a:rPr lang="fr-BE" altLang="fr-FR" sz="2400" dirty="0" err="1"/>
              <a:t>m</a:t>
            </a:r>
            <a:r>
              <a:rPr lang="fr-BE" altLang="fr-FR" sz="2400" baseline="-25000" dirty="0" err="1"/>
              <a:t>fluide</a:t>
            </a:r>
            <a:r>
              <a:rPr lang="fr-BE" altLang="fr-FR" sz="2400" dirty="0" err="1"/>
              <a:t>.g</a:t>
            </a:r>
            <a:r>
              <a:rPr lang="fr-BE" altLang="fr-FR" sz="2400" dirty="0"/>
              <a:t> </a:t>
            </a:r>
          </a:p>
          <a:p>
            <a:pPr eaLnBrk="1" hangingPunct="1">
              <a:buFont typeface="Wingdings" panose="05000000000000000000" pitchFamily="2" charset="2"/>
              <a:buNone/>
            </a:pPr>
            <a:r>
              <a:rPr lang="fr-BE" altLang="fr-FR" sz="2400" dirty="0"/>
              <a:t>		= </a:t>
            </a:r>
            <a:r>
              <a:rPr lang="el-GR" altLang="fr-FR" sz="2400" dirty="0"/>
              <a:t>ρ</a:t>
            </a:r>
            <a:r>
              <a:rPr lang="fr-BE" altLang="fr-FR" sz="2400" baseline="-25000" dirty="0" err="1"/>
              <a:t>c</a:t>
            </a:r>
            <a:r>
              <a:rPr lang="fr-BE" altLang="fr-FR" sz="2400" dirty="0" err="1"/>
              <a:t>.V</a:t>
            </a:r>
            <a:r>
              <a:rPr lang="fr-BE" altLang="fr-FR" sz="2400" baseline="-25000" dirty="0" err="1"/>
              <a:t>c</a:t>
            </a:r>
            <a:r>
              <a:rPr lang="fr-BE" altLang="fr-FR" sz="2400" dirty="0" err="1"/>
              <a:t>.g</a:t>
            </a:r>
            <a:r>
              <a:rPr lang="fr-BE" altLang="fr-FR" sz="2400" dirty="0"/>
              <a:t> – </a:t>
            </a:r>
            <a:r>
              <a:rPr lang="el-GR" altLang="fr-FR" sz="2400" dirty="0"/>
              <a:t>ρ</a:t>
            </a:r>
            <a:r>
              <a:rPr lang="fr-BE" altLang="fr-FR" sz="2400" baseline="-25000" dirty="0" err="1"/>
              <a:t>fl</a:t>
            </a:r>
            <a:r>
              <a:rPr lang="fr-BE" altLang="fr-FR" sz="2400" dirty="0" err="1"/>
              <a:t>.V</a:t>
            </a:r>
            <a:r>
              <a:rPr lang="fr-BE" altLang="fr-FR" sz="2400" baseline="-25000" dirty="0" err="1"/>
              <a:t>fl</a:t>
            </a:r>
            <a:r>
              <a:rPr lang="fr-BE" altLang="fr-FR" sz="2400" dirty="0" err="1"/>
              <a:t>.g</a:t>
            </a:r>
            <a:endParaRPr lang="fr-BE" altLang="fr-FR" sz="2400" dirty="0"/>
          </a:p>
          <a:p>
            <a:pPr eaLnBrk="1" hangingPunct="1"/>
            <a:endParaRPr lang="el-GR" altLang="fr-FR" sz="2400" dirty="0"/>
          </a:p>
        </p:txBody>
      </p:sp>
      <p:pic>
        <p:nvPicPr>
          <p:cNvPr id="7173" name="Picture 4">
            <a:extLst>
              <a:ext uri="{FF2B5EF4-FFF2-40B4-BE49-F238E27FC236}">
                <a16:creationId xmlns:a16="http://schemas.microsoft.com/office/drawing/2014/main" id="{701596D1-DE57-492F-B696-58643AC7FF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4292600"/>
            <a:ext cx="141922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0DB76408-68C5-411B-AA60-6B9E1AF51313}"/>
              </a:ext>
            </a:extLst>
          </p:cNvPr>
          <p:cNvSpPr>
            <a:spLocks noGrp="1"/>
          </p:cNvSpPr>
          <p:nvPr>
            <p:ph type="sldNum" sz="quarter" idx="12"/>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9CF7DB3-494F-4F90-A86F-E87EAC772791}" type="slidenum">
              <a:rPr lang="fr-FR" altLang="fr-FR">
                <a:solidFill>
                  <a:schemeClr val="bg1"/>
                </a:solidFill>
              </a:rPr>
              <a:pPr eaLnBrk="1" hangingPunct="1"/>
              <a:t>13</a:t>
            </a:fld>
            <a:endParaRPr lang="fr-FR" altLang="fr-FR">
              <a:solidFill>
                <a:schemeClr val="bg1"/>
              </a:solidFill>
            </a:endParaRPr>
          </a:p>
        </p:txBody>
      </p:sp>
      <p:sp>
        <p:nvSpPr>
          <p:cNvPr id="9219" name="AutoShape 2">
            <a:extLst>
              <a:ext uri="{FF2B5EF4-FFF2-40B4-BE49-F238E27FC236}">
                <a16:creationId xmlns:a16="http://schemas.microsoft.com/office/drawing/2014/main" id="{6F831069-693B-4EB2-9E11-EBA9E73E19EF}"/>
              </a:ext>
            </a:extLst>
          </p:cNvPr>
          <p:cNvSpPr>
            <a:spLocks noGrp="1" noChangeArrowheads="1"/>
          </p:cNvSpPr>
          <p:nvPr>
            <p:ph type="title"/>
          </p:nvPr>
        </p:nvSpPr>
        <p:spPr>
          <a:xfrm>
            <a:off x="755650" y="765175"/>
            <a:ext cx="7924800" cy="1143000"/>
          </a:xfrm>
        </p:spPr>
        <p:txBody>
          <a:bodyPr/>
          <a:lstStyle/>
          <a:p>
            <a:pPr eaLnBrk="1" hangingPunct="1"/>
            <a:r>
              <a:rPr lang="fr-BE" altLang="fr-FR"/>
              <a:t>Archimède</a:t>
            </a:r>
            <a:endParaRPr lang="fr-FR" altLang="fr-FR"/>
          </a:p>
        </p:txBody>
      </p:sp>
      <p:sp>
        <p:nvSpPr>
          <p:cNvPr id="9220" name="Rectangle 3">
            <a:extLst>
              <a:ext uri="{FF2B5EF4-FFF2-40B4-BE49-F238E27FC236}">
                <a16:creationId xmlns:a16="http://schemas.microsoft.com/office/drawing/2014/main" id="{4E82718E-ABB8-40A8-8261-EF159526E9C7}"/>
              </a:ext>
            </a:extLst>
          </p:cNvPr>
          <p:cNvSpPr>
            <a:spLocks noGrp="1" noChangeArrowheads="1"/>
          </p:cNvSpPr>
          <p:nvPr>
            <p:ph type="body" idx="1"/>
          </p:nvPr>
        </p:nvSpPr>
        <p:spPr>
          <a:xfrm>
            <a:off x="-540568" y="2132856"/>
            <a:ext cx="8991600" cy="3352800"/>
          </a:xfrm>
        </p:spPr>
        <p:txBody>
          <a:bodyPr/>
          <a:lstStyle/>
          <a:p>
            <a:pPr eaLnBrk="1" hangingPunct="1"/>
            <a:r>
              <a:rPr lang="fr-BE" altLang="fr-FR" sz="2400" dirty="0"/>
              <a:t>Solide entièrement immergé </a:t>
            </a:r>
            <a:r>
              <a:rPr lang="fr-BE" altLang="fr-FR" sz="2400" dirty="0">
                <a:sym typeface="Wingdings" panose="05000000000000000000" pitchFamily="2" charset="2"/>
              </a:rPr>
              <a:t> </a:t>
            </a:r>
            <a:r>
              <a:rPr lang="fr-BE" altLang="fr-FR" sz="2400" dirty="0" err="1"/>
              <a:t>V</a:t>
            </a:r>
            <a:r>
              <a:rPr lang="fr-BE" altLang="fr-FR" sz="2400" baseline="-25000" dirty="0" err="1"/>
              <a:t>fl</a:t>
            </a:r>
            <a:r>
              <a:rPr lang="fr-BE" altLang="fr-FR" sz="2400" dirty="0"/>
              <a:t> = </a:t>
            </a:r>
            <a:r>
              <a:rPr lang="fr-BE" altLang="fr-FR" sz="2400" dirty="0" err="1"/>
              <a:t>V</a:t>
            </a:r>
            <a:r>
              <a:rPr lang="fr-BE" altLang="fr-FR" sz="2400" baseline="-25000" dirty="0" err="1"/>
              <a:t>c</a:t>
            </a:r>
            <a:endParaRPr lang="fr-FR" altLang="fr-FR" sz="2400" dirty="0"/>
          </a:p>
          <a:p>
            <a:pPr eaLnBrk="1" hangingPunct="1"/>
            <a:r>
              <a:rPr lang="fr-BE" altLang="fr-FR" sz="2400" dirty="0"/>
              <a:t>G</a:t>
            </a:r>
            <a:r>
              <a:rPr lang="fr-BE" altLang="fr-FR" sz="2400" baseline="-25000" dirty="0"/>
              <a:t>A</a:t>
            </a:r>
            <a:r>
              <a:rPr lang="fr-BE" altLang="fr-FR" sz="2400" dirty="0"/>
              <a:t> 	= G – P</a:t>
            </a:r>
            <a:r>
              <a:rPr lang="fr-BE" altLang="fr-FR" sz="2400" baseline="-25000" dirty="0"/>
              <a:t>A</a:t>
            </a:r>
            <a:r>
              <a:rPr lang="fr-BE" altLang="fr-FR" sz="2400" dirty="0"/>
              <a:t> </a:t>
            </a:r>
          </a:p>
          <a:p>
            <a:pPr eaLnBrk="1" hangingPunct="1">
              <a:buFont typeface="Wingdings" panose="05000000000000000000" pitchFamily="2" charset="2"/>
              <a:buNone/>
            </a:pPr>
            <a:r>
              <a:rPr lang="fr-BE" altLang="fr-FR" sz="2400" dirty="0"/>
              <a:t>		= </a:t>
            </a:r>
            <a:r>
              <a:rPr lang="el-GR" altLang="fr-FR" sz="2400" dirty="0"/>
              <a:t>ρ</a:t>
            </a:r>
            <a:r>
              <a:rPr lang="fr-BE" altLang="fr-FR" sz="2400" baseline="-25000" dirty="0" err="1"/>
              <a:t>c</a:t>
            </a:r>
            <a:r>
              <a:rPr lang="fr-BE" altLang="fr-FR" sz="2400" dirty="0" err="1"/>
              <a:t>.V</a:t>
            </a:r>
            <a:r>
              <a:rPr lang="fr-BE" altLang="fr-FR" sz="2400" baseline="-25000" dirty="0" err="1"/>
              <a:t>c</a:t>
            </a:r>
            <a:r>
              <a:rPr lang="fr-BE" altLang="fr-FR" sz="2400" dirty="0" err="1"/>
              <a:t>.g</a:t>
            </a:r>
            <a:r>
              <a:rPr lang="fr-BE" altLang="fr-FR" sz="2400" dirty="0"/>
              <a:t> – </a:t>
            </a:r>
            <a:r>
              <a:rPr lang="el-GR" altLang="fr-FR" sz="2400" dirty="0"/>
              <a:t>ρ</a:t>
            </a:r>
            <a:r>
              <a:rPr lang="fr-BE" altLang="fr-FR" sz="2400" baseline="-25000" dirty="0" err="1"/>
              <a:t>fl</a:t>
            </a:r>
            <a:r>
              <a:rPr lang="fr-BE" altLang="fr-FR" sz="2400" dirty="0" err="1"/>
              <a:t>.V</a:t>
            </a:r>
            <a:r>
              <a:rPr lang="fr-BE" altLang="fr-FR" sz="2400" baseline="-25000" dirty="0" err="1"/>
              <a:t>fl</a:t>
            </a:r>
            <a:r>
              <a:rPr lang="fr-BE" altLang="fr-FR" sz="2400" dirty="0" err="1"/>
              <a:t>.g</a:t>
            </a:r>
            <a:endParaRPr lang="fr-BE" altLang="fr-FR" sz="2400" dirty="0"/>
          </a:p>
          <a:p>
            <a:pPr eaLnBrk="1" hangingPunct="1">
              <a:buFont typeface="Wingdings" panose="05000000000000000000" pitchFamily="2" charset="2"/>
              <a:buNone/>
            </a:pPr>
            <a:r>
              <a:rPr lang="fr-FR" altLang="fr-FR" sz="2400" dirty="0"/>
              <a:t>		= (</a:t>
            </a:r>
            <a:r>
              <a:rPr lang="el-GR" altLang="fr-FR" sz="2400" dirty="0"/>
              <a:t>ρ</a:t>
            </a:r>
            <a:r>
              <a:rPr lang="fr-BE" altLang="fr-FR" sz="2400" baseline="-25000" dirty="0"/>
              <a:t>c</a:t>
            </a:r>
            <a:r>
              <a:rPr lang="fr-BE" altLang="fr-FR" sz="2400" dirty="0"/>
              <a:t> – </a:t>
            </a:r>
            <a:r>
              <a:rPr lang="el-GR" altLang="fr-FR" sz="2400" dirty="0"/>
              <a:t>ρ</a:t>
            </a:r>
            <a:r>
              <a:rPr lang="fr-BE" altLang="fr-FR" sz="2400" baseline="-25000" dirty="0" err="1"/>
              <a:t>fl</a:t>
            </a:r>
            <a:r>
              <a:rPr lang="fr-BE" altLang="fr-FR" sz="2400" dirty="0"/>
              <a:t>).</a:t>
            </a:r>
            <a:r>
              <a:rPr lang="fr-BE" altLang="fr-FR" sz="2400" dirty="0" err="1"/>
              <a:t>V.g</a:t>
            </a:r>
            <a:endParaRPr lang="fr-BE" altLang="fr-FR" sz="2400" dirty="0"/>
          </a:p>
          <a:p>
            <a:pPr eaLnBrk="1" hangingPunct="1">
              <a:buFont typeface="Wingdings" panose="05000000000000000000" pitchFamily="2" charset="2"/>
              <a:buNone/>
            </a:pPr>
            <a:endParaRPr lang="fr-FR" altLang="fr-FR" sz="2400" dirty="0"/>
          </a:p>
          <a:p>
            <a:pPr eaLnBrk="1" hangingPunct="1">
              <a:buFont typeface="Wingdings" panose="05000000000000000000" pitchFamily="2" charset="2"/>
              <a:buChar char="à"/>
            </a:pPr>
            <a:r>
              <a:rPr lang="fr-BE" altLang="fr-FR" sz="2400" dirty="0">
                <a:sym typeface="Wingdings" panose="05000000000000000000" pitchFamily="2" charset="2"/>
              </a:rPr>
              <a:t>Monte si </a:t>
            </a:r>
            <a:r>
              <a:rPr lang="el-GR" altLang="fr-FR" sz="2400" dirty="0"/>
              <a:t>ρ</a:t>
            </a:r>
            <a:r>
              <a:rPr lang="fr-BE" altLang="fr-FR" sz="2400" baseline="-25000" dirty="0"/>
              <a:t>c</a:t>
            </a:r>
            <a:r>
              <a:rPr lang="fr-BE" altLang="fr-FR" sz="2400" dirty="0"/>
              <a:t> &lt; </a:t>
            </a:r>
            <a:r>
              <a:rPr lang="el-GR" altLang="fr-FR" sz="2400" dirty="0"/>
              <a:t>ρ</a:t>
            </a:r>
            <a:r>
              <a:rPr lang="fr-BE" altLang="fr-FR" sz="2400" baseline="-25000" dirty="0" err="1"/>
              <a:t>fl</a:t>
            </a:r>
            <a:endParaRPr lang="fr-BE" altLang="fr-FR" sz="2400" dirty="0">
              <a:sym typeface="Wingdings" panose="05000000000000000000" pitchFamily="2" charset="2"/>
            </a:endParaRPr>
          </a:p>
          <a:p>
            <a:pPr eaLnBrk="1" hangingPunct="1">
              <a:buFont typeface="Wingdings" panose="05000000000000000000" pitchFamily="2" charset="2"/>
              <a:buChar char="à"/>
            </a:pPr>
            <a:r>
              <a:rPr lang="fr-FR" altLang="fr-FR" sz="2400" dirty="0"/>
              <a:t>Descend si </a:t>
            </a:r>
            <a:r>
              <a:rPr lang="el-GR" altLang="fr-FR" sz="2400" dirty="0"/>
              <a:t>ρ</a:t>
            </a:r>
            <a:r>
              <a:rPr lang="fr-BE" altLang="fr-FR" sz="2400" baseline="-25000" dirty="0"/>
              <a:t>c</a:t>
            </a:r>
            <a:r>
              <a:rPr lang="fr-BE" altLang="fr-FR" sz="2400" dirty="0"/>
              <a:t> &gt; </a:t>
            </a:r>
            <a:r>
              <a:rPr lang="el-GR" altLang="fr-FR" sz="2400" dirty="0"/>
              <a:t>ρ</a:t>
            </a:r>
            <a:r>
              <a:rPr lang="fr-BE" altLang="fr-FR" sz="2400" baseline="-25000" dirty="0" err="1"/>
              <a:t>fl</a:t>
            </a:r>
            <a:endParaRPr lang="fr-BE" altLang="fr-FR" sz="2400" dirty="0"/>
          </a:p>
          <a:p>
            <a:pPr eaLnBrk="1" hangingPunct="1">
              <a:buFont typeface="Wingdings" panose="05000000000000000000" pitchFamily="2" charset="2"/>
              <a:buChar char="à"/>
            </a:pPr>
            <a:r>
              <a:rPr lang="fr-BE" altLang="fr-FR" sz="2400" dirty="0">
                <a:effectLst>
                  <a:outerShdw blurRad="38100" dist="38100" dir="2700000" algn="tl">
                    <a:srgbClr val="C0C0C0"/>
                  </a:outerShdw>
                </a:effectLst>
              </a:rPr>
              <a:t>Équilibre si </a:t>
            </a:r>
            <a:r>
              <a:rPr lang="el-GR" altLang="fr-FR" sz="2400" dirty="0"/>
              <a:t>ρ</a:t>
            </a:r>
            <a:r>
              <a:rPr lang="fr-BE" altLang="fr-FR" sz="2400" baseline="-25000" dirty="0"/>
              <a:t>c</a:t>
            </a:r>
            <a:r>
              <a:rPr lang="fr-BE" altLang="fr-FR" sz="2400" dirty="0"/>
              <a:t> = </a:t>
            </a:r>
            <a:r>
              <a:rPr lang="el-GR" altLang="fr-FR" sz="2400" dirty="0"/>
              <a:t>ρ</a:t>
            </a:r>
            <a:r>
              <a:rPr lang="fr-BE" altLang="fr-FR" sz="2400" baseline="-25000" dirty="0" err="1"/>
              <a:t>fl</a:t>
            </a:r>
            <a:endParaRPr lang="fr-FR" altLang="fr-FR" sz="2400" baseline="-25000" dirty="0"/>
          </a:p>
        </p:txBody>
      </p:sp>
      <p:pic>
        <p:nvPicPr>
          <p:cNvPr id="9221" name="Picture 9" descr="Résultat de recherche d'images pour &quot;poussée d'archimède&quot;">
            <a:extLst>
              <a:ext uri="{FF2B5EF4-FFF2-40B4-BE49-F238E27FC236}">
                <a16:creationId xmlns:a16="http://schemas.microsoft.com/office/drawing/2014/main" id="{346A297F-B745-41B9-A588-B3B4716398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1863" y="4437063"/>
            <a:ext cx="20955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638339-26FA-41DC-801C-DD0FB2C2940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259C566-1FC9-4CCE-A3F4-972E478E2960}"/>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3118875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a:extLst>
              <a:ext uri="{FF2B5EF4-FFF2-40B4-BE49-F238E27FC236}">
                <a16:creationId xmlns:a16="http://schemas.microsoft.com/office/drawing/2014/main" id="{988F33D4-95B5-46F9-B6CD-2CD7DAE47961}"/>
              </a:ext>
            </a:extLst>
          </p:cNvPr>
          <p:cNvSpPr>
            <a:spLocks noGrp="1"/>
          </p:cNvSpPr>
          <p:nvPr>
            <p:ph type="sldNum" sz="quarter" idx="12"/>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E5BDD4D-051F-45B5-A67A-DFC1066B3960}" type="slidenum">
              <a:rPr lang="fr-FR" altLang="fr-FR">
                <a:solidFill>
                  <a:schemeClr val="bg1"/>
                </a:solidFill>
              </a:rPr>
              <a:pPr eaLnBrk="1" hangingPunct="1"/>
              <a:t>15</a:t>
            </a:fld>
            <a:endParaRPr lang="fr-FR" altLang="fr-FR">
              <a:solidFill>
                <a:schemeClr val="bg1"/>
              </a:solidFill>
            </a:endParaRPr>
          </a:p>
        </p:txBody>
      </p:sp>
      <p:sp>
        <p:nvSpPr>
          <p:cNvPr id="11267" name="AutoShape 2">
            <a:extLst>
              <a:ext uri="{FF2B5EF4-FFF2-40B4-BE49-F238E27FC236}">
                <a16:creationId xmlns:a16="http://schemas.microsoft.com/office/drawing/2014/main" id="{ABC963A4-7411-4EF3-A995-A49660F5CFBD}"/>
              </a:ext>
            </a:extLst>
          </p:cNvPr>
          <p:cNvSpPr>
            <a:spLocks noGrp="1" noChangeArrowheads="1"/>
          </p:cNvSpPr>
          <p:nvPr>
            <p:ph type="title"/>
          </p:nvPr>
        </p:nvSpPr>
        <p:spPr/>
        <p:txBody>
          <a:bodyPr/>
          <a:lstStyle/>
          <a:p>
            <a:pPr eaLnBrk="1" hangingPunct="1"/>
            <a:r>
              <a:rPr lang="fr-BE" altLang="fr-FR" dirty="0"/>
              <a:t>Exemple :</a:t>
            </a:r>
            <a:endParaRPr lang="fr-FR" altLang="fr-FR" dirty="0"/>
          </a:p>
        </p:txBody>
      </p:sp>
      <p:sp>
        <p:nvSpPr>
          <p:cNvPr id="11268" name="Rectangle 3">
            <a:extLst>
              <a:ext uri="{FF2B5EF4-FFF2-40B4-BE49-F238E27FC236}">
                <a16:creationId xmlns:a16="http://schemas.microsoft.com/office/drawing/2014/main" id="{355F7C0D-78D9-4663-AAF6-7935C7FBDCC7}"/>
              </a:ext>
            </a:extLst>
          </p:cNvPr>
          <p:cNvSpPr>
            <a:spLocks noGrp="1" noChangeArrowheads="1"/>
          </p:cNvSpPr>
          <p:nvPr>
            <p:ph type="body" idx="1"/>
          </p:nvPr>
        </p:nvSpPr>
        <p:spPr>
          <a:xfrm>
            <a:off x="611560" y="1928986"/>
            <a:ext cx="7693025" cy="1354138"/>
          </a:xfrm>
        </p:spPr>
        <p:txBody>
          <a:bodyPr/>
          <a:lstStyle/>
          <a:p>
            <a:pPr eaLnBrk="1" hangingPunct="1"/>
            <a:r>
              <a:rPr lang="fr-BE" altLang="fr-FR" sz="2400" dirty="0"/>
              <a:t>Iceberg</a:t>
            </a:r>
          </a:p>
          <a:p>
            <a:pPr eaLnBrk="1" hangingPunct="1">
              <a:buFont typeface="Wingdings" panose="05000000000000000000" pitchFamily="2" charset="2"/>
              <a:buNone/>
            </a:pPr>
            <a:r>
              <a:rPr lang="fr-BE" altLang="fr-FR" sz="2400" dirty="0"/>
              <a:t>	</a:t>
            </a:r>
            <a:r>
              <a:rPr lang="el-GR" altLang="fr-FR" sz="2400" dirty="0"/>
              <a:t>ρ</a:t>
            </a:r>
            <a:r>
              <a:rPr lang="fr-BE" altLang="fr-FR" sz="2400" baseline="-25000" dirty="0"/>
              <a:t>glace</a:t>
            </a:r>
            <a:r>
              <a:rPr lang="fr-BE" altLang="fr-FR" sz="2400" dirty="0"/>
              <a:t> = 917 kg/m³ et </a:t>
            </a:r>
            <a:r>
              <a:rPr lang="el-GR" altLang="fr-FR" sz="2400" dirty="0"/>
              <a:t>ρ</a:t>
            </a:r>
            <a:r>
              <a:rPr lang="fr-BE" altLang="fr-FR" sz="2400" baseline="-25000" dirty="0"/>
              <a:t>eau de mer</a:t>
            </a:r>
            <a:r>
              <a:rPr lang="fr-BE" altLang="fr-FR" sz="2400" dirty="0"/>
              <a:t> = 1025 kg/m³</a:t>
            </a:r>
          </a:p>
          <a:p>
            <a:pPr eaLnBrk="1" hangingPunct="1">
              <a:buFont typeface="Wingdings" panose="05000000000000000000" pitchFamily="2" charset="2"/>
              <a:buNone/>
            </a:pPr>
            <a:r>
              <a:rPr lang="fr-BE" altLang="fr-FR" sz="2400" dirty="0">
                <a:sym typeface="Wingdings" panose="05000000000000000000" pitchFamily="2" charset="2"/>
              </a:rPr>
              <a:t>	Calculer le pourcentage de </a:t>
            </a:r>
            <a:r>
              <a:rPr lang="fr-BE" altLang="fr-FR" sz="2400">
                <a:sym typeface="Wingdings" panose="05000000000000000000" pitchFamily="2" charset="2"/>
              </a:rPr>
              <a:t>glace immergée.</a:t>
            </a:r>
            <a:endParaRPr lang="fr-FR" altLang="fr-FR" sz="2400" dirty="0"/>
          </a:p>
        </p:txBody>
      </p:sp>
      <p:pic>
        <p:nvPicPr>
          <p:cNvPr id="11269" name="Picture 5" descr="Résultat de recherche d'images pour &quot;iceberg humour&quot;">
            <a:extLst>
              <a:ext uri="{FF2B5EF4-FFF2-40B4-BE49-F238E27FC236}">
                <a16:creationId xmlns:a16="http://schemas.microsoft.com/office/drawing/2014/main" id="{DF65DA75-F364-4D8B-8B19-DD464ED5D1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3725" y="337343"/>
            <a:ext cx="1912937" cy="191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7" descr="Résultat de recherche d'images pour &quot;iceberg humor&quot;">
            <a:extLst>
              <a:ext uri="{FF2B5EF4-FFF2-40B4-BE49-F238E27FC236}">
                <a16:creationId xmlns:a16="http://schemas.microsoft.com/office/drawing/2014/main" id="{088AC841-2A69-4740-B88C-157FE3FF8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3450" y="3524250"/>
            <a:ext cx="440055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9">
            <a:extLst>
              <a:ext uri="{FF2B5EF4-FFF2-40B4-BE49-F238E27FC236}">
                <a16:creationId xmlns:a16="http://schemas.microsoft.com/office/drawing/2014/main" id="{29073E46-434C-468E-8DE1-C490D27B02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4292600"/>
            <a:ext cx="1428750" cy="19526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124AAF-AAA0-4039-AA11-F069B90FD77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19795DE-1E5C-4659-BDE6-7BAF3035F61F}"/>
              </a:ext>
            </a:extLst>
          </p:cNvPr>
          <p:cNvSpPr>
            <a:spLocks noGrp="1"/>
          </p:cNvSpPr>
          <p:nvPr>
            <p:ph idx="1"/>
          </p:nvPr>
        </p:nvSpPr>
        <p:spPr/>
        <p:txBody>
          <a:bodyPr/>
          <a:lstStyle/>
          <a:p>
            <a:r>
              <a:rPr lang="fr-BE" altLang="fr-FR" dirty="0">
                <a:sym typeface="Wingdings" panose="05000000000000000000" pitchFamily="2" charset="2"/>
              </a:rPr>
              <a:t> V</a:t>
            </a:r>
            <a:r>
              <a:rPr lang="fr-BE" altLang="fr-FR" baseline="-25000" dirty="0">
                <a:sym typeface="Wingdings" panose="05000000000000000000" pitchFamily="2" charset="2"/>
              </a:rPr>
              <a:t>i</a:t>
            </a:r>
            <a:r>
              <a:rPr lang="fr-BE" altLang="fr-FR" dirty="0">
                <a:sym typeface="Wingdings" panose="05000000000000000000" pitchFamily="2" charset="2"/>
              </a:rPr>
              <a:t>/</a:t>
            </a:r>
            <a:r>
              <a:rPr lang="fr-BE" altLang="fr-FR" dirty="0" err="1">
                <a:sym typeface="Wingdings" panose="05000000000000000000" pitchFamily="2" charset="2"/>
              </a:rPr>
              <a:t>V</a:t>
            </a:r>
            <a:r>
              <a:rPr lang="fr-BE" altLang="fr-FR" baseline="-25000" dirty="0" err="1">
                <a:sym typeface="Wingdings" panose="05000000000000000000" pitchFamily="2" charset="2"/>
              </a:rPr>
              <a:t>tot</a:t>
            </a:r>
            <a:r>
              <a:rPr lang="fr-BE" altLang="fr-FR" dirty="0">
                <a:sym typeface="Wingdings" panose="05000000000000000000" pitchFamily="2" charset="2"/>
              </a:rPr>
              <a:t> = 0,895 ≈ 90%</a:t>
            </a:r>
            <a:endParaRPr lang="fr-BE" altLang="fr-FR" dirty="0"/>
          </a:p>
          <a:p>
            <a:endParaRPr lang="fr-FR" dirty="0"/>
          </a:p>
        </p:txBody>
      </p:sp>
    </p:spTree>
    <p:extLst>
      <p:ext uri="{BB962C8B-B14F-4D97-AF65-F5344CB8AC3E}">
        <p14:creationId xmlns:p14="http://schemas.microsoft.com/office/powerpoint/2010/main" val="1674220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AC08FA-98F1-464E-9013-C263733FE9DC}"/>
              </a:ext>
            </a:extLst>
          </p:cNvPr>
          <p:cNvSpPr>
            <a:spLocks noGrp="1"/>
          </p:cNvSpPr>
          <p:nvPr>
            <p:ph type="title"/>
          </p:nvPr>
        </p:nvSpPr>
        <p:spPr/>
        <p:txBody>
          <a:bodyPr/>
          <a:lstStyle/>
          <a:p>
            <a:r>
              <a:rPr lang="fr-FR" b="1" dirty="0">
                <a:solidFill>
                  <a:srgbClr val="0070C0"/>
                </a:solidFill>
              </a:rPr>
              <a:t>III. Théorème de </a:t>
            </a:r>
            <a:r>
              <a:rPr lang="fr-FR" b="1" dirty="0" err="1">
                <a:solidFill>
                  <a:srgbClr val="0070C0"/>
                </a:solidFill>
              </a:rPr>
              <a:t>Bernouilli</a:t>
            </a:r>
            <a:endParaRPr lang="fr-FR" dirty="0"/>
          </a:p>
        </p:txBody>
      </p:sp>
      <p:sp>
        <p:nvSpPr>
          <p:cNvPr id="3" name="Espace réservé du contenu 2">
            <a:extLst>
              <a:ext uri="{FF2B5EF4-FFF2-40B4-BE49-F238E27FC236}">
                <a16:creationId xmlns:a16="http://schemas.microsoft.com/office/drawing/2014/main" id="{80CDD07B-0D44-4785-BA7B-F61B01E79C54}"/>
              </a:ext>
            </a:extLst>
          </p:cNvPr>
          <p:cNvSpPr>
            <a:spLocks noGrp="1"/>
          </p:cNvSpPr>
          <p:nvPr>
            <p:ph idx="1"/>
          </p:nvPr>
        </p:nvSpPr>
        <p:spPr/>
        <p:txBody>
          <a:bodyPr/>
          <a:lstStyle/>
          <a:p>
            <a:r>
              <a:rPr lang="fr-FR" dirty="0"/>
              <a:t>La </a:t>
            </a:r>
            <a:r>
              <a:rPr lang="fr-FR" b="1" dirty="0"/>
              <a:t>ligne de courant</a:t>
            </a:r>
            <a:r>
              <a:rPr lang="fr-FR" dirty="0"/>
              <a:t> correspond aux trajectoires suivies par les particules fluides. Si le mouvement du fluide n'est pas trop compliqué, il reste confiné dans des </a:t>
            </a:r>
            <a:r>
              <a:rPr lang="fr-FR" b="1" dirty="0"/>
              <a:t>tubes de courant</a:t>
            </a:r>
            <a:r>
              <a:rPr lang="fr-FR" dirty="0"/>
              <a:t>, c'est‑à‑dire des ensembles de lignes de courant qui se déforment au sein de l'écoulement. L'exemple le plus simple de tube de courant est le contour d'un tuyau, que le fluide ne peut jamais traverser. </a:t>
            </a:r>
          </a:p>
        </p:txBody>
      </p:sp>
      <p:sp>
        <p:nvSpPr>
          <p:cNvPr id="4" name="Rectangle 3">
            <a:extLst>
              <a:ext uri="{FF2B5EF4-FFF2-40B4-BE49-F238E27FC236}">
                <a16:creationId xmlns:a16="http://schemas.microsoft.com/office/drawing/2014/main" id="{05D1A80E-CFB4-4624-86B4-B4F4FEB310D8}"/>
              </a:ext>
            </a:extLst>
          </p:cNvPr>
          <p:cNvSpPr/>
          <p:nvPr/>
        </p:nvSpPr>
        <p:spPr>
          <a:xfrm>
            <a:off x="1547664" y="1840468"/>
            <a:ext cx="4752528" cy="1200329"/>
          </a:xfrm>
          <a:prstGeom prst="rect">
            <a:avLst/>
          </a:prstGeom>
        </p:spPr>
        <p:txBody>
          <a:bodyPr wrap="square">
            <a:spAutoFit/>
          </a:bodyPr>
          <a:lstStyle/>
          <a:p>
            <a:r>
              <a:rPr lang="fr-FR" sz="3600" b="1" u="sng" dirty="0">
                <a:solidFill>
                  <a:srgbClr val="00B0F0"/>
                </a:solidFill>
              </a:rPr>
              <a:t>III.1 Ligne de courant</a:t>
            </a:r>
            <a:endParaRPr lang="fr-FR" sz="3600" dirty="0"/>
          </a:p>
        </p:txBody>
      </p:sp>
    </p:spTree>
    <p:extLst>
      <p:ext uri="{BB962C8B-B14F-4D97-AF65-F5344CB8AC3E}">
        <p14:creationId xmlns:p14="http://schemas.microsoft.com/office/powerpoint/2010/main" val="1883370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BAD3A8-658E-447D-8D1C-74B067ACDBE3}"/>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E810D11C-0F52-427E-863B-284E0D3DF1B0}"/>
              </a:ext>
            </a:extLst>
          </p:cNvPr>
          <p:cNvSpPr>
            <a:spLocks noGrp="1"/>
          </p:cNvSpPr>
          <p:nvPr>
            <p:ph idx="1"/>
          </p:nvPr>
        </p:nvSpPr>
        <p:spPr>
          <a:xfrm>
            <a:off x="0" y="1752601"/>
            <a:ext cx="8991600" cy="3352800"/>
          </a:xfrm>
        </p:spPr>
        <p:txBody>
          <a:bodyPr/>
          <a:lstStyle/>
          <a:p>
            <a:r>
              <a:rPr lang="fr-FR" dirty="0"/>
              <a:t>Soit une masse m de fluide parfait, de volume V, entre les sections S</a:t>
            </a:r>
            <a:r>
              <a:rPr lang="fr-FR" baseline="-25000" dirty="0"/>
              <a:t>1</a:t>
            </a:r>
            <a:r>
              <a:rPr lang="fr-FR" dirty="0"/>
              <a:t> et S</a:t>
            </a:r>
            <a:r>
              <a:rPr lang="fr-FR" baseline="-25000" dirty="0"/>
              <a:t>2</a:t>
            </a:r>
            <a:r>
              <a:rPr lang="fr-FR" dirty="0"/>
              <a:t> à l’instant t (ci-dessous). À l’instant t + </a:t>
            </a:r>
            <a:r>
              <a:rPr lang="fr-FR" dirty="0" err="1"/>
              <a:t>Δt</a:t>
            </a:r>
            <a:r>
              <a:rPr lang="fr-FR" dirty="0"/>
              <a:t>, cette masse de fluide se trouve entre S’</a:t>
            </a:r>
            <a:r>
              <a:rPr lang="fr-FR" baseline="-25000" dirty="0"/>
              <a:t>1</a:t>
            </a:r>
            <a:r>
              <a:rPr lang="fr-FR" dirty="0"/>
              <a:t> et S’</a:t>
            </a:r>
            <a:r>
              <a:rPr lang="fr-FR" baseline="-25000" dirty="0"/>
              <a:t>2</a:t>
            </a:r>
            <a:r>
              <a:rPr lang="fr-FR" dirty="0"/>
              <a:t> :</a:t>
            </a:r>
          </a:p>
          <a:p>
            <a:endParaRPr lang="fr-FR" dirty="0"/>
          </a:p>
        </p:txBody>
      </p:sp>
      <p:pic>
        <p:nvPicPr>
          <p:cNvPr id="4" name="Image 3">
            <a:extLst>
              <a:ext uri="{FF2B5EF4-FFF2-40B4-BE49-F238E27FC236}">
                <a16:creationId xmlns:a16="http://schemas.microsoft.com/office/drawing/2014/main" id="{9E7158A1-5188-409F-8B48-93408468D968}"/>
              </a:ext>
            </a:extLst>
          </p:cNvPr>
          <p:cNvPicPr/>
          <p:nvPr/>
        </p:nvPicPr>
        <p:blipFill>
          <a:blip r:embed="rId2" cstate="print"/>
          <a:stretch>
            <a:fillRect/>
          </a:stretch>
        </p:blipFill>
        <p:spPr>
          <a:xfrm>
            <a:off x="2987824" y="2708920"/>
            <a:ext cx="5614670" cy="3635375"/>
          </a:xfrm>
          <a:prstGeom prst="rect">
            <a:avLst/>
          </a:prstGeom>
        </p:spPr>
      </p:pic>
    </p:spTree>
    <p:extLst>
      <p:ext uri="{BB962C8B-B14F-4D97-AF65-F5344CB8AC3E}">
        <p14:creationId xmlns:p14="http://schemas.microsoft.com/office/powerpoint/2010/main" val="739127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DBC592C7-4889-4F70-B722-194844745418}"/>
                  </a:ext>
                </a:extLst>
              </p:cNvPr>
              <p:cNvSpPr/>
              <p:nvPr/>
            </p:nvSpPr>
            <p:spPr>
              <a:xfrm>
                <a:off x="827584" y="3068960"/>
                <a:ext cx="7704856" cy="484941"/>
              </a:xfrm>
              <a:prstGeom prst="rect">
                <a:avLst/>
              </a:prstGeom>
            </p:spPr>
            <p:txBody>
              <a:bodyPr wrap="square">
                <a:spAutoFit/>
              </a:bodyPr>
              <a:lstStyle/>
              <a:p>
                <a14:m>
                  <m:oMath xmlns:m="http://schemas.openxmlformats.org/officeDocument/2006/math">
                    <m:f>
                      <m:fPr>
                        <m:ctrlPr>
                          <a:rPr lang="fr-FR" i="1">
                            <a:latin typeface="Cambria Math" panose="02040503050406030204" pitchFamily="18" charset="0"/>
                            <a:ea typeface="Times New Roman" panose="02020603050405020304" pitchFamily="18" charset="0"/>
                          </a:rPr>
                        </m:ctrlPr>
                      </m:fPr>
                      <m:num>
                        <m:r>
                          <a:rPr lang="fr-FR" sz="1800" i="1">
                            <a:effectLst/>
                            <a:latin typeface="Cambria Math" panose="02040503050406030204" pitchFamily="18" charset="0"/>
                            <a:ea typeface="Times New Roman" panose="02020603050405020304" pitchFamily="18" charset="0"/>
                            <a:cs typeface="Calibri" panose="020F0502020204030204" pitchFamily="34" charset="0"/>
                          </a:rPr>
                          <m:t>1</m:t>
                        </m:r>
                      </m:num>
                      <m:den>
                        <m:r>
                          <m:rPr>
                            <m:sty m:val="p"/>
                          </m:rPr>
                          <a:rPr lang="fr-FR" sz="1800">
                            <a:effectLst/>
                            <a:latin typeface="Cambria Math" panose="02040503050406030204" pitchFamily="18" charset="0"/>
                            <a:ea typeface="Times New Roman" panose="02020603050405020304" pitchFamily="18" charset="0"/>
                            <a:cs typeface="Calibri" panose="020F0502020204030204" pitchFamily="34" charset="0"/>
                          </a:rPr>
                          <m:t>V</m:t>
                        </m:r>
                      </m:den>
                    </m:f>
                    <m:r>
                      <a:rPr lang="fr-FR" sz="1800" i="1">
                        <a:effectLst/>
                        <a:latin typeface="Cambria Math" panose="02040503050406030204" pitchFamily="18" charset="0"/>
                        <a:ea typeface="Times New Roman" panose="02020603050405020304" pitchFamily="18" charset="0"/>
                        <a:cs typeface="Calibri" panose="020F0502020204030204" pitchFamily="34" charset="0"/>
                      </a:rPr>
                      <m:t>×</m:t>
                    </m:r>
                    <m:f>
                      <m:fPr>
                        <m:ctrlPr>
                          <a:rPr lang="fr-FR" i="1">
                            <a:effectLst/>
                            <a:latin typeface="Cambria Math" panose="02040503050406030204" pitchFamily="18" charset="0"/>
                            <a:ea typeface="Times New Roman" panose="02020603050405020304" pitchFamily="18" charset="0"/>
                          </a:rPr>
                        </m:ctrlPr>
                      </m:fPr>
                      <m:num>
                        <m:r>
                          <a:rPr lang="fr-FR" sz="1800" i="1">
                            <a:effectLst/>
                            <a:latin typeface="Cambria Math" panose="02040503050406030204" pitchFamily="18" charset="0"/>
                            <a:ea typeface="Times New Roman" panose="02020603050405020304" pitchFamily="18" charset="0"/>
                            <a:cs typeface="Calibri" panose="020F0502020204030204" pitchFamily="34" charset="0"/>
                          </a:rPr>
                          <m:t>1</m:t>
                        </m:r>
                      </m:num>
                      <m:den>
                        <m:r>
                          <a:rPr lang="fr-FR" sz="1800" i="1">
                            <a:effectLst/>
                            <a:latin typeface="Cambria Math" panose="02040503050406030204" pitchFamily="18" charset="0"/>
                            <a:ea typeface="Times New Roman" panose="02020603050405020304" pitchFamily="18" charset="0"/>
                            <a:cs typeface="Calibri" panose="020F0502020204030204" pitchFamily="34" charset="0"/>
                          </a:rPr>
                          <m:t>2</m:t>
                        </m:r>
                      </m:den>
                    </m:f>
                    <m:r>
                      <a:rPr lang="fr-FR" sz="1800" i="1">
                        <a:effectLst/>
                        <a:latin typeface="Cambria Math" panose="02040503050406030204" pitchFamily="18" charset="0"/>
                        <a:ea typeface="Times New Roman" panose="02020603050405020304" pitchFamily="18" charset="0"/>
                        <a:cs typeface="Calibri" panose="020F0502020204030204" pitchFamily="34" charset="0"/>
                      </a:rPr>
                      <m:t>𝑚</m:t>
                    </m:r>
                    <m:sSubSup>
                      <m:sSubSupPr>
                        <m:ctrlPr>
                          <a:rPr lang="fr-FR" i="1">
                            <a:effectLst/>
                            <a:latin typeface="Cambria Math" panose="02040503050406030204" pitchFamily="18" charset="0"/>
                            <a:ea typeface="Times New Roman" panose="02020603050405020304" pitchFamily="18" charset="0"/>
                          </a:rPr>
                        </m:ctrlPr>
                      </m:sSubSupPr>
                      <m:e>
                        <m:r>
                          <a:rPr lang="fr-FR" sz="1800" i="1">
                            <a:effectLst/>
                            <a:latin typeface="Cambria Math" panose="02040503050406030204" pitchFamily="18" charset="0"/>
                            <a:ea typeface="Times New Roman" panose="02020603050405020304" pitchFamily="18" charset="0"/>
                            <a:cs typeface="Calibri" panose="020F0502020204030204" pitchFamily="34" charset="0"/>
                          </a:rPr>
                          <m:t>𝑣</m:t>
                        </m:r>
                      </m:e>
                      <m:sub>
                        <m:r>
                          <a:rPr lang="fr-FR" sz="1800" i="1">
                            <a:effectLst/>
                            <a:latin typeface="Cambria Math" panose="02040503050406030204" pitchFamily="18" charset="0"/>
                            <a:ea typeface="Times New Roman" panose="02020603050405020304" pitchFamily="18" charset="0"/>
                            <a:cs typeface="Calibri" panose="020F0502020204030204" pitchFamily="34" charset="0"/>
                          </a:rPr>
                          <m:t>1</m:t>
                        </m:r>
                      </m:sub>
                      <m:sup>
                        <m:r>
                          <a:rPr lang="fr-FR" sz="1800" i="1">
                            <a:effectLst/>
                            <a:latin typeface="Cambria Math" panose="02040503050406030204" pitchFamily="18" charset="0"/>
                            <a:ea typeface="Times New Roman" panose="02020603050405020304" pitchFamily="18" charset="0"/>
                            <a:cs typeface="Calibri" panose="020F0502020204030204" pitchFamily="34" charset="0"/>
                          </a:rPr>
                          <m:t>2</m:t>
                        </m:r>
                      </m:sup>
                    </m:sSubSup>
                    <m:r>
                      <a:rPr lang="fr-FR" sz="1800" i="1">
                        <a:effectLst/>
                        <a:latin typeface="Cambria Math" panose="02040503050406030204" pitchFamily="18" charset="0"/>
                        <a:ea typeface="Times New Roman" panose="02020603050405020304" pitchFamily="18" charset="0"/>
                        <a:cs typeface="Calibri" panose="020F0502020204030204" pitchFamily="34" charset="0"/>
                      </a:rPr>
                      <m:t>+ </m:t>
                    </m:r>
                    <m:f>
                      <m:fPr>
                        <m:ctrlPr>
                          <a:rPr lang="fr-FR" i="1">
                            <a:effectLst/>
                            <a:latin typeface="Cambria Math" panose="02040503050406030204" pitchFamily="18" charset="0"/>
                            <a:ea typeface="Times New Roman" panose="02020603050405020304" pitchFamily="18" charset="0"/>
                          </a:rPr>
                        </m:ctrlPr>
                      </m:fPr>
                      <m:num>
                        <m:r>
                          <a:rPr lang="fr-FR" sz="1800">
                            <a:effectLst/>
                            <a:latin typeface="Cambria Math" panose="02040503050406030204" pitchFamily="18" charset="0"/>
                            <a:ea typeface="Times New Roman" panose="02020603050405020304" pitchFamily="18" charset="0"/>
                            <a:cs typeface="Calibri" panose="020F0502020204030204" pitchFamily="34" charset="0"/>
                          </a:rPr>
                          <m:t>1</m:t>
                        </m:r>
                      </m:num>
                      <m:den>
                        <m:r>
                          <m:rPr>
                            <m:sty m:val="p"/>
                          </m:rPr>
                          <a:rPr lang="fr-FR" sz="1800">
                            <a:effectLst/>
                            <a:latin typeface="Cambria Math" panose="02040503050406030204" pitchFamily="18" charset="0"/>
                            <a:ea typeface="Times New Roman" panose="02020603050405020304" pitchFamily="18" charset="0"/>
                            <a:cs typeface="Calibri" panose="020F0502020204030204" pitchFamily="34" charset="0"/>
                          </a:rPr>
                          <m:t>V</m:t>
                        </m:r>
                      </m:den>
                    </m:f>
                    <m:r>
                      <a:rPr lang="fr-FR" sz="1800" i="1">
                        <a:effectLst/>
                        <a:latin typeface="Cambria Math" panose="02040503050406030204" pitchFamily="18" charset="0"/>
                        <a:ea typeface="Times New Roman" panose="02020603050405020304" pitchFamily="18" charset="0"/>
                        <a:cs typeface="Calibri" panose="020F0502020204030204" pitchFamily="34" charset="0"/>
                      </a:rPr>
                      <m:t>×</m:t>
                    </m:r>
                    <m:r>
                      <a:rPr lang="fr-FR" sz="1800" i="1">
                        <a:effectLst/>
                        <a:latin typeface="Cambria Math" panose="02040503050406030204" pitchFamily="18" charset="0"/>
                        <a:ea typeface="Times New Roman" panose="02020603050405020304" pitchFamily="18" charset="0"/>
                        <a:cs typeface="Calibri" panose="020F0502020204030204" pitchFamily="34" charset="0"/>
                      </a:rPr>
                      <m:t>𝑚𝑔</m:t>
                    </m:r>
                    <m:sSub>
                      <m:sSubPr>
                        <m:ctrlPr>
                          <a:rPr lang="fr-FR" i="1">
                            <a:effectLst/>
                            <a:latin typeface="Cambria Math" panose="02040503050406030204" pitchFamily="18" charset="0"/>
                            <a:ea typeface="Times New Roman" panose="02020603050405020304" pitchFamily="18" charset="0"/>
                          </a:rPr>
                        </m:ctrlPr>
                      </m:sSubPr>
                      <m:e>
                        <m:r>
                          <a:rPr lang="fr-FR" sz="1800" i="1">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a:effectLst/>
                        <a:latin typeface="Cambria Math" panose="02040503050406030204" pitchFamily="18" charset="0"/>
                        <a:ea typeface="Times New Roman" panose="02020603050405020304" pitchFamily="18" charset="0"/>
                        <a:cs typeface="Calibri" panose="020F0502020204030204" pitchFamily="34" charset="0"/>
                      </a:rPr>
                      <m:t>+ </m:t>
                    </m:r>
                    <m:f>
                      <m:fPr>
                        <m:ctrlPr>
                          <a:rPr lang="fr-FR" i="1">
                            <a:effectLst/>
                            <a:latin typeface="Cambria Math" panose="02040503050406030204" pitchFamily="18" charset="0"/>
                            <a:ea typeface="Times New Roman" panose="02020603050405020304" pitchFamily="18" charset="0"/>
                          </a:rPr>
                        </m:ctrlPr>
                      </m:fPr>
                      <m:num>
                        <m:r>
                          <a:rPr lang="fr-FR" sz="1800">
                            <a:effectLst/>
                            <a:latin typeface="Cambria Math" panose="02040503050406030204" pitchFamily="18" charset="0"/>
                            <a:ea typeface="Times New Roman" panose="02020603050405020304" pitchFamily="18" charset="0"/>
                            <a:cs typeface="Calibri" panose="020F0502020204030204" pitchFamily="34" charset="0"/>
                          </a:rPr>
                          <m:t>1</m:t>
                        </m:r>
                      </m:num>
                      <m:den>
                        <m:r>
                          <m:rPr>
                            <m:sty m:val="p"/>
                          </m:rPr>
                          <a:rPr lang="fr-FR" sz="1800">
                            <a:effectLst/>
                            <a:latin typeface="Cambria Math" panose="02040503050406030204" pitchFamily="18" charset="0"/>
                            <a:ea typeface="Times New Roman" panose="02020603050405020304" pitchFamily="18" charset="0"/>
                            <a:cs typeface="Calibri" panose="020F0502020204030204" pitchFamily="34" charset="0"/>
                          </a:rPr>
                          <m:t>V</m:t>
                        </m:r>
                      </m:den>
                    </m:f>
                    <m:r>
                      <a:rPr lang="fr-FR" sz="1800" i="1">
                        <a:effectLst/>
                        <a:latin typeface="Cambria Math" panose="02040503050406030204" pitchFamily="18" charset="0"/>
                        <a:ea typeface="Times New Roman" panose="02020603050405020304" pitchFamily="18" charset="0"/>
                        <a:cs typeface="Calibri" panose="020F0502020204030204" pitchFamily="34" charset="0"/>
                      </a:rPr>
                      <m:t>×</m:t>
                    </m:r>
                    <m:sSub>
                      <m:sSubPr>
                        <m:ctrlPr>
                          <a:rPr lang="fr-FR" i="1">
                            <a:effectLst/>
                            <a:latin typeface="Cambria Math" panose="02040503050406030204" pitchFamily="18" charset="0"/>
                            <a:ea typeface="Times New Roman" panose="02020603050405020304" pitchFamily="18" charset="0"/>
                          </a:rPr>
                        </m:ctrlPr>
                      </m:sSubPr>
                      <m:e>
                        <m:r>
                          <m:rPr>
                            <m:sty m:val="p"/>
                          </m:rPr>
                          <a:rPr lang="fr-FR" sz="1800">
                            <a:effectLst/>
                            <a:latin typeface="Cambria Math" panose="02040503050406030204" pitchFamily="18" charset="0"/>
                            <a:ea typeface="Times New Roman" panose="02020603050405020304" pitchFamily="18" charset="0"/>
                            <a:cs typeface="Calibri" panose="020F0502020204030204" pitchFamily="34" charset="0"/>
                          </a:rPr>
                          <m:t>P</m:t>
                        </m:r>
                      </m:e>
                      <m:sub>
                        <m:r>
                          <a:rPr lang="fr-FR" sz="1800" i="1">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a:effectLst/>
                        <a:latin typeface="Cambria Math" panose="02040503050406030204" pitchFamily="18" charset="0"/>
                        <a:ea typeface="Times New Roman" panose="02020603050405020304" pitchFamily="18" charset="0"/>
                        <a:cs typeface="Calibri" panose="020F0502020204030204" pitchFamily="34" charset="0"/>
                      </a:rPr>
                      <m:t>×</m:t>
                    </m:r>
                    <m:r>
                      <m:rPr>
                        <m:sty m:val="p"/>
                      </m:rPr>
                      <a:rPr lang="fr-FR" sz="1800">
                        <a:effectLst/>
                        <a:latin typeface="Cambria Math" panose="02040503050406030204" pitchFamily="18" charset="0"/>
                        <a:ea typeface="Times New Roman" panose="02020603050405020304" pitchFamily="18" charset="0"/>
                        <a:cs typeface="Calibri" panose="020F0502020204030204" pitchFamily="34" charset="0"/>
                      </a:rPr>
                      <m:t>V</m:t>
                    </m:r>
                    <m:r>
                      <a:rPr lang="fr-FR" sz="1800" i="1">
                        <a:effectLst/>
                        <a:latin typeface="Cambria Math" panose="02040503050406030204" pitchFamily="18" charset="0"/>
                        <a:ea typeface="Times New Roman" panose="02020603050405020304" pitchFamily="18" charset="0"/>
                        <a:cs typeface="Calibri" panose="020F0502020204030204" pitchFamily="34" charset="0"/>
                      </a:rPr>
                      <m:t>  </m:t>
                    </m:r>
                  </m:oMath>
                </a14:m>
                <a:r>
                  <a:rPr lang="fr-FR" sz="1800" dirty="0">
                    <a:effectLst/>
                    <a:latin typeface="Calibri" panose="020F0502020204030204" pitchFamily="34" charset="0"/>
                    <a:ea typeface="Times New Roman" panose="02020603050405020304" pitchFamily="18" charset="0"/>
                  </a:rPr>
                  <a:t>=  </a:t>
                </a:r>
                <a14:m>
                  <m:oMath xmlns:m="http://schemas.openxmlformats.org/officeDocument/2006/math">
                    <m:f>
                      <m:fPr>
                        <m:ctrlPr>
                          <a:rPr lang="fr-FR" i="1">
                            <a:effectLst/>
                            <a:latin typeface="Cambria Math" panose="02040503050406030204" pitchFamily="18" charset="0"/>
                            <a:ea typeface="Times New Roman" panose="02020603050405020304" pitchFamily="18" charset="0"/>
                          </a:rPr>
                        </m:ctrlPr>
                      </m:fPr>
                      <m:num>
                        <m:r>
                          <a:rPr lang="fr-FR" sz="1800" i="1">
                            <a:effectLst/>
                            <a:latin typeface="Cambria Math" panose="02040503050406030204" pitchFamily="18" charset="0"/>
                            <a:ea typeface="Times New Roman" panose="02020603050405020304" pitchFamily="18" charset="0"/>
                            <a:cs typeface="Calibri" panose="020F0502020204030204" pitchFamily="34" charset="0"/>
                          </a:rPr>
                          <m:t>1</m:t>
                        </m:r>
                      </m:num>
                      <m:den>
                        <m:r>
                          <m:rPr>
                            <m:sty m:val="p"/>
                          </m:rPr>
                          <a:rPr lang="fr-FR" sz="1800">
                            <a:effectLst/>
                            <a:latin typeface="Cambria Math" panose="02040503050406030204" pitchFamily="18" charset="0"/>
                            <a:ea typeface="Times New Roman" panose="02020603050405020304" pitchFamily="18" charset="0"/>
                            <a:cs typeface="Calibri" panose="020F0502020204030204" pitchFamily="34" charset="0"/>
                          </a:rPr>
                          <m:t>V</m:t>
                        </m:r>
                      </m:den>
                    </m:f>
                    <m:r>
                      <a:rPr lang="fr-FR" sz="1800" i="1">
                        <a:effectLst/>
                        <a:latin typeface="Cambria Math" panose="02040503050406030204" pitchFamily="18" charset="0"/>
                        <a:ea typeface="Times New Roman" panose="02020603050405020304" pitchFamily="18" charset="0"/>
                        <a:cs typeface="Calibri" panose="020F0502020204030204" pitchFamily="34" charset="0"/>
                      </a:rPr>
                      <m:t>×</m:t>
                    </m:r>
                    <m:f>
                      <m:fPr>
                        <m:ctrlPr>
                          <a:rPr lang="fr-FR" i="1">
                            <a:effectLst/>
                            <a:latin typeface="Cambria Math" panose="02040503050406030204" pitchFamily="18" charset="0"/>
                            <a:ea typeface="Times New Roman" panose="02020603050405020304" pitchFamily="18" charset="0"/>
                          </a:rPr>
                        </m:ctrlPr>
                      </m:fPr>
                      <m:num>
                        <m:r>
                          <a:rPr lang="fr-FR" sz="1800" i="1">
                            <a:effectLst/>
                            <a:latin typeface="Cambria Math" panose="02040503050406030204" pitchFamily="18" charset="0"/>
                            <a:ea typeface="Times New Roman" panose="02020603050405020304" pitchFamily="18" charset="0"/>
                            <a:cs typeface="Calibri" panose="020F0502020204030204" pitchFamily="34" charset="0"/>
                          </a:rPr>
                          <m:t>1</m:t>
                        </m:r>
                      </m:num>
                      <m:den>
                        <m:r>
                          <a:rPr lang="fr-FR" sz="1800" i="1">
                            <a:effectLst/>
                            <a:latin typeface="Cambria Math" panose="02040503050406030204" pitchFamily="18" charset="0"/>
                            <a:ea typeface="Times New Roman" panose="02020603050405020304" pitchFamily="18" charset="0"/>
                            <a:cs typeface="Calibri" panose="020F0502020204030204" pitchFamily="34" charset="0"/>
                          </a:rPr>
                          <m:t>2</m:t>
                        </m:r>
                      </m:den>
                    </m:f>
                    <m:r>
                      <a:rPr lang="fr-FR" sz="1800" i="1">
                        <a:effectLst/>
                        <a:latin typeface="Cambria Math" panose="02040503050406030204" pitchFamily="18" charset="0"/>
                        <a:ea typeface="Times New Roman" panose="02020603050405020304" pitchFamily="18" charset="0"/>
                        <a:cs typeface="Calibri" panose="020F0502020204030204" pitchFamily="34" charset="0"/>
                      </a:rPr>
                      <m:t>𝑚</m:t>
                    </m:r>
                    <m:sSubSup>
                      <m:sSubSupPr>
                        <m:ctrlPr>
                          <a:rPr lang="fr-FR" i="1">
                            <a:effectLst/>
                            <a:latin typeface="Cambria Math" panose="02040503050406030204" pitchFamily="18" charset="0"/>
                            <a:ea typeface="Times New Roman" panose="02020603050405020304" pitchFamily="18" charset="0"/>
                          </a:rPr>
                        </m:ctrlPr>
                      </m:sSubSupPr>
                      <m:e>
                        <m:r>
                          <a:rPr lang="fr-FR" sz="1800" i="1">
                            <a:effectLst/>
                            <a:latin typeface="Cambria Math" panose="02040503050406030204" pitchFamily="18" charset="0"/>
                            <a:ea typeface="Times New Roman" panose="02020603050405020304" pitchFamily="18" charset="0"/>
                            <a:cs typeface="Calibri" panose="020F0502020204030204" pitchFamily="34" charset="0"/>
                          </a:rPr>
                          <m:t>𝑣</m:t>
                        </m:r>
                      </m:e>
                      <m:sub>
                        <m:r>
                          <a:rPr lang="fr-FR" sz="1800" i="1">
                            <a:effectLst/>
                            <a:latin typeface="Cambria Math" panose="02040503050406030204" pitchFamily="18" charset="0"/>
                            <a:ea typeface="Times New Roman" panose="02020603050405020304" pitchFamily="18" charset="0"/>
                            <a:cs typeface="Calibri" panose="020F0502020204030204" pitchFamily="34" charset="0"/>
                          </a:rPr>
                          <m:t>2</m:t>
                        </m:r>
                      </m:sub>
                      <m:sup>
                        <m:r>
                          <a:rPr lang="fr-FR" sz="1800" i="1">
                            <a:effectLst/>
                            <a:latin typeface="Cambria Math" panose="02040503050406030204" pitchFamily="18" charset="0"/>
                            <a:ea typeface="Times New Roman" panose="02020603050405020304" pitchFamily="18" charset="0"/>
                            <a:cs typeface="Calibri" panose="020F0502020204030204" pitchFamily="34" charset="0"/>
                          </a:rPr>
                          <m:t>2</m:t>
                        </m:r>
                      </m:sup>
                    </m:sSubSup>
                    <m:r>
                      <a:rPr lang="fr-FR" sz="1800" i="1">
                        <a:effectLst/>
                        <a:latin typeface="Cambria Math" panose="02040503050406030204" pitchFamily="18" charset="0"/>
                        <a:ea typeface="Times New Roman" panose="02020603050405020304" pitchFamily="18" charset="0"/>
                        <a:cs typeface="Calibri" panose="020F0502020204030204" pitchFamily="34" charset="0"/>
                      </a:rPr>
                      <m:t>+ </m:t>
                    </m:r>
                    <m:f>
                      <m:fPr>
                        <m:ctrlPr>
                          <a:rPr lang="fr-FR" i="1">
                            <a:effectLst/>
                            <a:latin typeface="Cambria Math" panose="02040503050406030204" pitchFamily="18" charset="0"/>
                            <a:ea typeface="Times New Roman" panose="02020603050405020304" pitchFamily="18" charset="0"/>
                          </a:rPr>
                        </m:ctrlPr>
                      </m:fPr>
                      <m:num>
                        <m:r>
                          <a:rPr lang="fr-FR" sz="1800">
                            <a:effectLst/>
                            <a:latin typeface="Cambria Math" panose="02040503050406030204" pitchFamily="18" charset="0"/>
                            <a:ea typeface="Times New Roman" panose="02020603050405020304" pitchFamily="18" charset="0"/>
                            <a:cs typeface="Calibri" panose="020F0502020204030204" pitchFamily="34" charset="0"/>
                          </a:rPr>
                          <m:t>1</m:t>
                        </m:r>
                      </m:num>
                      <m:den>
                        <m:r>
                          <m:rPr>
                            <m:sty m:val="p"/>
                          </m:rPr>
                          <a:rPr lang="fr-FR" sz="1800">
                            <a:effectLst/>
                            <a:latin typeface="Cambria Math" panose="02040503050406030204" pitchFamily="18" charset="0"/>
                            <a:ea typeface="Times New Roman" panose="02020603050405020304" pitchFamily="18" charset="0"/>
                            <a:cs typeface="Calibri" panose="020F0502020204030204" pitchFamily="34" charset="0"/>
                          </a:rPr>
                          <m:t>V</m:t>
                        </m:r>
                      </m:den>
                    </m:f>
                    <m:r>
                      <a:rPr lang="fr-FR" sz="1800" i="1">
                        <a:effectLst/>
                        <a:latin typeface="Cambria Math" panose="02040503050406030204" pitchFamily="18" charset="0"/>
                        <a:ea typeface="Times New Roman" panose="02020603050405020304" pitchFamily="18" charset="0"/>
                        <a:cs typeface="Calibri" panose="020F0502020204030204" pitchFamily="34" charset="0"/>
                      </a:rPr>
                      <m:t>×</m:t>
                    </m:r>
                    <m:r>
                      <a:rPr lang="fr-FR" sz="1800" i="1">
                        <a:effectLst/>
                        <a:latin typeface="Cambria Math" panose="02040503050406030204" pitchFamily="18" charset="0"/>
                        <a:ea typeface="Times New Roman" panose="02020603050405020304" pitchFamily="18" charset="0"/>
                        <a:cs typeface="Calibri" panose="020F0502020204030204" pitchFamily="34" charset="0"/>
                      </a:rPr>
                      <m:t>𝑚𝑔</m:t>
                    </m:r>
                    <m:sSub>
                      <m:sSubPr>
                        <m:ctrlPr>
                          <a:rPr lang="fr-FR" i="1">
                            <a:effectLst/>
                            <a:latin typeface="Cambria Math" panose="02040503050406030204" pitchFamily="18" charset="0"/>
                            <a:ea typeface="Times New Roman" panose="02020603050405020304" pitchFamily="18" charset="0"/>
                          </a:rPr>
                        </m:ctrlPr>
                      </m:sSubPr>
                      <m:e>
                        <m:r>
                          <a:rPr lang="fr-FR" sz="1800" i="1">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a:effectLst/>
                            <a:latin typeface="Cambria Math" panose="02040503050406030204" pitchFamily="18" charset="0"/>
                            <a:ea typeface="Times New Roman" panose="02020603050405020304" pitchFamily="18" charset="0"/>
                            <a:cs typeface="Calibri" panose="020F0502020204030204" pitchFamily="34" charset="0"/>
                          </a:rPr>
                          <m:t>2</m:t>
                        </m:r>
                      </m:sub>
                    </m:sSub>
                    <m:r>
                      <a:rPr lang="fr-FR" sz="1800" i="1">
                        <a:effectLst/>
                        <a:latin typeface="Cambria Math" panose="02040503050406030204" pitchFamily="18" charset="0"/>
                        <a:ea typeface="Times New Roman" panose="02020603050405020304" pitchFamily="18" charset="0"/>
                        <a:cs typeface="Calibri" panose="020F0502020204030204" pitchFamily="34" charset="0"/>
                      </a:rPr>
                      <m:t>+ </m:t>
                    </m:r>
                    <m:f>
                      <m:fPr>
                        <m:ctrlPr>
                          <a:rPr lang="fr-FR" i="1">
                            <a:effectLst/>
                            <a:latin typeface="Cambria Math" panose="02040503050406030204" pitchFamily="18" charset="0"/>
                            <a:ea typeface="Times New Roman" panose="02020603050405020304" pitchFamily="18" charset="0"/>
                          </a:rPr>
                        </m:ctrlPr>
                      </m:fPr>
                      <m:num>
                        <m:r>
                          <a:rPr lang="fr-FR" sz="1800">
                            <a:effectLst/>
                            <a:latin typeface="Cambria Math" panose="02040503050406030204" pitchFamily="18" charset="0"/>
                            <a:ea typeface="Times New Roman" panose="02020603050405020304" pitchFamily="18" charset="0"/>
                            <a:cs typeface="Calibri" panose="020F0502020204030204" pitchFamily="34" charset="0"/>
                          </a:rPr>
                          <m:t>1</m:t>
                        </m:r>
                      </m:num>
                      <m:den>
                        <m:r>
                          <m:rPr>
                            <m:sty m:val="p"/>
                          </m:rPr>
                          <a:rPr lang="fr-FR" sz="1800">
                            <a:effectLst/>
                            <a:latin typeface="Cambria Math" panose="02040503050406030204" pitchFamily="18" charset="0"/>
                            <a:ea typeface="Times New Roman" panose="02020603050405020304" pitchFamily="18" charset="0"/>
                            <a:cs typeface="Calibri" panose="020F0502020204030204" pitchFamily="34" charset="0"/>
                          </a:rPr>
                          <m:t>V</m:t>
                        </m:r>
                      </m:den>
                    </m:f>
                    <m:r>
                      <a:rPr lang="fr-FR" sz="1800" i="1">
                        <a:effectLst/>
                        <a:latin typeface="Cambria Math" panose="02040503050406030204" pitchFamily="18" charset="0"/>
                        <a:ea typeface="Times New Roman" panose="02020603050405020304" pitchFamily="18" charset="0"/>
                        <a:cs typeface="Calibri" panose="020F0502020204030204" pitchFamily="34" charset="0"/>
                      </a:rPr>
                      <m:t>×</m:t>
                    </m:r>
                    <m:sSub>
                      <m:sSubPr>
                        <m:ctrlPr>
                          <a:rPr lang="fr-FR" i="1">
                            <a:effectLst/>
                            <a:latin typeface="Cambria Math" panose="02040503050406030204" pitchFamily="18" charset="0"/>
                            <a:ea typeface="Times New Roman" panose="02020603050405020304" pitchFamily="18" charset="0"/>
                          </a:rPr>
                        </m:ctrlPr>
                      </m:sSubPr>
                      <m:e>
                        <m:r>
                          <m:rPr>
                            <m:sty m:val="p"/>
                          </m:rPr>
                          <a:rPr lang="fr-FR" sz="1800">
                            <a:effectLst/>
                            <a:latin typeface="Cambria Math" panose="02040503050406030204" pitchFamily="18" charset="0"/>
                            <a:ea typeface="Times New Roman" panose="02020603050405020304" pitchFamily="18" charset="0"/>
                            <a:cs typeface="Calibri" panose="020F0502020204030204" pitchFamily="34" charset="0"/>
                          </a:rPr>
                          <m:t>P</m:t>
                        </m:r>
                      </m:e>
                      <m:sub>
                        <m:r>
                          <a:rPr lang="fr-FR" sz="1800" i="1">
                            <a:effectLst/>
                            <a:latin typeface="Cambria Math" panose="02040503050406030204" pitchFamily="18" charset="0"/>
                            <a:ea typeface="Times New Roman" panose="02020603050405020304" pitchFamily="18" charset="0"/>
                            <a:cs typeface="Calibri" panose="020F0502020204030204" pitchFamily="34" charset="0"/>
                          </a:rPr>
                          <m:t>2</m:t>
                        </m:r>
                      </m:sub>
                    </m:sSub>
                    <m:r>
                      <a:rPr lang="fr-FR" sz="1800" i="1">
                        <a:effectLst/>
                        <a:latin typeface="Cambria Math" panose="02040503050406030204" pitchFamily="18" charset="0"/>
                        <a:ea typeface="Times New Roman" panose="02020603050405020304" pitchFamily="18" charset="0"/>
                        <a:cs typeface="Calibri" panose="020F0502020204030204" pitchFamily="34" charset="0"/>
                      </a:rPr>
                      <m:t>×</m:t>
                    </m:r>
                    <m:r>
                      <m:rPr>
                        <m:sty m:val="p"/>
                      </m:rPr>
                      <a:rPr lang="fr-FR" sz="1800">
                        <a:effectLst/>
                        <a:latin typeface="Cambria Math" panose="02040503050406030204" pitchFamily="18" charset="0"/>
                        <a:ea typeface="Times New Roman" panose="02020603050405020304" pitchFamily="18" charset="0"/>
                        <a:cs typeface="Calibri" panose="020F0502020204030204" pitchFamily="34" charset="0"/>
                      </a:rPr>
                      <m:t>V</m:t>
                    </m:r>
                  </m:oMath>
                </a14:m>
                <a:endParaRPr lang="fr-FR" dirty="0"/>
              </a:p>
            </p:txBody>
          </p:sp>
        </mc:Choice>
        <mc:Fallback xmlns="">
          <p:sp>
            <p:nvSpPr>
              <p:cNvPr id="4" name="Rectangle 3">
                <a:extLst>
                  <a:ext uri="{FF2B5EF4-FFF2-40B4-BE49-F238E27FC236}">
                    <a16:creationId xmlns:a16="http://schemas.microsoft.com/office/drawing/2014/main" xmlns="" id="{DBC592C7-4889-4F70-B722-194844745418}"/>
                  </a:ext>
                </a:extLst>
              </p:cNvPr>
              <p:cNvSpPr>
                <a:spLocks noRot="1" noChangeAspect="1" noMove="1" noResize="1" noEditPoints="1" noAdjustHandles="1" noChangeArrowheads="1" noChangeShapeType="1" noTextEdit="1"/>
              </p:cNvSpPr>
              <p:nvPr/>
            </p:nvSpPr>
            <p:spPr>
              <a:xfrm>
                <a:off x="827584" y="3068960"/>
                <a:ext cx="7704856" cy="484941"/>
              </a:xfrm>
              <a:prstGeom prst="rect">
                <a:avLst/>
              </a:prstGeom>
              <a:blipFill>
                <a:blip r:embed="rId2" cstate="print"/>
                <a:stretch>
                  <a:fillRect b="-7500"/>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FD516B95-FD36-4317-8186-09F299E48347}"/>
                  </a:ext>
                </a:extLst>
              </p:cNvPr>
              <p:cNvSpPr/>
              <p:nvPr/>
            </p:nvSpPr>
            <p:spPr>
              <a:xfrm>
                <a:off x="2267744" y="3691365"/>
                <a:ext cx="4041491" cy="528991"/>
              </a:xfrm>
              <a:prstGeom prst="rect">
                <a:avLst/>
              </a:prstGeom>
            </p:spPr>
            <p:txBody>
              <a:bodyPr wrap="none">
                <a:spAutoFit/>
              </a:bodyPr>
              <a:lstStyle/>
              <a:p>
                <a:r>
                  <a:rPr lang="fr-FR" dirty="0">
                    <a:latin typeface="Calibri" panose="020F0502020204030204" pitchFamily="34" charset="0"/>
                    <a:ea typeface="Times New Roman" panose="02020603050405020304" pitchFamily="18" charset="0"/>
                    <a:cs typeface="Calibri" panose="020F0502020204030204" pitchFamily="34" charset="0"/>
                    <a:sym typeface="Symbol" panose="05050102010706020507" pitchFamily="18" charset="2"/>
                  </a:rPr>
                  <a:t></a:t>
                </a:r>
                <a:r>
                  <a:rPr lang="fr-FR" sz="1800" dirty="0">
                    <a:effectLst/>
                    <a:latin typeface="Calibri" panose="020F0502020204030204" pitchFamily="34" charset="0"/>
                    <a:ea typeface="Times New Roman" panose="02020603050405020304" pitchFamily="18" charset="0"/>
                  </a:rPr>
                  <a:t>  </a:t>
                </a:r>
                <a14:m>
                  <m:oMath xmlns:m="http://schemas.openxmlformats.org/officeDocument/2006/math">
                    <m:r>
                      <a:rPr lang="fr-FR" sz="1800" i="1">
                        <a:effectLst/>
                        <a:latin typeface="Cambria Math" panose="02040503050406030204" pitchFamily="18" charset="0"/>
                        <a:ea typeface="Calibri" panose="020F0502020204030204" pitchFamily="34" charset="0"/>
                        <a:cs typeface="Calibri" panose="020F0502020204030204" pitchFamily="34" charset="0"/>
                      </a:rPr>
                      <m:t>𝜌</m:t>
                    </m:r>
                    <m:f>
                      <m:fPr>
                        <m:ctrlPr>
                          <a:rPr lang="fr-FR" i="1">
                            <a:effectLst/>
                            <a:latin typeface="Cambria Math" panose="02040503050406030204" pitchFamily="18" charset="0"/>
                          </a:rPr>
                        </m:ctrlPr>
                      </m:fPr>
                      <m:num>
                        <m:sSubSup>
                          <m:sSubSupPr>
                            <m:ctrlPr>
                              <a:rPr lang="fr-FR" i="1">
                                <a:effectLst/>
                                <a:latin typeface="Cambria Math" panose="02040503050406030204" pitchFamily="18" charset="0"/>
                              </a:rPr>
                            </m:ctrlPr>
                          </m:sSubSupPr>
                          <m:e>
                            <m:r>
                              <a:rPr lang="fr-FR" sz="1800" i="1">
                                <a:effectLst/>
                                <a:latin typeface="Cambria Math" panose="02040503050406030204" pitchFamily="18" charset="0"/>
                                <a:ea typeface="Calibri" panose="020F0502020204030204" pitchFamily="34" charset="0"/>
                                <a:cs typeface="Calibri" panose="020F0502020204030204" pitchFamily="34" charset="0"/>
                              </a:rPr>
                              <m:t>𝑣</m:t>
                            </m:r>
                          </m:e>
                          <m:sub>
                            <m:r>
                              <a:rPr lang="fr-FR" sz="1800" i="1">
                                <a:effectLst/>
                                <a:latin typeface="Cambria Math" panose="02040503050406030204" pitchFamily="18" charset="0"/>
                                <a:ea typeface="Calibri" panose="020F0502020204030204" pitchFamily="34" charset="0"/>
                                <a:cs typeface="Calibri" panose="020F0502020204030204" pitchFamily="34" charset="0"/>
                              </a:rPr>
                              <m:t>1</m:t>
                            </m:r>
                          </m:sub>
                          <m:sup>
                            <m:r>
                              <a:rPr lang="fr-FR" sz="1800" i="1">
                                <a:effectLst/>
                                <a:latin typeface="Cambria Math" panose="02040503050406030204" pitchFamily="18" charset="0"/>
                                <a:ea typeface="Calibri" panose="020F0502020204030204" pitchFamily="34" charset="0"/>
                                <a:cs typeface="Calibri" panose="020F0502020204030204" pitchFamily="34" charset="0"/>
                              </a:rPr>
                              <m:t>2</m:t>
                            </m:r>
                          </m:sup>
                        </m:sSubSup>
                      </m:num>
                      <m:den>
                        <m:r>
                          <a:rPr lang="fr-FR" sz="1800" i="1">
                            <a:effectLst/>
                            <a:latin typeface="Cambria Math" panose="02040503050406030204" pitchFamily="18" charset="0"/>
                            <a:ea typeface="Calibri" panose="020F0502020204030204" pitchFamily="34" charset="0"/>
                            <a:cs typeface="Calibri" panose="020F0502020204030204" pitchFamily="34" charset="0"/>
                          </a:rPr>
                          <m:t>2</m:t>
                        </m:r>
                      </m:den>
                    </m:f>
                    <m:r>
                      <a:rPr lang="fr-FR" sz="1800" i="1">
                        <a:effectLst/>
                        <a:latin typeface="Cambria Math" panose="02040503050406030204" pitchFamily="18" charset="0"/>
                        <a:ea typeface="Times New Roman" panose="02020603050405020304" pitchFamily="18" charset="0"/>
                        <a:cs typeface="Calibri" panose="020F0502020204030204" pitchFamily="34" charset="0"/>
                      </a:rPr>
                      <m:t>+</m:t>
                    </m:r>
                    <m:r>
                      <a:rPr lang="fr-FR" sz="1800" i="1">
                        <a:effectLst/>
                        <a:latin typeface="Cambria Math" panose="02040503050406030204" pitchFamily="18" charset="0"/>
                        <a:ea typeface="Times New Roman" panose="02020603050405020304" pitchFamily="18" charset="0"/>
                        <a:cs typeface="Calibri" panose="020F0502020204030204" pitchFamily="34" charset="0"/>
                      </a:rPr>
                      <m:t>𝜌</m:t>
                    </m:r>
                    <m:r>
                      <a:rPr lang="fr-FR" sz="1800" i="1">
                        <a:effectLst/>
                        <a:latin typeface="Cambria Math" panose="02040503050406030204" pitchFamily="18" charset="0"/>
                        <a:ea typeface="Times New Roman" panose="02020603050405020304" pitchFamily="18" charset="0"/>
                        <a:cs typeface="Calibri" panose="020F0502020204030204" pitchFamily="34" charset="0"/>
                      </a:rPr>
                      <m:t>𝑔</m:t>
                    </m:r>
                    <m:sSub>
                      <m:sSubPr>
                        <m:ctrlPr>
                          <a:rPr lang="fr-FR" i="1">
                            <a:effectLst/>
                            <a:latin typeface="Cambria Math" panose="02040503050406030204" pitchFamily="18" charset="0"/>
                            <a:ea typeface="Times New Roman" panose="02020603050405020304" pitchFamily="18" charset="0"/>
                          </a:rPr>
                        </m:ctrlPr>
                      </m:sSubPr>
                      <m:e>
                        <m:r>
                          <a:rPr lang="fr-FR" sz="1800" i="1">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a:effectLst/>
                        <a:latin typeface="Cambria Math" panose="02040503050406030204" pitchFamily="18" charset="0"/>
                        <a:ea typeface="Times New Roman" panose="02020603050405020304" pitchFamily="18" charset="0"/>
                        <a:cs typeface="Calibri" panose="020F0502020204030204" pitchFamily="34" charset="0"/>
                      </a:rPr>
                      <m:t>+</m:t>
                    </m:r>
                    <m:sSub>
                      <m:sSubPr>
                        <m:ctrlPr>
                          <a:rPr lang="fr-FR" i="1">
                            <a:effectLst/>
                            <a:latin typeface="Cambria Math" panose="02040503050406030204" pitchFamily="18" charset="0"/>
                            <a:ea typeface="Times New Roman" panose="02020603050405020304" pitchFamily="18" charset="0"/>
                          </a:rPr>
                        </m:ctrlPr>
                      </m:sSubPr>
                      <m:e>
                        <m:r>
                          <m:rPr>
                            <m:sty m:val="p"/>
                          </m:rPr>
                          <a:rPr lang="fr-FR" sz="1800">
                            <a:effectLst/>
                            <a:latin typeface="Cambria Math" panose="02040503050406030204" pitchFamily="18" charset="0"/>
                            <a:ea typeface="Times New Roman" panose="02020603050405020304" pitchFamily="18" charset="0"/>
                            <a:cs typeface="Calibri" panose="020F0502020204030204" pitchFamily="34" charset="0"/>
                          </a:rPr>
                          <m:t>P</m:t>
                        </m:r>
                      </m:e>
                      <m:sub>
                        <m:r>
                          <a:rPr lang="fr-FR" sz="1800" i="1">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a:effectLst/>
                        <a:latin typeface="Cambria Math" panose="02040503050406030204" pitchFamily="18" charset="0"/>
                        <a:ea typeface="Times New Roman" panose="02020603050405020304" pitchFamily="18" charset="0"/>
                        <a:cs typeface="Calibri" panose="020F0502020204030204" pitchFamily="34" charset="0"/>
                      </a:rPr>
                      <m:t>=</m:t>
                    </m:r>
                    <m:r>
                      <a:rPr lang="fr-FR" sz="1800" i="1">
                        <a:effectLst/>
                        <a:latin typeface="Cambria Math" panose="02040503050406030204" pitchFamily="18" charset="0"/>
                        <a:ea typeface="Calibri" panose="020F0502020204030204" pitchFamily="34" charset="0"/>
                        <a:cs typeface="Calibri" panose="020F0502020204030204" pitchFamily="34" charset="0"/>
                      </a:rPr>
                      <m:t>𝜌</m:t>
                    </m:r>
                    <m:f>
                      <m:fPr>
                        <m:ctrlPr>
                          <a:rPr lang="fr-FR" i="1">
                            <a:effectLst/>
                            <a:latin typeface="Cambria Math" panose="02040503050406030204" pitchFamily="18" charset="0"/>
                          </a:rPr>
                        </m:ctrlPr>
                      </m:fPr>
                      <m:num>
                        <m:sSubSup>
                          <m:sSubSupPr>
                            <m:ctrlPr>
                              <a:rPr lang="fr-FR" i="1">
                                <a:effectLst/>
                                <a:latin typeface="Cambria Math" panose="02040503050406030204" pitchFamily="18" charset="0"/>
                              </a:rPr>
                            </m:ctrlPr>
                          </m:sSubSupPr>
                          <m:e>
                            <m:r>
                              <a:rPr lang="fr-FR" sz="1800" i="1">
                                <a:effectLst/>
                                <a:latin typeface="Cambria Math" panose="02040503050406030204" pitchFamily="18" charset="0"/>
                                <a:ea typeface="Calibri" panose="020F0502020204030204" pitchFamily="34" charset="0"/>
                                <a:cs typeface="Calibri" panose="020F0502020204030204" pitchFamily="34" charset="0"/>
                              </a:rPr>
                              <m:t>𝑣</m:t>
                            </m:r>
                          </m:e>
                          <m:sub>
                            <m:r>
                              <a:rPr lang="fr-FR" sz="1800" i="1">
                                <a:effectLst/>
                                <a:latin typeface="Cambria Math" panose="02040503050406030204" pitchFamily="18" charset="0"/>
                                <a:ea typeface="Calibri" panose="020F0502020204030204" pitchFamily="34" charset="0"/>
                                <a:cs typeface="Calibri" panose="020F0502020204030204" pitchFamily="34" charset="0"/>
                              </a:rPr>
                              <m:t>2</m:t>
                            </m:r>
                          </m:sub>
                          <m:sup>
                            <m:r>
                              <a:rPr lang="fr-FR" sz="1800" i="1">
                                <a:effectLst/>
                                <a:latin typeface="Cambria Math" panose="02040503050406030204" pitchFamily="18" charset="0"/>
                                <a:ea typeface="Calibri" panose="020F0502020204030204" pitchFamily="34" charset="0"/>
                                <a:cs typeface="Calibri" panose="020F0502020204030204" pitchFamily="34" charset="0"/>
                              </a:rPr>
                              <m:t>2</m:t>
                            </m:r>
                          </m:sup>
                        </m:sSubSup>
                      </m:num>
                      <m:den>
                        <m:r>
                          <a:rPr lang="fr-FR" sz="1800" i="1">
                            <a:effectLst/>
                            <a:latin typeface="Cambria Math" panose="02040503050406030204" pitchFamily="18" charset="0"/>
                            <a:ea typeface="Calibri" panose="020F0502020204030204" pitchFamily="34" charset="0"/>
                            <a:cs typeface="Calibri" panose="020F0502020204030204" pitchFamily="34" charset="0"/>
                          </a:rPr>
                          <m:t>2</m:t>
                        </m:r>
                      </m:den>
                    </m:f>
                    <m:r>
                      <a:rPr lang="fr-FR" sz="1800" i="1">
                        <a:effectLst/>
                        <a:latin typeface="Cambria Math" panose="02040503050406030204" pitchFamily="18" charset="0"/>
                        <a:ea typeface="Times New Roman" panose="02020603050405020304" pitchFamily="18" charset="0"/>
                        <a:cs typeface="Calibri" panose="020F0502020204030204" pitchFamily="34" charset="0"/>
                      </a:rPr>
                      <m:t>+</m:t>
                    </m:r>
                    <m:r>
                      <a:rPr lang="fr-FR" sz="1800" i="1">
                        <a:effectLst/>
                        <a:latin typeface="Cambria Math" panose="02040503050406030204" pitchFamily="18" charset="0"/>
                        <a:ea typeface="Times New Roman" panose="02020603050405020304" pitchFamily="18" charset="0"/>
                        <a:cs typeface="Calibri" panose="020F0502020204030204" pitchFamily="34" charset="0"/>
                      </a:rPr>
                      <m:t>𝜌</m:t>
                    </m:r>
                    <m:r>
                      <a:rPr lang="fr-FR" sz="1800" i="1">
                        <a:effectLst/>
                        <a:latin typeface="Cambria Math" panose="02040503050406030204" pitchFamily="18" charset="0"/>
                        <a:ea typeface="Times New Roman" panose="02020603050405020304" pitchFamily="18" charset="0"/>
                        <a:cs typeface="Calibri" panose="020F0502020204030204" pitchFamily="34" charset="0"/>
                      </a:rPr>
                      <m:t>𝑔</m:t>
                    </m:r>
                    <m:sSub>
                      <m:sSubPr>
                        <m:ctrlPr>
                          <a:rPr lang="fr-FR" i="1">
                            <a:effectLst/>
                            <a:latin typeface="Cambria Math" panose="02040503050406030204" pitchFamily="18" charset="0"/>
                            <a:ea typeface="Times New Roman" panose="02020603050405020304" pitchFamily="18" charset="0"/>
                          </a:rPr>
                        </m:ctrlPr>
                      </m:sSubPr>
                      <m:e>
                        <m:r>
                          <a:rPr lang="fr-FR" sz="1800" i="1">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a:effectLst/>
                            <a:latin typeface="Cambria Math" panose="02040503050406030204" pitchFamily="18" charset="0"/>
                            <a:ea typeface="Times New Roman" panose="02020603050405020304" pitchFamily="18" charset="0"/>
                            <a:cs typeface="Calibri" panose="020F0502020204030204" pitchFamily="34" charset="0"/>
                          </a:rPr>
                          <m:t>2</m:t>
                        </m:r>
                      </m:sub>
                    </m:sSub>
                    <m:r>
                      <a:rPr lang="fr-FR" sz="1800" i="1">
                        <a:effectLst/>
                        <a:latin typeface="Cambria Math" panose="02040503050406030204" pitchFamily="18" charset="0"/>
                        <a:ea typeface="Times New Roman" panose="02020603050405020304" pitchFamily="18" charset="0"/>
                        <a:cs typeface="Calibri" panose="020F0502020204030204" pitchFamily="34" charset="0"/>
                      </a:rPr>
                      <m:t>+</m:t>
                    </m:r>
                    <m:sSub>
                      <m:sSubPr>
                        <m:ctrlPr>
                          <a:rPr lang="fr-FR" i="1">
                            <a:effectLst/>
                            <a:latin typeface="Cambria Math" panose="02040503050406030204" pitchFamily="18" charset="0"/>
                            <a:ea typeface="Times New Roman" panose="02020603050405020304" pitchFamily="18" charset="0"/>
                          </a:rPr>
                        </m:ctrlPr>
                      </m:sSubPr>
                      <m:e>
                        <m:r>
                          <m:rPr>
                            <m:sty m:val="p"/>
                          </m:rPr>
                          <a:rPr lang="fr-FR" sz="1800">
                            <a:effectLst/>
                            <a:latin typeface="Cambria Math" panose="02040503050406030204" pitchFamily="18" charset="0"/>
                            <a:ea typeface="Times New Roman" panose="02020603050405020304" pitchFamily="18" charset="0"/>
                            <a:cs typeface="Calibri" panose="020F0502020204030204" pitchFamily="34" charset="0"/>
                          </a:rPr>
                          <m:t>P</m:t>
                        </m:r>
                      </m:e>
                      <m:sub>
                        <m:r>
                          <a:rPr lang="fr-FR" sz="1800" i="1">
                            <a:effectLst/>
                            <a:latin typeface="Cambria Math" panose="02040503050406030204" pitchFamily="18" charset="0"/>
                            <a:ea typeface="Times New Roman" panose="02020603050405020304" pitchFamily="18" charset="0"/>
                            <a:cs typeface="Calibri" panose="020F0502020204030204" pitchFamily="34" charset="0"/>
                          </a:rPr>
                          <m:t>2</m:t>
                        </m:r>
                      </m:sub>
                    </m:sSub>
                  </m:oMath>
                </a14:m>
                <a:endParaRPr lang="fr-FR" dirty="0"/>
              </a:p>
            </p:txBody>
          </p:sp>
        </mc:Choice>
        <mc:Fallback xmlns="">
          <p:sp>
            <p:nvSpPr>
              <p:cNvPr id="5" name="Rectangle 4">
                <a:extLst>
                  <a:ext uri="{FF2B5EF4-FFF2-40B4-BE49-F238E27FC236}">
                    <a16:creationId xmlns:a16="http://schemas.microsoft.com/office/drawing/2014/main" xmlns="" id="{FD516B95-FD36-4317-8186-09F299E48347}"/>
                  </a:ext>
                </a:extLst>
              </p:cNvPr>
              <p:cNvSpPr>
                <a:spLocks noRot="1" noChangeAspect="1" noMove="1" noResize="1" noEditPoints="1" noAdjustHandles="1" noChangeArrowheads="1" noChangeShapeType="1" noTextEdit="1"/>
              </p:cNvSpPr>
              <p:nvPr/>
            </p:nvSpPr>
            <p:spPr>
              <a:xfrm>
                <a:off x="2267744" y="3691365"/>
                <a:ext cx="4041491" cy="528991"/>
              </a:xfrm>
              <a:prstGeom prst="rect">
                <a:avLst/>
              </a:prstGeom>
              <a:blipFill>
                <a:blip r:embed="rId3" cstate="print"/>
                <a:stretch>
                  <a:fillRect l="-1207" b="-5814"/>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BA3850A7-3BB0-47DE-8501-E1115DCA1A35}"/>
                  </a:ext>
                </a:extLst>
              </p:cNvPr>
              <p:cNvSpPr/>
              <p:nvPr/>
            </p:nvSpPr>
            <p:spPr>
              <a:xfrm>
                <a:off x="2608895" y="4357820"/>
                <a:ext cx="3359188" cy="697435"/>
              </a:xfrm>
              <a:prstGeom prst="rect">
                <a:avLst/>
              </a:prstGeom>
            </p:spPr>
            <p:txBody>
              <a:bodyPr wrap="none">
                <a:spAutoFit/>
              </a:bodyPr>
              <a:lstStyle/>
              <a:p>
                <a:pPr algn="ctr">
                  <a:lnSpc>
                    <a:spcPct val="150000"/>
                  </a:lnSpc>
                  <a:spcAft>
                    <a:spcPts val="0"/>
                  </a:spcAft>
                </a:pPr>
                <a:r>
                  <a:rPr lang="fr-FR" dirty="0">
                    <a:latin typeface="Calibri" panose="020F0502020204030204" pitchFamily="34" charset="0"/>
                    <a:ea typeface="Times New Roman" panose="02020603050405020304" pitchFamily="18" charset="0"/>
                    <a:cs typeface="Calibri" panose="020F0502020204030204" pitchFamily="34" charset="0"/>
                    <a:sym typeface="Symbol" panose="05050102010706020507" pitchFamily="18" charset="2"/>
                  </a:rPr>
                  <a:t></a:t>
                </a:r>
                <a:r>
                  <a:rPr lang="fr-FR" sz="1800" dirty="0">
                    <a:effectLst/>
                    <a:latin typeface="Calibri" panose="020F0502020204030204" pitchFamily="34" charset="0"/>
                    <a:ea typeface="Times New Roman" panose="02020603050405020304" pitchFamily="18" charset="0"/>
                    <a:cs typeface="Calibri" panose="020F0502020204030204" pitchFamily="34" charset="0"/>
                  </a:rPr>
                  <a:t> </a:t>
                </a:r>
                <a14:m>
                  <m:oMath xmlns:m="http://schemas.openxmlformats.org/officeDocument/2006/math">
                    <m:r>
                      <a:rPr lang="fr-FR" sz="1800" b="1" i="1">
                        <a:effectLst/>
                        <a:latin typeface="Cambria Math" panose="02040503050406030204" pitchFamily="18" charset="0"/>
                        <a:ea typeface="Calibri" panose="020F0502020204030204" pitchFamily="34" charset="0"/>
                        <a:cs typeface="Calibri" panose="020F0502020204030204" pitchFamily="34" charset="0"/>
                      </a:rPr>
                      <m:t>𝝆</m:t>
                    </m:r>
                    <m:f>
                      <m:fPr>
                        <m:ctrlPr>
                          <a:rPr lang="fr-FR" sz="1800" b="1" i="1">
                            <a:effectLst/>
                            <a:latin typeface="Cambria Math" panose="02040503050406030204" pitchFamily="18" charset="0"/>
                            <a:ea typeface="Calibri" panose="020F0502020204030204" pitchFamily="34" charset="0"/>
                            <a:cs typeface="Calibri" panose="020F0502020204030204" pitchFamily="34" charset="0"/>
                          </a:rPr>
                        </m:ctrlPr>
                      </m:fPr>
                      <m:num>
                        <m:sSup>
                          <m:sSupPr>
                            <m:ctrlPr>
                              <a:rPr lang="fr-FR" sz="1800" b="1" i="1">
                                <a:effectLst/>
                                <a:latin typeface="Cambria Math" panose="02040503050406030204" pitchFamily="18" charset="0"/>
                                <a:ea typeface="Calibri" panose="020F0502020204030204" pitchFamily="34" charset="0"/>
                                <a:cs typeface="Calibri" panose="020F0502020204030204" pitchFamily="34" charset="0"/>
                              </a:rPr>
                            </m:ctrlPr>
                          </m:sSupPr>
                          <m:e>
                            <m:r>
                              <a:rPr lang="fr-FR" sz="1800" b="1" i="1">
                                <a:effectLst/>
                                <a:latin typeface="Cambria Math" panose="02040503050406030204" pitchFamily="18" charset="0"/>
                                <a:ea typeface="Calibri" panose="020F0502020204030204" pitchFamily="34" charset="0"/>
                                <a:cs typeface="Calibri" panose="020F0502020204030204" pitchFamily="34" charset="0"/>
                              </a:rPr>
                              <m:t>𝒗</m:t>
                            </m:r>
                          </m:e>
                          <m:sup>
                            <m:r>
                              <a:rPr lang="fr-FR" sz="1800" b="1" i="1">
                                <a:effectLst/>
                                <a:latin typeface="Cambria Math" panose="02040503050406030204" pitchFamily="18" charset="0"/>
                                <a:ea typeface="Calibri" panose="020F0502020204030204" pitchFamily="34" charset="0"/>
                                <a:cs typeface="Calibri" panose="020F0502020204030204" pitchFamily="34" charset="0"/>
                              </a:rPr>
                              <m:t>𝟐</m:t>
                            </m:r>
                          </m:sup>
                        </m:sSup>
                      </m:num>
                      <m:den>
                        <m:r>
                          <a:rPr lang="fr-FR" sz="1800" b="1" i="1">
                            <a:effectLst/>
                            <a:latin typeface="Cambria Math" panose="02040503050406030204" pitchFamily="18" charset="0"/>
                            <a:ea typeface="Calibri" panose="020F0502020204030204" pitchFamily="34" charset="0"/>
                            <a:cs typeface="Calibri" panose="020F0502020204030204" pitchFamily="34" charset="0"/>
                          </a:rPr>
                          <m:t>𝟐</m:t>
                        </m:r>
                      </m:den>
                    </m:f>
                    <m:r>
                      <a:rPr lang="fr-FR" sz="1800" b="1" i="1">
                        <a:effectLst/>
                        <a:latin typeface="Cambria Math" panose="02040503050406030204" pitchFamily="18" charset="0"/>
                        <a:ea typeface="Times New Roman" panose="02020603050405020304" pitchFamily="18" charset="0"/>
                        <a:cs typeface="Calibri" panose="020F0502020204030204" pitchFamily="34" charset="0"/>
                      </a:rPr>
                      <m:t>+</m:t>
                    </m:r>
                    <m:r>
                      <a:rPr lang="fr-FR" sz="1800" b="1" i="1">
                        <a:effectLst/>
                        <a:latin typeface="Cambria Math" panose="02040503050406030204" pitchFamily="18" charset="0"/>
                        <a:ea typeface="Times New Roman" panose="02020603050405020304" pitchFamily="18" charset="0"/>
                        <a:cs typeface="Calibri" panose="020F0502020204030204" pitchFamily="34" charset="0"/>
                      </a:rPr>
                      <m:t>𝝆</m:t>
                    </m:r>
                    <m:r>
                      <a:rPr lang="fr-FR" sz="1800" b="1" i="1">
                        <a:effectLst/>
                        <a:latin typeface="Cambria Math" panose="02040503050406030204" pitchFamily="18" charset="0"/>
                        <a:ea typeface="Times New Roman" panose="02020603050405020304" pitchFamily="18" charset="0"/>
                        <a:cs typeface="Calibri" panose="020F0502020204030204" pitchFamily="34" charset="0"/>
                      </a:rPr>
                      <m:t>𝒈𝒛</m:t>
                    </m:r>
                    <m:r>
                      <a:rPr lang="fr-FR" sz="1800" b="1" i="1">
                        <a:effectLst/>
                        <a:latin typeface="Cambria Math" panose="02040503050406030204" pitchFamily="18" charset="0"/>
                        <a:ea typeface="Times New Roman" panose="02020603050405020304" pitchFamily="18" charset="0"/>
                        <a:cs typeface="Calibri" panose="020F0502020204030204" pitchFamily="34" charset="0"/>
                      </a:rPr>
                      <m:t>+</m:t>
                    </m:r>
                    <m:r>
                      <a:rPr lang="fr-FR" sz="1800" b="1" i="1">
                        <a:effectLst/>
                        <a:latin typeface="Cambria Math" panose="02040503050406030204" pitchFamily="18" charset="0"/>
                        <a:ea typeface="Times New Roman" panose="02020603050405020304" pitchFamily="18" charset="0"/>
                        <a:cs typeface="Calibri" panose="020F0502020204030204" pitchFamily="34" charset="0"/>
                      </a:rPr>
                      <m:t>𝐏</m:t>
                    </m:r>
                    <m:r>
                      <a:rPr lang="fr-FR" sz="1800" b="1" i="1">
                        <a:effectLst/>
                        <a:latin typeface="Cambria Math" panose="02040503050406030204" pitchFamily="18" charset="0"/>
                        <a:ea typeface="Times New Roman" panose="02020603050405020304" pitchFamily="18" charset="0"/>
                        <a:cs typeface="Calibri" panose="020F0502020204030204" pitchFamily="34" charset="0"/>
                      </a:rPr>
                      <m:t>=</m:t>
                    </m:r>
                    <m:r>
                      <a:rPr lang="fr-FR" sz="1800" b="1" i="1">
                        <a:effectLst/>
                        <a:latin typeface="Cambria Math" panose="02040503050406030204" pitchFamily="18" charset="0"/>
                        <a:ea typeface="Times New Roman" panose="02020603050405020304" pitchFamily="18" charset="0"/>
                        <a:cs typeface="Calibri" panose="020F0502020204030204" pitchFamily="34" charset="0"/>
                      </a:rPr>
                      <m:t>𝐂𝐨𝐧𝐬𝐭𝐚𝐧𝐭𝐞</m:t>
                    </m:r>
                  </m:oMath>
                </a14:m>
                <a:endParaRPr lang="fr-FR" sz="1800" dirty="0">
                  <a:effectLst/>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6" name="Rectangle 5">
                <a:extLst>
                  <a:ext uri="{FF2B5EF4-FFF2-40B4-BE49-F238E27FC236}">
                    <a16:creationId xmlns:a16="http://schemas.microsoft.com/office/drawing/2014/main" xmlns="" id="{BA3850A7-3BB0-47DE-8501-E1115DCA1A35}"/>
                  </a:ext>
                </a:extLst>
              </p:cNvPr>
              <p:cNvSpPr>
                <a:spLocks noRot="1" noChangeAspect="1" noMove="1" noResize="1" noEditPoints="1" noAdjustHandles="1" noChangeArrowheads="1" noChangeShapeType="1" noTextEdit="1"/>
              </p:cNvSpPr>
              <p:nvPr/>
            </p:nvSpPr>
            <p:spPr>
              <a:xfrm>
                <a:off x="2608895" y="4357820"/>
                <a:ext cx="3359188" cy="697435"/>
              </a:xfrm>
              <a:prstGeom prst="rect">
                <a:avLst/>
              </a:prstGeom>
              <a:blipFill>
                <a:blip r:embed="rId4" cstate="print"/>
                <a:stretch>
                  <a:fillRect l="-1089" b="-3509"/>
                </a:stretch>
              </a:blipFill>
            </p:spPr>
            <p:txBody>
              <a:bodyPr/>
              <a:lstStyle/>
              <a:p>
                <a:r>
                  <a:rPr lang="fr-FR">
                    <a:noFill/>
                  </a:rPr>
                  <a:t> </a:t>
                </a:r>
              </a:p>
            </p:txBody>
          </p:sp>
        </mc:Fallback>
      </mc:AlternateContent>
    </p:spTree>
    <p:extLst>
      <p:ext uri="{BB962C8B-B14F-4D97-AF65-F5344CB8AC3E}">
        <p14:creationId xmlns:p14="http://schemas.microsoft.com/office/powerpoint/2010/main" val="2532402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2DBE1E-691E-4AA9-92DB-BD71FD353156}"/>
              </a:ext>
            </a:extLst>
          </p:cNvPr>
          <p:cNvSpPr>
            <a:spLocks noGrp="1"/>
          </p:cNvSpPr>
          <p:nvPr>
            <p:ph type="title"/>
          </p:nvPr>
        </p:nvSpPr>
        <p:spPr/>
        <p:txBody>
          <a:bodyPr/>
          <a:lstStyle/>
          <a:p>
            <a:endParaRPr lang="fr-FR"/>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8321FE08-F50A-434C-A150-85C1B905869D}"/>
                  </a:ext>
                </a:extLst>
              </p:cNvPr>
              <p:cNvSpPr>
                <a:spLocks noGrp="1"/>
              </p:cNvSpPr>
              <p:nvPr>
                <p:ph idx="1"/>
              </p:nvPr>
            </p:nvSpPr>
            <p:spPr/>
            <p:txBody>
              <a:bodyPr/>
              <a:lstStyle/>
              <a:p>
                <a:r>
                  <a:rPr lang="fr-FR" dirty="0"/>
                  <a:t>Cette équation traduit en fait la conservation de l'énergie de la masse m de fluide le long d'une ligne de courant, entre les instants t et t + </a:t>
                </a:r>
                <a:r>
                  <a:rPr lang="fr-FR" dirty="0" err="1"/>
                  <a:t>Δt</a:t>
                </a:r>
                <a:r>
                  <a:rPr lang="fr-FR" dirty="0"/>
                  <a:t>, avec :</a:t>
                </a:r>
              </a:p>
              <a:p>
                <a:pPr marL="0" indent="0">
                  <a:buNone/>
                </a:pPr>
                <a:endParaRPr lang="fr-FR" dirty="0"/>
              </a:p>
              <a:p>
                <a:pPr lvl="0"/>
                <a14:m>
                  <m:oMath xmlns:m="http://schemas.openxmlformats.org/officeDocument/2006/math">
                    <m:f>
                      <m:fPr>
                        <m:ctrlPr>
                          <a:rPr lang="fr-FR" b="1" i="1">
                            <a:latin typeface="Cambria Math" panose="02040503050406030204" pitchFamily="18" charset="0"/>
                          </a:rPr>
                        </m:ctrlPr>
                      </m:fPr>
                      <m:num>
                        <m:r>
                          <a:rPr lang="fr-FR" b="1" i="1">
                            <a:latin typeface="Cambria Math" panose="02040503050406030204" pitchFamily="18" charset="0"/>
                          </a:rPr>
                          <m:t>𝟏</m:t>
                        </m:r>
                      </m:num>
                      <m:den>
                        <m:r>
                          <a:rPr lang="fr-FR" b="1" i="1">
                            <a:latin typeface="Cambria Math" panose="02040503050406030204" pitchFamily="18" charset="0"/>
                          </a:rPr>
                          <m:t>𝐕</m:t>
                        </m:r>
                      </m:den>
                    </m:f>
                    <m:r>
                      <a:rPr lang="fr-FR" b="1" i="1">
                        <a:latin typeface="Cambria Math" panose="02040503050406030204" pitchFamily="18" charset="0"/>
                      </a:rPr>
                      <m:t>×</m:t>
                    </m:r>
                    <m:f>
                      <m:fPr>
                        <m:ctrlPr>
                          <a:rPr lang="fr-FR" b="1" i="1">
                            <a:latin typeface="Cambria Math" panose="02040503050406030204" pitchFamily="18" charset="0"/>
                          </a:rPr>
                        </m:ctrlPr>
                      </m:fPr>
                      <m:num>
                        <m:r>
                          <a:rPr lang="fr-FR" b="1" i="1">
                            <a:latin typeface="Cambria Math" panose="02040503050406030204" pitchFamily="18" charset="0"/>
                          </a:rPr>
                          <m:t>𝟏</m:t>
                        </m:r>
                      </m:num>
                      <m:den>
                        <m:r>
                          <a:rPr lang="fr-FR" b="1" i="1">
                            <a:latin typeface="Cambria Math" panose="02040503050406030204" pitchFamily="18" charset="0"/>
                          </a:rPr>
                          <m:t>𝟐</m:t>
                        </m:r>
                      </m:den>
                    </m:f>
                    <m:r>
                      <a:rPr lang="fr-FR" b="1" i="1">
                        <a:latin typeface="Cambria Math" panose="02040503050406030204" pitchFamily="18" charset="0"/>
                      </a:rPr>
                      <m:t>𝒎</m:t>
                    </m:r>
                    <m:sSup>
                      <m:sSupPr>
                        <m:ctrlPr>
                          <a:rPr lang="fr-FR" b="1" i="1">
                            <a:latin typeface="Cambria Math" panose="02040503050406030204" pitchFamily="18" charset="0"/>
                          </a:rPr>
                        </m:ctrlPr>
                      </m:sSupPr>
                      <m:e>
                        <m:r>
                          <a:rPr lang="fr-FR" b="1" i="1">
                            <a:latin typeface="Cambria Math" panose="02040503050406030204" pitchFamily="18" charset="0"/>
                          </a:rPr>
                          <m:t>𝒗</m:t>
                        </m:r>
                      </m:e>
                      <m:sup>
                        <m:r>
                          <a:rPr lang="fr-FR" b="1" i="1">
                            <a:latin typeface="Cambria Math" panose="02040503050406030204" pitchFamily="18" charset="0"/>
                          </a:rPr>
                          <m:t>𝟐</m:t>
                        </m:r>
                      </m:sup>
                    </m:sSup>
                  </m:oMath>
                </a14:m>
                <a:r>
                  <a:rPr lang="fr-FR" dirty="0"/>
                  <a:t> = </a:t>
                </a:r>
                <a14:m>
                  <m:oMath xmlns:m="http://schemas.openxmlformats.org/officeDocument/2006/math">
                    <m:f>
                      <m:fPr>
                        <m:ctrlPr>
                          <a:rPr lang="fr-FR" i="1">
                            <a:latin typeface="Cambria Math" panose="02040503050406030204" pitchFamily="18" charset="0"/>
                          </a:rPr>
                        </m:ctrlPr>
                      </m:fPr>
                      <m:num>
                        <m:r>
                          <a:rPr lang="fr-FR" i="1">
                            <a:latin typeface="Cambria Math" panose="02040503050406030204" pitchFamily="18" charset="0"/>
                          </a:rPr>
                          <m:t>1</m:t>
                        </m:r>
                      </m:num>
                      <m:den>
                        <m:r>
                          <a:rPr lang="fr-FR" i="1">
                            <a:latin typeface="Cambria Math" panose="02040503050406030204" pitchFamily="18" charset="0"/>
                          </a:rPr>
                          <m:t>2</m:t>
                        </m:r>
                      </m:den>
                    </m:f>
                    <m:r>
                      <a:rPr lang="fr-FR" b="1" i="1">
                        <a:latin typeface="Cambria Math" panose="02040503050406030204" pitchFamily="18" charset="0"/>
                      </a:rPr>
                      <m:t>𝝆</m:t>
                    </m:r>
                    <m:r>
                      <a:rPr lang="fr-FR" b="1" i="1">
                        <a:latin typeface="Cambria Math" panose="02040503050406030204" pitchFamily="18" charset="0"/>
                      </a:rPr>
                      <m:t> </m:t>
                    </m:r>
                    <m:sSup>
                      <m:sSupPr>
                        <m:ctrlPr>
                          <a:rPr lang="fr-FR" b="1" i="1">
                            <a:latin typeface="Cambria Math" panose="02040503050406030204" pitchFamily="18" charset="0"/>
                          </a:rPr>
                        </m:ctrlPr>
                      </m:sSupPr>
                      <m:e>
                        <m:r>
                          <a:rPr lang="fr-FR" b="1" i="1">
                            <a:latin typeface="Cambria Math" panose="02040503050406030204" pitchFamily="18" charset="0"/>
                          </a:rPr>
                          <m:t>𝒗</m:t>
                        </m:r>
                      </m:e>
                      <m:sup>
                        <m:r>
                          <a:rPr lang="fr-FR" b="1" i="1">
                            <a:latin typeface="Cambria Math" panose="02040503050406030204" pitchFamily="18" charset="0"/>
                          </a:rPr>
                          <m:t>𝟐</m:t>
                        </m:r>
                      </m:sup>
                    </m:sSup>
                  </m:oMath>
                </a14:m>
                <a:r>
                  <a:rPr lang="fr-FR" dirty="0"/>
                  <a:t> : densité volumique d'énergie cinétique (énergie cinétique par unité de volume) ; </a:t>
                </a:r>
              </a:p>
              <a:p>
                <a:pPr lvl="0"/>
                <a14:m>
                  <m:oMath xmlns:m="http://schemas.openxmlformats.org/officeDocument/2006/math">
                    <m:f>
                      <m:fPr>
                        <m:ctrlPr>
                          <a:rPr lang="fr-FR" b="1" i="1">
                            <a:latin typeface="Cambria Math" panose="02040503050406030204" pitchFamily="18" charset="0"/>
                          </a:rPr>
                        </m:ctrlPr>
                      </m:fPr>
                      <m:num>
                        <m:r>
                          <a:rPr lang="fr-FR" b="1" i="1">
                            <a:latin typeface="Cambria Math" panose="02040503050406030204" pitchFamily="18" charset="0"/>
                          </a:rPr>
                          <m:t>𝟏</m:t>
                        </m:r>
                      </m:num>
                      <m:den>
                        <m:r>
                          <a:rPr lang="fr-FR" b="1" i="1">
                            <a:latin typeface="Cambria Math" panose="02040503050406030204" pitchFamily="18" charset="0"/>
                          </a:rPr>
                          <m:t>𝐕</m:t>
                        </m:r>
                      </m:den>
                    </m:f>
                    <m:r>
                      <a:rPr lang="fr-FR" b="1" i="1">
                        <a:latin typeface="Cambria Math" panose="02040503050406030204" pitchFamily="18" charset="0"/>
                      </a:rPr>
                      <m:t>×</m:t>
                    </m:r>
                    <m:r>
                      <a:rPr lang="fr-FR" b="1" i="1">
                        <a:latin typeface="Cambria Math" panose="02040503050406030204" pitchFamily="18" charset="0"/>
                      </a:rPr>
                      <m:t>𝒎𝒈𝒛</m:t>
                    </m:r>
                  </m:oMath>
                </a14:m>
                <a:r>
                  <a:rPr lang="fr-FR" dirty="0"/>
                  <a:t> = </a:t>
                </a:r>
                <a14:m>
                  <m:oMath xmlns:m="http://schemas.openxmlformats.org/officeDocument/2006/math">
                    <m:r>
                      <a:rPr lang="fr-FR" b="1" i="1">
                        <a:latin typeface="Cambria Math" panose="02040503050406030204" pitchFamily="18" charset="0"/>
                      </a:rPr>
                      <m:t>𝝆</m:t>
                    </m:r>
                    <m:r>
                      <a:rPr lang="fr-FR" b="1" i="1">
                        <a:latin typeface="Cambria Math" panose="02040503050406030204" pitchFamily="18" charset="0"/>
                      </a:rPr>
                      <m:t>𝒈𝒛</m:t>
                    </m:r>
                  </m:oMath>
                </a14:m>
                <a:r>
                  <a:rPr lang="fr-FR" dirty="0"/>
                  <a:t> : densité volumique d'énergie potentielle de pesanteur ;</a:t>
                </a:r>
              </a:p>
              <a:p>
                <a:pPr lvl="0"/>
                <a14:m>
                  <m:oMath xmlns:m="http://schemas.openxmlformats.org/officeDocument/2006/math">
                    <m:f>
                      <m:fPr>
                        <m:ctrlPr>
                          <a:rPr lang="fr-FR" b="1" i="1">
                            <a:latin typeface="Cambria Math" panose="02040503050406030204" pitchFamily="18" charset="0"/>
                          </a:rPr>
                        </m:ctrlPr>
                      </m:fPr>
                      <m:num>
                        <m:r>
                          <a:rPr lang="fr-FR" b="1" i="1">
                            <a:latin typeface="Cambria Math" panose="02040503050406030204" pitchFamily="18" charset="0"/>
                          </a:rPr>
                          <m:t>𝟏</m:t>
                        </m:r>
                      </m:num>
                      <m:den>
                        <m:r>
                          <a:rPr lang="fr-FR" b="1" i="1">
                            <a:latin typeface="Cambria Math" panose="02040503050406030204" pitchFamily="18" charset="0"/>
                          </a:rPr>
                          <m:t>𝐕</m:t>
                        </m:r>
                      </m:den>
                    </m:f>
                    <m:r>
                      <a:rPr lang="fr-FR" b="1" i="1">
                        <a:latin typeface="Cambria Math" panose="02040503050406030204" pitchFamily="18" charset="0"/>
                      </a:rPr>
                      <m:t>×</m:t>
                    </m:r>
                    <m:r>
                      <a:rPr lang="fr-FR" b="1" i="1">
                        <a:latin typeface="Cambria Math" panose="02040503050406030204" pitchFamily="18" charset="0"/>
                      </a:rPr>
                      <m:t>𝐏</m:t>
                    </m:r>
                    <m:r>
                      <a:rPr lang="fr-FR" b="1" i="1">
                        <a:latin typeface="Cambria Math" panose="02040503050406030204" pitchFamily="18" charset="0"/>
                      </a:rPr>
                      <m:t>×</m:t>
                    </m:r>
                    <m:r>
                      <a:rPr lang="fr-FR" b="1" i="1">
                        <a:latin typeface="Cambria Math" panose="02040503050406030204" pitchFamily="18" charset="0"/>
                      </a:rPr>
                      <m:t>𝐕</m:t>
                    </m:r>
                  </m:oMath>
                </a14:m>
                <a:r>
                  <a:rPr lang="fr-FR" dirty="0"/>
                  <a:t> = </a:t>
                </a:r>
                <a:r>
                  <a:rPr lang="fr-FR" b="1" dirty="0"/>
                  <a:t>P</a:t>
                </a:r>
                <a:r>
                  <a:rPr lang="fr-FR" dirty="0"/>
                  <a:t> : densité volumique d'énergie élastique (intensité de la force qu'exerce le fluide par unité de surface).</a:t>
                </a:r>
              </a:p>
              <a:p>
                <a:endParaRPr lang="fr-FR" dirty="0"/>
              </a:p>
            </p:txBody>
          </p:sp>
        </mc:Choice>
        <mc:Fallback xmlns="">
          <p:sp>
            <p:nvSpPr>
              <p:cNvPr id="3" name="Espace réservé du contenu 2">
                <a:extLst>
                  <a:ext uri="{FF2B5EF4-FFF2-40B4-BE49-F238E27FC236}">
                    <a16:creationId xmlns:a16="http://schemas.microsoft.com/office/drawing/2014/main" xmlns="" id="{8321FE08-F50A-434C-A150-85C1B905869D}"/>
                  </a:ext>
                </a:extLst>
              </p:cNvPr>
              <p:cNvSpPr>
                <a:spLocks noGrp="1" noRot="1" noChangeAspect="1" noMove="1" noResize="1" noEditPoints="1" noAdjustHandles="1" noChangeArrowheads="1" noChangeShapeType="1" noTextEdit="1"/>
              </p:cNvSpPr>
              <p:nvPr>
                <p:ph idx="1"/>
              </p:nvPr>
            </p:nvSpPr>
            <p:spPr>
              <a:blipFill>
                <a:blip r:embed="rId2" cstate="print"/>
                <a:stretch>
                  <a:fillRect t="-1091" r="-68"/>
                </a:stretch>
              </a:blipFill>
            </p:spPr>
            <p:txBody>
              <a:bodyPr/>
              <a:lstStyle/>
              <a:p>
                <a:r>
                  <a:rPr lang="fr-FR">
                    <a:noFill/>
                  </a:rPr>
                  <a:t> </a:t>
                </a:r>
              </a:p>
            </p:txBody>
          </p:sp>
        </mc:Fallback>
      </mc:AlternateContent>
    </p:spTree>
    <p:extLst>
      <p:ext uri="{BB962C8B-B14F-4D97-AF65-F5344CB8AC3E}">
        <p14:creationId xmlns:p14="http://schemas.microsoft.com/office/powerpoint/2010/main" val="7427762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B8EABA-7BC9-49BA-8B8E-FEBA6090A327}"/>
              </a:ext>
            </a:extLst>
          </p:cNvPr>
          <p:cNvSpPr>
            <a:spLocks noGrp="1"/>
          </p:cNvSpPr>
          <p:nvPr>
            <p:ph type="title"/>
          </p:nvPr>
        </p:nvSpPr>
        <p:spPr/>
        <p:txBody>
          <a:bodyPr/>
          <a:lstStyle/>
          <a:p>
            <a:r>
              <a:rPr lang="fr-FR" b="1" u="sng" dirty="0">
                <a:solidFill>
                  <a:srgbClr val="00B0F0"/>
                </a:solidFill>
              </a:rPr>
              <a:t>III.2 Effet Venturi</a:t>
            </a:r>
            <a:endParaRPr lang="fr-FR" dirty="0"/>
          </a:p>
        </p:txBody>
      </p:sp>
      <p:sp>
        <p:nvSpPr>
          <p:cNvPr id="3" name="Espace réservé du contenu 2">
            <a:extLst>
              <a:ext uri="{FF2B5EF4-FFF2-40B4-BE49-F238E27FC236}">
                <a16:creationId xmlns:a16="http://schemas.microsoft.com/office/drawing/2014/main" id="{9AAFABC7-4EF2-44AC-A11F-0FD0575BC5A1}"/>
              </a:ext>
            </a:extLst>
          </p:cNvPr>
          <p:cNvSpPr>
            <a:spLocks noGrp="1"/>
          </p:cNvSpPr>
          <p:nvPr>
            <p:ph idx="1"/>
          </p:nvPr>
        </p:nvSpPr>
        <p:spPr>
          <a:xfrm>
            <a:off x="-108520" y="1775471"/>
            <a:ext cx="8991600" cy="3352800"/>
          </a:xfrm>
        </p:spPr>
        <p:txBody>
          <a:bodyPr/>
          <a:lstStyle/>
          <a:p>
            <a:r>
              <a:rPr lang="fr-FR" dirty="0"/>
              <a:t>L’</a:t>
            </a:r>
            <a:r>
              <a:rPr lang="fr-FR" b="1" dirty="0"/>
              <a:t>effet Venturi</a:t>
            </a:r>
            <a:r>
              <a:rPr lang="fr-FR" dirty="0"/>
              <a:t>, du nom du physicien italien Giovanni Battista Venturi, est le nom donné à un phénomène de la dynamique des fluides, selon lequel un fluide en écoulement subit une dépression là où la vitesse d'écoulement augmente, ou là où la section d'écoulement se rétrécit.</a:t>
            </a:r>
          </a:p>
          <a:p>
            <a:endParaRPr lang="fr-FR" dirty="0"/>
          </a:p>
          <a:p>
            <a:endParaRPr lang="fr-FR" dirty="0"/>
          </a:p>
        </p:txBody>
      </p:sp>
      <p:sp>
        <p:nvSpPr>
          <p:cNvPr id="76" name="Rectangle 75">
            <a:extLst>
              <a:ext uri="{FF2B5EF4-FFF2-40B4-BE49-F238E27FC236}">
                <a16:creationId xmlns:a16="http://schemas.microsoft.com/office/drawing/2014/main" id="{10CFABFC-9126-47FC-B029-38759154AE31}"/>
              </a:ext>
            </a:extLst>
          </p:cNvPr>
          <p:cNvSpPr/>
          <p:nvPr/>
        </p:nvSpPr>
        <p:spPr>
          <a:xfrm>
            <a:off x="4307632" y="3429000"/>
            <a:ext cx="4572000" cy="2031325"/>
          </a:xfrm>
          <a:prstGeom prst="rect">
            <a:avLst/>
          </a:prstGeom>
        </p:spPr>
        <p:txBody>
          <a:bodyPr>
            <a:spAutoFit/>
          </a:bodyPr>
          <a:lstStyle/>
          <a:p>
            <a:pPr marL="342900" indent="-342900">
              <a:buAutoNum type="arabicPeriod"/>
            </a:pPr>
            <a:r>
              <a:rPr lang="fr-FR" dirty="0">
                <a:latin typeface="Arial" panose="020B0604020202020204" pitchFamily="34" charset="0"/>
              </a:rPr>
              <a:t>Ecrire l’équation traduisant la conservation du débit volumique </a:t>
            </a:r>
          </a:p>
          <a:p>
            <a:pPr marL="342900" indent="-342900">
              <a:buAutoNum type="arabicPeriod"/>
            </a:pPr>
            <a:endParaRPr lang="fr-FR" dirty="0">
              <a:latin typeface="Arial" panose="020B0604020202020204" pitchFamily="34" charset="0"/>
            </a:endParaRPr>
          </a:p>
          <a:p>
            <a:pPr marL="342900" indent="-342900">
              <a:buAutoNum type="arabicPeriod"/>
            </a:pPr>
            <a:endParaRPr lang="fr-FR" dirty="0">
              <a:latin typeface="Arial" panose="020B0604020202020204" pitchFamily="34" charset="0"/>
            </a:endParaRPr>
          </a:p>
          <a:p>
            <a:pPr marL="342900" indent="-342900">
              <a:buAutoNum type="arabicPeriod"/>
            </a:pPr>
            <a:r>
              <a:rPr lang="fr-FR" dirty="0">
                <a:latin typeface="Arial" panose="020B0604020202020204" pitchFamily="34" charset="0"/>
              </a:rPr>
              <a:t>Ecrire </a:t>
            </a:r>
            <a:r>
              <a:rPr lang="fr-FR" dirty="0"/>
              <a:t>la relation de Bernoulli sur la ligne de courant AB</a:t>
            </a:r>
            <a:endParaRPr lang="fr-FR" dirty="0">
              <a:latin typeface="Arial" panose="020B0604020202020204" pitchFamily="34" charset="0"/>
            </a:endParaRPr>
          </a:p>
          <a:p>
            <a:endParaRPr lang="fr-FR" dirty="0"/>
          </a:p>
        </p:txBody>
      </p:sp>
      <p:pic>
        <p:nvPicPr>
          <p:cNvPr id="77" name="Image 76">
            <a:extLst>
              <a:ext uri="{FF2B5EF4-FFF2-40B4-BE49-F238E27FC236}">
                <a16:creationId xmlns:a16="http://schemas.microsoft.com/office/drawing/2014/main" id="{2CD4C4E2-296A-473B-845B-7B4464A22796}"/>
              </a:ext>
            </a:extLst>
          </p:cNvPr>
          <p:cNvPicPr>
            <a:picLocks noChangeAspect="1"/>
          </p:cNvPicPr>
          <p:nvPr/>
        </p:nvPicPr>
        <p:blipFill>
          <a:blip r:embed="rId2" cstate="print"/>
          <a:stretch>
            <a:fillRect/>
          </a:stretch>
        </p:blipFill>
        <p:spPr>
          <a:xfrm>
            <a:off x="321829" y="3278313"/>
            <a:ext cx="3744416" cy="2739962"/>
          </a:xfrm>
          <a:prstGeom prst="rect">
            <a:avLst/>
          </a:prstGeom>
        </p:spPr>
      </p:pic>
    </p:spTree>
    <p:extLst>
      <p:ext uri="{BB962C8B-B14F-4D97-AF65-F5344CB8AC3E}">
        <p14:creationId xmlns:p14="http://schemas.microsoft.com/office/powerpoint/2010/main" val="2471927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BB130B-0F59-495C-B1AC-BBF46AD7128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634FDE8-0E05-47C1-B353-5A09E7650AC1}"/>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266401363"/>
      </p:ext>
    </p:extLst>
  </p:cSld>
  <p:clrMapOvr>
    <a:masterClrMapping/>
  </p:clrMapOvr>
</p:sld>
</file>

<file path=ppt/theme/theme1.xml><?xml version="1.0" encoding="utf-8"?>
<a:theme xmlns:a="http://schemas.openxmlformats.org/drawingml/2006/main" name="tf01018373_win32">
  <a:themeElements>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fontScheme name="Echo">
      <a:majorFont>
        <a:latin typeface="Verdana"/>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Times New Roman" pitchFamily="18" charset="0"/>
          </a:defRPr>
        </a:defPPr>
      </a:lstStyle>
    </a:lnDef>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951</TotalTime>
  <Words>1074</Words>
  <Application>Microsoft Office PowerPoint</Application>
  <PresentationFormat>Affichage à l'écran (4:3)</PresentationFormat>
  <Paragraphs>102</Paragraphs>
  <Slides>22</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22</vt:i4>
      </vt:variant>
    </vt:vector>
  </HeadingPairs>
  <TitlesOfParts>
    <vt:vector size="30" baseType="lpstr">
      <vt:lpstr>Arial</vt:lpstr>
      <vt:lpstr>Calibri</vt:lpstr>
      <vt:lpstr>Cambria Math</vt:lpstr>
      <vt:lpstr>Symbol</vt:lpstr>
      <vt:lpstr>Times New Roman</vt:lpstr>
      <vt:lpstr>Verdana</vt:lpstr>
      <vt:lpstr>Wingdings</vt:lpstr>
      <vt:lpstr>tf01018373_win32</vt:lpstr>
      <vt:lpstr>Chap 13: Mécanique des Fluides</vt:lpstr>
      <vt:lpstr>I. Décrire L’écoulement d’un fluide: </vt:lpstr>
      <vt:lpstr>I.1 débit volumique</vt:lpstr>
      <vt:lpstr>I.2 débit massique</vt:lpstr>
      <vt:lpstr>I.3 débit dans une conduite</vt:lpstr>
      <vt:lpstr>I.4 Conservation du débit</vt:lpstr>
      <vt:lpstr>Exemple: Circulation du sang </vt:lpstr>
      <vt:lpstr>Présentation PowerPoint</vt:lpstr>
      <vt:lpstr>Présentation PowerPoint</vt:lpstr>
      <vt:lpstr>Présentation PowerPoint</vt:lpstr>
      <vt:lpstr>II. Poussée d’Archimède</vt:lpstr>
      <vt:lpstr>Poussée d’Archimède</vt:lpstr>
      <vt:lpstr>Archimède</vt:lpstr>
      <vt:lpstr>Présentation PowerPoint</vt:lpstr>
      <vt:lpstr>Exemple :</vt:lpstr>
      <vt:lpstr>Présentation PowerPoint</vt:lpstr>
      <vt:lpstr>III. Théorème de Bernouilli</vt:lpstr>
      <vt:lpstr>Présentation PowerPoint</vt:lpstr>
      <vt:lpstr>Présentation PowerPoint</vt:lpstr>
      <vt:lpstr>Présentation PowerPoint</vt:lpstr>
      <vt:lpstr>III.2 Effet Venturi</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 5  cinétique</dc:title>
  <dc:subject>cinetique</dc:subject>
  <dc:creator>physalp</dc:creator>
  <cp:keywords>cinetique</cp:keywords>
  <dc:description>terminale specialité</dc:description>
  <cp:lastModifiedBy>FORT JEROME</cp:lastModifiedBy>
  <cp:revision>243</cp:revision>
  <dcterms:created xsi:type="dcterms:W3CDTF">2021-10-03T16:23:13Z</dcterms:created>
  <dcterms:modified xsi:type="dcterms:W3CDTF">2025-05-06T13:52:28Z</dcterms:modified>
  <cp:category>cours</cp:category>
  <cp:contentStatus>en construction</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TC010183731036</vt:lpwstr>
  </property>
</Properties>
</file>