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52" r:id="rId1"/>
  </p:sldMasterIdLst>
  <p:notesMasterIdLst>
    <p:notesMasterId r:id="rId30"/>
  </p:notesMasterIdLst>
  <p:handoutMasterIdLst>
    <p:handoutMasterId r:id="rId31"/>
  </p:handoutMasterIdLst>
  <p:sldIdLst>
    <p:sldId id="256" r:id="rId2"/>
    <p:sldId id="442" r:id="rId3"/>
    <p:sldId id="258" r:id="rId4"/>
    <p:sldId id="416" r:id="rId5"/>
    <p:sldId id="443" r:id="rId6"/>
    <p:sldId id="450" r:id="rId7"/>
    <p:sldId id="445" r:id="rId8"/>
    <p:sldId id="288" r:id="rId9"/>
    <p:sldId id="287" r:id="rId10"/>
    <p:sldId id="297" r:id="rId11"/>
    <p:sldId id="441" r:id="rId12"/>
    <p:sldId id="292" r:id="rId13"/>
    <p:sldId id="299" r:id="rId14"/>
    <p:sldId id="447" r:id="rId15"/>
    <p:sldId id="301" r:id="rId16"/>
    <p:sldId id="293" r:id="rId17"/>
    <p:sldId id="308" r:id="rId18"/>
    <p:sldId id="448" r:id="rId19"/>
    <p:sldId id="294" r:id="rId20"/>
    <p:sldId id="311" r:id="rId21"/>
    <p:sldId id="449" r:id="rId22"/>
    <p:sldId id="295" r:id="rId23"/>
    <p:sldId id="316" r:id="rId24"/>
    <p:sldId id="437" r:id="rId25"/>
    <p:sldId id="394" r:id="rId26"/>
    <p:sldId id="395" r:id="rId27"/>
    <p:sldId id="396" r:id="rId28"/>
    <p:sldId id="397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00CCFF"/>
    <a:srgbClr val="FFFF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38" autoAdjust="0"/>
    <p:restoredTop sz="94700" autoAdjust="0"/>
  </p:normalViewPr>
  <p:slideViewPr>
    <p:cSldViewPr>
      <p:cViewPr varScale="1">
        <p:scale>
          <a:sx n="101" d="100"/>
          <a:sy n="101" d="100"/>
        </p:scale>
        <p:origin x="45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FD8D6BF5-30A8-4EAD-9C47-09D6E2168D78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721DA059-0B73-430B-9BA3-FB9F0070F6F7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7D61604-AA5D-444D-AA02-FDC233F0AA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0AA273-7816-4BEF-AE69-72043A60683D}" type="slidenum">
              <a:rPr lang="fr-FR" altLang="fr-FR"/>
              <a:pPr/>
              <a:t>11</a:t>
            </a:fld>
            <a:endParaRPr lang="fr-FR" altLang="fr-FR"/>
          </a:p>
        </p:txBody>
      </p:sp>
      <p:sp>
        <p:nvSpPr>
          <p:cNvPr id="305154" name="Rectangle 2">
            <a:extLst>
              <a:ext uri="{FF2B5EF4-FFF2-40B4-BE49-F238E27FC236}">
                <a16:creationId xmlns:a16="http://schemas.microsoft.com/office/drawing/2014/main" id="{6BE593FA-D4B1-4EE3-9D07-249CF401FB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>
            <a:extLst>
              <a:ext uri="{FF2B5EF4-FFF2-40B4-BE49-F238E27FC236}">
                <a16:creationId xmlns:a16="http://schemas.microsoft.com/office/drawing/2014/main" id="{8BBE767D-6C6A-461D-BD2A-4364E552CC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altLang="fr-FR"/>
              <a:t>Donner quelques « repères » qui n’auront cependant pas force de loi:</a:t>
            </a:r>
          </a:p>
          <a:p>
            <a:r>
              <a:rPr lang="fr-FR" altLang="fr-FR"/>
              <a:t>Z&lt;20 stabilité si Z=N</a:t>
            </a:r>
          </a:p>
          <a:p>
            <a:r>
              <a:rPr lang="fr-FR" altLang="fr-FR"/>
              <a:t>Z&gt;20 stabilité si environ N-1,5Z</a:t>
            </a:r>
          </a:p>
          <a:p>
            <a:r>
              <a:rPr lang="fr-FR" altLang="fr-FR"/>
              <a:t>Noyaux très lourds : désintégration alpha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>
            <a:extLst>
              <a:ext uri="{FF2B5EF4-FFF2-40B4-BE49-F238E27FC236}">
                <a16:creationId xmlns:a16="http://schemas.microsoft.com/office/drawing/2014/main" id="{D4265929-A47D-41B9-B90A-0A16946D19F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125" indent="-287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725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01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73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45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17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89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fr-FR" altLang="fr-FR"/>
              <a:t>Notions de géochronologie</a:t>
            </a:r>
          </a:p>
        </p:txBody>
      </p:sp>
      <p:sp>
        <p:nvSpPr>
          <p:cNvPr id="26627" name="Rectangle 7">
            <a:extLst>
              <a:ext uri="{FF2B5EF4-FFF2-40B4-BE49-F238E27FC236}">
                <a16:creationId xmlns:a16="http://schemas.microsoft.com/office/drawing/2014/main" id="{27BEDA9E-3355-481A-88A0-A52EF26799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125" indent="-287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725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01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73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45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17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89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9D4E51-E47B-40FC-A6A7-BDCBBCF86D3E}" type="slidenum">
              <a:rPr lang="fr-FR" altLang="fr-FR" smtClean="0"/>
              <a:pPr>
                <a:spcBef>
                  <a:spcPct val="0"/>
                </a:spcBef>
              </a:pPr>
              <a:t>25</a:t>
            </a:fld>
            <a:endParaRPr lang="fr-FR" altLang="fr-FR"/>
          </a:p>
        </p:txBody>
      </p:sp>
      <p:sp>
        <p:nvSpPr>
          <p:cNvPr id="26628" name="Rectangle 2">
            <a:extLst>
              <a:ext uri="{FF2B5EF4-FFF2-40B4-BE49-F238E27FC236}">
                <a16:creationId xmlns:a16="http://schemas.microsoft.com/office/drawing/2014/main" id="{C3A2E979-E77F-4CF1-BFE2-71D93ACBAB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>
            <a:extLst>
              <a:ext uri="{FF2B5EF4-FFF2-40B4-BE49-F238E27FC236}">
                <a16:creationId xmlns:a16="http://schemas.microsoft.com/office/drawing/2014/main" id="{A19A9088-D9A8-4E92-A931-2B8413C4BD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2188" y="3259138"/>
            <a:ext cx="7934325" cy="30845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>
            <a:extLst>
              <a:ext uri="{FF2B5EF4-FFF2-40B4-BE49-F238E27FC236}">
                <a16:creationId xmlns:a16="http://schemas.microsoft.com/office/drawing/2014/main" id="{85B357B2-3AD6-425F-B008-D3300B74FF6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125" indent="-287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725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01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73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45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17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89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fr-FR" altLang="fr-FR"/>
              <a:t>Notions de géochronologie</a:t>
            </a:r>
          </a:p>
        </p:txBody>
      </p:sp>
      <p:sp>
        <p:nvSpPr>
          <p:cNvPr id="28675" name="Rectangle 7">
            <a:extLst>
              <a:ext uri="{FF2B5EF4-FFF2-40B4-BE49-F238E27FC236}">
                <a16:creationId xmlns:a16="http://schemas.microsoft.com/office/drawing/2014/main" id="{2D67AABD-32AB-4D1A-BEF5-0C7083F5B3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125" indent="-287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725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01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73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45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17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89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2E7432-1A7F-4CDE-AFE9-36DC2B7E1520}" type="slidenum">
              <a:rPr lang="fr-FR" altLang="fr-FR" smtClean="0"/>
              <a:pPr>
                <a:spcBef>
                  <a:spcPct val="0"/>
                </a:spcBef>
              </a:pPr>
              <a:t>26</a:t>
            </a:fld>
            <a:endParaRPr lang="fr-FR" altLang="fr-FR"/>
          </a:p>
        </p:txBody>
      </p:sp>
      <p:sp>
        <p:nvSpPr>
          <p:cNvPr id="28676" name="Rectangle 2">
            <a:extLst>
              <a:ext uri="{FF2B5EF4-FFF2-40B4-BE49-F238E27FC236}">
                <a16:creationId xmlns:a16="http://schemas.microsoft.com/office/drawing/2014/main" id="{A066C910-C7C3-4F06-83B0-75C351A0D2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7" name="Rectangle 3">
            <a:extLst>
              <a:ext uri="{FF2B5EF4-FFF2-40B4-BE49-F238E27FC236}">
                <a16:creationId xmlns:a16="http://schemas.microsoft.com/office/drawing/2014/main" id="{88E9AE25-4455-423C-BDB9-DCF0582CD8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2188" y="3259138"/>
            <a:ext cx="7934325" cy="30845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>
            <a:extLst>
              <a:ext uri="{FF2B5EF4-FFF2-40B4-BE49-F238E27FC236}">
                <a16:creationId xmlns:a16="http://schemas.microsoft.com/office/drawing/2014/main" id="{71FFD5FF-48DF-4A4A-B653-FA21003AD66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125" indent="-287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725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01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73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45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17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89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fr-FR" altLang="fr-FR"/>
              <a:t>Notions de géochronologie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3F45B57A-A4F5-43CD-9D1F-B1D2114B7A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125" indent="-287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725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01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73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45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17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89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8C4241-5C36-4EEC-823D-DBE242866778}" type="slidenum">
              <a:rPr lang="fr-FR" altLang="fr-FR" smtClean="0"/>
              <a:pPr>
                <a:spcBef>
                  <a:spcPct val="0"/>
                </a:spcBef>
              </a:pPr>
              <a:t>27</a:t>
            </a:fld>
            <a:endParaRPr lang="fr-FR" altLang="fr-FR"/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75DB462D-D1CF-432D-A483-A8BBAEAD5B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>
            <a:extLst>
              <a:ext uri="{FF2B5EF4-FFF2-40B4-BE49-F238E27FC236}">
                <a16:creationId xmlns:a16="http://schemas.microsoft.com/office/drawing/2014/main" id="{5FE1BCAB-495E-4A14-ADC5-118E60DD6A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2188" y="3259138"/>
            <a:ext cx="7934325" cy="30845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5" name="Picture 11" descr="scifair_fro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685800"/>
            <a:ext cx="6477000" cy="1752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2133600"/>
            <a:ext cx="6477000" cy="1981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 i="1"/>
            </a:lvl1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fld id="{F32DD245-856D-427D-8346-387EF0BABBE9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8C98A-020A-4E0B-BC9D-A089DDED6833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4DE511-A315-475E-81C6-89F8EA13D56B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1F6C92-BA66-418C-B055-1F11FA6CEEA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05E7A-0ED7-4BAC-B7E8-B9E9DF890419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9E6A1-0554-4267-BE7C-6DB3B872BFA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5C2E4-FE4B-4756-AAA5-B6F400390593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4810FB-030B-4E8D-BDE0-CA656E0316B6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BE78B1-C81B-4520-A2A4-8E36A6EFEF5E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81052-821C-4CD7-8D63-F15F3091A52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838200"/>
            <a:ext cx="2286000" cy="518160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0" y="838200"/>
            <a:ext cx="6705600" cy="51816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66EA7-E779-4CC3-A0C8-E099E5D9FC6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1143000" y="228600"/>
            <a:ext cx="7391400" cy="5867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58909A4-1E25-48D6-B1B3-AB36A8C855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FC2878C-CFE5-43DD-9DBC-5B467408C5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RAD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E8AF809-2B64-4D06-8D78-9B58712ED7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D0EF5D-E000-4CA0-A84F-2E600B7EDFC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5544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3" name="Picture 13" descr="scifair_INSID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838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 style du titre du masque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667000"/>
            <a:ext cx="8991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0B1F3F13-2076-46E0-AD12-5FD9F0BB9BB2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1114425" y="1609725"/>
            <a:ext cx="6934200" cy="19050"/>
          </a:xfrm>
          <a:prstGeom prst="rect">
            <a:avLst/>
          </a:prstGeom>
          <a:solidFill>
            <a:srgbClr val="80808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700">
          <a:solidFill>
            <a:schemeClr val="tx2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600">
          <a:solidFill>
            <a:schemeClr val="tx2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500">
          <a:solidFill>
            <a:schemeClr val="tx2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1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5536" y="332656"/>
            <a:ext cx="7924800" cy="1752600"/>
          </a:xfrm>
        </p:spPr>
        <p:txBody>
          <a:bodyPr/>
          <a:lstStyle/>
          <a:p>
            <a:r>
              <a:rPr lang="en-US" sz="4000" dirty="0">
                <a:solidFill>
                  <a:srgbClr val="0070C0"/>
                </a:solidFill>
              </a:rPr>
              <a:t>Chap 14: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fr-FR" sz="4000" b="1" dirty="0">
                <a:solidFill>
                  <a:srgbClr val="0070C0"/>
                </a:solidFill>
              </a:rPr>
              <a:t>Transformation nucléaire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>
          <a:xfrm>
            <a:off x="1763688" y="2132856"/>
            <a:ext cx="6477000" cy="3600400"/>
          </a:xfrm>
        </p:spPr>
        <p:txBody>
          <a:bodyPr/>
          <a:lstStyle/>
          <a:p>
            <a:r>
              <a:rPr lang="fr-FR" dirty="0"/>
              <a:t>Décroissance radioactive Stabilité et instabilité des noyaux : diagramme (N,Z), </a:t>
            </a:r>
          </a:p>
          <a:p>
            <a:r>
              <a:rPr lang="fr-FR" dirty="0"/>
              <a:t>radioactivité α et β, équation d’une réaction nucléaire, lois de conservation. </a:t>
            </a:r>
          </a:p>
          <a:p>
            <a:r>
              <a:rPr lang="fr-FR" dirty="0"/>
              <a:t>Radioactivité gamma</a:t>
            </a:r>
          </a:p>
          <a:p>
            <a:r>
              <a:rPr lang="fr-FR" dirty="0"/>
              <a:t>. Évolution temporelle d’une population de noyaux radioactifs ; constante radioactive ; loi de décroissance </a:t>
            </a:r>
          </a:p>
          <a:p>
            <a:r>
              <a:rPr lang="fr-FR" dirty="0"/>
              <a:t>radioactive ; temps de demi-vie ; </a:t>
            </a:r>
          </a:p>
          <a:p>
            <a:r>
              <a:rPr lang="fr-FR" dirty="0"/>
              <a:t>activité. </a:t>
            </a:r>
          </a:p>
          <a:p>
            <a:r>
              <a:rPr lang="fr-FR" dirty="0"/>
              <a:t>Radioactivité </a:t>
            </a:r>
          </a:p>
          <a:p>
            <a:r>
              <a:rPr lang="fr-FR" dirty="0"/>
              <a:t>naturelle ; applications à la </a:t>
            </a:r>
          </a:p>
          <a:p>
            <a:r>
              <a:rPr lang="fr-FR" dirty="0"/>
              <a:t>datation. </a:t>
            </a:r>
          </a:p>
          <a:p>
            <a:r>
              <a:rPr lang="fr-FR" dirty="0"/>
              <a:t>Applications dans le domaine </a:t>
            </a:r>
          </a:p>
          <a:p>
            <a:r>
              <a:rPr lang="fr-FR" dirty="0"/>
              <a:t>médical ; protection contre les </a:t>
            </a:r>
          </a:p>
          <a:p>
            <a:r>
              <a:rPr lang="fr-FR" dirty="0"/>
              <a:t>rayonnements ionisants. </a:t>
            </a:r>
          </a:p>
        </p:txBody>
      </p:sp>
      <p:grpSp>
        <p:nvGrpSpPr>
          <p:cNvPr id="5" name="Group 19">
            <a:extLst>
              <a:ext uri="{FF2B5EF4-FFF2-40B4-BE49-F238E27FC236}">
                <a16:creationId xmlns:a16="http://schemas.microsoft.com/office/drawing/2014/main" id="{A805DD17-29B5-45D3-A4A0-C630F9D3F1A0}"/>
              </a:ext>
            </a:extLst>
          </p:cNvPr>
          <p:cNvGrpSpPr>
            <a:grpSpLocks/>
          </p:cNvGrpSpPr>
          <p:nvPr/>
        </p:nvGrpSpPr>
        <p:grpSpPr bwMode="auto">
          <a:xfrm>
            <a:off x="542156" y="5013176"/>
            <a:ext cx="1221532" cy="1092349"/>
            <a:chOff x="869" y="3725"/>
            <a:chExt cx="203" cy="197"/>
          </a:xfrm>
        </p:grpSpPr>
        <p:sp>
          <p:nvSpPr>
            <p:cNvPr id="6" name="Freeform 20">
              <a:extLst>
                <a:ext uri="{FF2B5EF4-FFF2-40B4-BE49-F238E27FC236}">
                  <a16:creationId xmlns:a16="http://schemas.microsoft.com/office/drawing/2014/main" id="{20D84EC2-CD35-405E-9C1B-16E8EC5DD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" y="3801"/>
              <a:ext cx="33" cy="34"/>
            </a:xfrm>
            <a:custGeom>
              <a:avLst/>
              <a:gdLst>
                <a:gd name="T0" fmla="*/ 2 w 697"/>
                <a:gd name="T1" fmla="*/ 1 h 706"/>
                <a:gd name="T2" fmla="*/ 2 w 697"/>
                <a:gd name="T3" fmla="*/ 1 h 706"/>
                <a:gd name="T4" fmla="*/ 2 w 697"/>
                <a:gd name="T5" fmla="*/ 1 h 706"/>
                <a:gd name="T6" fmla="*/ 1 w 697"/>
                <a:gd name="T7" fmla="*/ 0 h 706"/>
                <a:gd name="T8" fmla="*/ 1 w 697"/>
                <a:gd name="T9" fmla="*/ 0 h 706"/>
                <a:gd name="T10" fmla="*/ 1 w 697"/>
                <a:gd name="T11" fmla="*/ 0 h 706"/>
                <a:gd name="T12" fmla="*/ 1 w 697"/>
                <a:gd name="T13" fmla="*/ 0 h 706"/>
                <a:gd name="T14" fmla="*/ 1 w 697"/>
                <a:gd name="T15" fmla="*/ 0 h 706"/>
                <a:gd name="T16" fmla="*/ 1 w 697"/>
                <a:gd name="T17" fmla="*/ 0 h 706"/>
                <a:gd name="T18" fmla="*/ 1 w 697"/>
                <a:gd name="T19" fmla="*/ 0 h 706"/>
                <a:gd name="T20" fmla="*/ 1 w 697"/>
                <a:gd name="T21" fmla="*/ 0 h 706"/>
                <a:gd name="T22" fmla="*/ 0 w 697"/>
                <a:gd name="T23" fmla="*/ 0 h 706"/>
                <a:gd name="T24" fmla="*/ 0 w 697"/>
                <a:gd name="T25" fmla="*/ 0 h 706"/>
                <a:gd name="T26" fmla="*/ 0 w 697"/>
                <a:gd name="T27" fmla="*/ 0 h 706"/>
                <a:gd name="T28" fmla="*/ 0 w 697"/>
                <a:gd name="T29" fmla="*/ 0 h 706"/>
                <a:gd name="T30" fmla="*/ 0 w 697"/>
                <a:gd name="T31" fmla="*/ 1 h 706"/>
                <a:gd name="T32" fmla="*/ 0 w 697"/>
                <a:gd name="T33" fmla="*/ 1 h 706"/>
                <a:gd name="T34" fmla="*/ 0 w 697"/>
                <a:gd name="T35" fmla="*/ 1 h 706"/>
                <a:gd name="T36" fmla="*/ 0 w 697"/>
                <a:gd name="T37" fmla="*/ 1 h 706"/>
                <a:gd name="T38" fmla="*/ 0 w 697"/>
                <a:gd name="T39" fmla="*/ 1 h 706"/>
                <a:gd name="T40" fmla="*/ 0 w 697"/>
                <a:gd name="T41" fmla="*/ 1 h 706"/>
                <a:gd name="T42" fmla="*/ 0 w 697"/>
                <a:gd name="T43" fmla="*/ 1 h 706"/>
                <a:gd name="T44" fmla="*/ 0 w 697"/>
                <a:gd name="T45" fmla="*/ 1 h 706"/>
                <a:gd name="T46" fmla="*/ 0 w 697"/>
                <a:gd name="T47" fmla="*/ 2 h 706"/>
                <a:gd name="T48" fmla="*/ 1 w 697"/>
                <a:gd name="T49" fmla="*/ 2 h 706"/>
                <a:gd name="T50" fmla="*/ 1 w 697"/>
                <a:gd name="T51" fmla="*/ 2 h 706"/>
                <a:gd name="T52" fmla="*/ 1 w 697"/>
                <a:gd name="T53" fmla="*/ 2 h 706"/>
                <a:gd name="T54" fmla="*/ 1 w 697"/>
                <a:gd name="T55" fmla="*/ 2 h 706"/>
                <a:gd name="T56" fmla="*/ 1 w 697"/>
                <a:gd name="T57" fmla="*/ 2 h 706"/>
                <a:gd name="T58" fmla="*/ 1 w 697"/>
                <a:gd name="T59" fmla="*/ 1 h 706"/>
                <a:gd name="T60" fmla="*/ 1 w 697"/>
                <a:gd name="T61" fmla="*/ 1 h 706"/>
                <a:gd name="T62" fmla="*/ 1 w 697"/>
                <a:gd name="T63" fmla="*/ 1 h 706"/>
                <a:gd name="T64" fmla="*/ 2 w 697"/>
                <a:gd name="T65" fmla="*/ 1 h 706"/>
                <a:gd name="T66" fmla="*/ 2 w 697"/>
                <a:gd name="T67" fmla="*/ 1 h 706"/>
                <a:gd name="T68" fmla="*/ 2 w 697"/>
                <a:gd name="T69" fmla="*/ 1 h 7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97"/>
                <a:gd name="T106" fmla="*/ 0 h 706"/>
                <a:gd name="T107" fmla="*/ 697 w 697"/>
                <a:gd name="T108" fmla="*/ 706 h 70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97" h="706">
                  <a:moveTo>
                    <a:pt x="697" y="355"/>
                  </a:moveTo>
                  <a:lnTo>
                    <a:pt x="697" y="289"/>
                  </a:lnTo>
                  <a:lnTo>
                    <a:pt x="674" y="227"/>
                  </a:lnTo>
                  <a:lnTo>
                    <a:pt x="642" y="165"/>
                  </a:lnTo>
                  <a:lnTo>
                    <a:pt x="608" y="115"/>
                  </a:lnTo>
                  <a:lnTo>
                    <a:pt x="554" y="70"/>
                  </a:lnTo>
                  <a:lnTo>
                    <a:pt x="504" y="34"/>
                  </a:lnTo>
                  <a:lnTo>
                    <a:pt x="442" y="15"/>
                  </a:lnTo>
                  <a:lnTo>
                    <a:pt x="376" y="0"/>
                  </a:lnTo>
                  <a:lnTo>
                    <a:pt x="311" y="4"/>
                  </a:lnTo>
                  <a:lnTo>
                    <a:pt x="246" y="15"/>
                  </a:lnTo>
                  <a:lnTo>
                    <a:pt x="189" y="46"/>
                  </a:lnTo>
                  <a:lnTo>
                    <a:pt x="131" y="81"/>
                  </a:lnTo>
                  <a:lnTo>
                    <a:pt x="85" y="123"/>
                  </a:lnTo>
                  <a:lnTo>
                    <a:pt x="46" y="178"/>
                  </a:lnTo>
                  <a:lnTo>
                    <a:pt x="15" y="235"/>
                  </a:lnTo>
                  <a:lnTo>
                    <a:pt x="3" y="301"/>
                  </a:lnTo>
                  <a:lnTo>
                    <a:pt x="0" y="366"/>
                  </a:lnTo>
                  <a:lnTo>
                    <a:pt x="7" y="432"/>
                  </a:lnTo>
                  <a:lnTo>
                    <a:pt x="27" y="493"/>
                  </a:lnTo>
                  <a:lnTo>
                    <a:pt x="58" y="552"/>
                  </a:lnTo>
                  <a:lnTo>
                    <a:pt x="100" y="601"/>
                  </a:lnTo>
                  <a:lnTo>
                    <a:pt x="151" y="647"/>
                  </a:lnTo>
                  <a:lnTo>
                    <a:pt x="204" y="679"/>
                  </a:lnTo>
                  <a:lnTo>
                    <a:pt x="269" y="698"/>
                  </a:lnTo>
                  <a:lnTo>
                    <a:pt x="331" y="706"/>
                  </a:lnTo>
                  <a:lnTo>
                    <a:pt x="396" y="706"/>
                  </a:lnTo>
                  <a:lnTo>
                    <a:pt x="462" y="687"/>
                  </a:lnTo>
                  <a:lnTo>
                    <a:pt x="523" y="664"/>
                  </a:lnTo>
                  <a:lnTo>
                    <a:pt x="577" y="621"/>
                  </a:lnTo>
                  <a:lnTo>
                    <a:pt x="619" y="579"/>
                  </a:lnTo>
                  <a:lnTo>
                    <a:pt x="659" y="524"/>
                  </a:lnTo>
                  <a:lnTo>
                    <a:pt x="685" y="463"/>
                  </a:lnTo>
                  <a:lnTo>
                    <a:pt x="697" y="397"/>
                  </a:lnTo>
                  <a:lnTo>
                    <a:pt x="697" y="35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7" name="Freeform 21">
              <a:extLst>
                <a:ext uri="{FF2B5EF4-FFF2-40B4-BE49-F238E27FC236}">
                  <a16:creationId xmlns:a16="http://schemas.microsoft.com/office/drawing/2014/main" id="{21019F10-8839-4EA9-BC02-78D0204F9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" y="3842"/>
              <a:ext cx="108" cy="80"/>
            </a:xfrm>
            <a:custGeom>
              <a:avLst/>
              <a:gdLst>
                <a:gd name="T0" fmla="*/ 5 w 2266"/>
                <a:gd name="T1" fmla="*/ 3 h 1694"/>
                <a:gd name="T2" fmla="*/ 5 w 2266"/>
                <a:gd name="T3" fmla="*/ 3 h 1694"/>
                <a:gd name="T4" fmla="*/ 5 w 2266"/>
                <a:gd name="T5" fmla="*/ 3 h 1694"/>
                <a:gd name="T6" fmla="*/ 4 w 2266"/>
                <a:gd name="T7" fmla="*/ 3 h 1694"/>
                <a:gd name="T8" fmla="*/ 4 w 2266"/>
                <a:gd name="T9" fmla="*/ 4 h 1694"/>
                <a:gd name="T10" fmla="*/ 4 w 2266"/>
                <a:gd name="T11" fmla="*/ 4 h 1694"/>
                <a:gd name="T12" fmla="*/ 3 w 2266"/>
                <a:gd name="T13" fmla="*/ 4 h 1694"/>
                <a:gd name="T14" fmla="*/ 3 w 2266"/>
                <a:gd name="T15" fmla="*/ 4 h 1694"/>
                <a:gd name="T16" fmla="*/ 3 w 2266"/>
                <a:gd name="T17" fmla="*/ 4 h 1694"/>
                <a:gd name="T18" fmla="*/ 2 w 2266"/>
                <a:gd name="T19" fmla="*/ 4 h 1694"/>
                <a:gd name="T20" fmla="*/ 2 w 2266"/>
                <a:gd name="T21" fmla="*/ 4 h 1694"/>
                <a:gd name="T22" fmla="*/ 2 w 2266"/>
                <a:gd name="T23" fmla="*/ 4 h 1694"/>
                <a:gd name="T24" fmla="*/ 1 w 2266"/>
                <a:gd name="T25" fmla="*/ 4 h 1694"/>
                <a:gd name="T26" fmla="*/ 1 w 2266"/>
                <a:gd name="T27" fmla="*/ 3 h 1694"/>
                <a:gd name="T28" fmla="*/ 1 w 2266"/>
                <a:gd name="T29" fmla="*/ 3 h 1694"/>
                <a:gd name="T30" fmla="*/ 0 w 2266"/>
                <a:gd name="T31" fmla="*/ 3 h 1694"/>
                <a:gd name="T32" fmla="*/ 0 w 2266"/>
                <a:gd name="T33" fmla="*/ 3 h 1694"/>
                <a:gd name="T34" fmla="*/ 2 w 2266"/>
                <a:gd name="T35" fmla="*/ 0 h 1694"/>
                <a:gd name="T36" fmla="*/ 2 w 2266"/>
                <a:gd name="T37" fmla="*/ 0 h 1694"/>
                <a:gd name="T38" fmla="*/ 2 w 2266"/>
                <a:gd name="T39" fmla="*/ 0 h 1694"/>
                <a:gd name="T40" fmla="*/ 2 w 2266"/>
                <a:gd name="T41" fmla="*/ 0 h 1694"/>
                <a:gd name="T42" fmla="*/ 3 w 2266"/>
                <a:gd name="T43" fmla="*/ 0 h 1694"/>
                <a:gd name="T44" fmla="*/ 3 w 2266"/>
                <a:gd name="T45" fmla="*/ 0 h 1694"/>
                <a:gd name="T46" fmla="*/ 3 w 2266"/>
                <a:gd name="T47" fmla="*/ 0 h 1694"/>
                <a:gd name="T48" fmla="*/ 3 w 2266"/>
                <a:gd name="T49" fmla="*/ 0 h 1694"/>
                <a:gd name="T50" fmla="*/ 5 w 2266"/>
                <a:gd name="T51" fmla="*/ 3 h 169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266"/>
                <a:gd name="T79" fmla="*/ 0 h 1694"/>
                <a:gd name="T80" fmla="*/ 2266 w 2266"/>
                <a:gd name="T81" fmla="*/ 1694 h 169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266" h="1694">
                  <a:moveTo>
                    <a:pt x="2266" y="1339"/>
                  </a:moveTo>
                  <a:lnTo>
                    <a:pt x="2213" y="1374"/>
                  </a:lnTo>
                  <a:lnTo>
                    <a:pt x="2078" y="1454"/>
                  </a:lnTo>
                  <a:lnTo>
                    <a:pt x="1939" y="1524"/>
                  </a:lnTo>
                  <a:lnTo>
                    <a:pt x="1796" y="1582"/>
                  </a:lnTo>
                  <a:lnTo>
                    <a:pt x="1645" y="1629"/>
                  </a:lnTo>
                  <a:lnTo>
                    <a:pt x="1488" y="1663"/>
                  </a:lnTo>
                  <a:lnTo>
                    <a:pt x="1337" y="1682"/>
                  </a:lnTo>
                  <a:lnTo>
                    <a:pt x="1179" y="1694"/>
                  </a:lnTo>
                  <a:lnTo>
                    <a:pt x="1026" y="1690"/>
                  </a:lnTo>
                  <a:lnTo>
                    <a:pt x="872" y="1674"/>
                  </a:lnTo>
                  <a:lnTo>
                    <a:pt x="714" y="1648"/>
                  </a:lnTo>
                  <a:lnTo>
                    <a:pt x="564" y="1608"/>
                  </a:lnTo>
                  <a:lnTo>
                    <a:pt x="416" y="1559"/>
                  </a:lnTo>
                  <a:lnTo>
                    <a:pt x="274" y="1498"/>
                  </a:lnTo>
                  <a:lnTo>
                    <a:pt x="135" y="1424"/>
                  </a:lnTo>
                  <a:lnTo>
                    <a:pt x="0" y="1339"/>
                  </a:lnTo>
                  <a:lnTo>
                    <a:pt x="852" y="0"/>
                  </a:lnTo>
                  <a:lnTo>
                    <a:pt x="925" y="35"/>
                  </a:lnTo>
                  <a:lnTo>
                    <a:pt x="1010" y="59"/>
                  </a:lnTo>
                  <a:lnTo>
                    <a:pt x="1094" y="70"/>
                  </a:lnTo>
                  <a:lnTo>
                    <a:pt x="1179" y="70"/>
                  </a:lnTo>
                  <a:lnTo>
                    <a:pt x="1268" y="59"/>
                  </a:lnTo>
                  <a:lnTo>
                    <a:pt x="1349" y="31"/>
                  </a:lnTo>
                  <a:lnTo>
                    <a:pt x="1414" y="0"/>
                  </a:lnTo>
                  <a:lnTo>
                    <a:pt x="2266" y="133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B48E591E-CF70-4BC1-9AE2-21BF7E83F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" y="3725"/>
              <a:ext cx="90" cy="92"/>
            </a:xfrm>
            <a:custGeom>
              <a:avLst/>
              <a:gdLst>
                <a:gd name="T0" fmla="*/ 2 w 1889"/>
                <a:gd name="T1" fmla="*/ 0 h 1924"/>
                <a:gd name="T2" fmla="*/ 2 w 1889"/>
                <a:gd name="T3" fmla="*/ 0 h 1924"/>
                <a:gd name="T4" fmla="*/ 2 w 1889"/>
                <a:gd name="T5" fmla="*/ 0 h 1924"/>
                <a:gd name="T6" fmla="*/ 2 w 1889"/>
                <a:gd name="T7" fmla="*/ 0 h 1924"/>
                <a:gd name="T8" fmla="*/ 3 w 1889"/>
                <a:gd name="T9" fmla="*/ 1 h 1924"/>
                <a:gd name="T10" fmla="*/ 3 w 1889"/>
                <a:gd name="T11" fmla="*/ 1 h 1924"/>
                <a:gd name="T12" fmla="*/ 3 w 1889"/>
                <a:gd name="T13" fmla="*/ 1 h 1924"/>
                <a:gd name="T14" fmla="*/ 3 w 1889"/>
                <a:gd name="T15" fmla="*/ 1 h 1924"/>
                <a:gd name="T16" fmla="*/ 4 w 1889"/>
                <a:gd name="T17" fmla="*/ 2 h 1924"/>
                <a:gd name="T18" fmla="*/ 4 w 1889"/>
                <a:gd name="T19" fmla="*/ 2 h 1924"/>
                <a:gd name="T20" fmla="*/ 4 w 1889"/>
                <a:gd name="T21" fmla="*/ 2 h 1924"/>
                <a:gd name="T22" fmla="*/ 4 w 1889"/>
                <a:gd name="T23" fmla="*/ 3 h 1924"/>
                <a:gd name="T24" fmla="*/ 4 w 1889"/>
                <a:gd name="T25" fmla="*/ 3 h 1924"/>
                <a:gd name="T26" fmla="*/ 4 w 1889"/>
                <a:gd name="T27" fmla="*/ 3 h 1924"/>
                <a:gd name="T28" fmla="*/ 4 w 1889"/>
                <a:gd name="T29" fmla="*/ 4 h 1924"/>
                <a:gd name="T30" fmla="*/ 4 w 1889"/>
                <a:gd name="T31" fmla="*/ 4 h 1924"/>
                <a:gd name="T32" fmla="*/ 4 w 1889"/>
                <a:gd name="T33" fmla="*/ 4 h 1924"/>
                <a:gd name="T34" fmla="*/ 1 w 1889"/>
                <a:gd name="T35" fmla="*/ 4 h 1924"/>
                <a:gd name="T36" fmla="*/ 1 w 1889"/>
                <a:gd name="T37" fmla="*/ 4 h 1924"/>
                <a:gd name="T38" fmla="*/ 1 w 1889"/>
                <a:gd name="T39" fmla="*/ 4 h 1924"/>
                <a:gd name="T40" fmla="*/ 1 w 1889"/>
                <a:gd name="T41" fmla="*/ 4 h 1924"/>
                <a:gd name="T42" fmla="*/ 0 w 1889"/>
                <a:gd name="T43" fmla="*/ 4 h 1924"/>
                <a:gd name="T44" fmla="*/ 0 w 1889"/>
                <a:gd name="T45" fmla="*/ 3 h 1924"/>
                <a:gd name="T46" fmla="*/ 0 w 1889"/>
                <a:gd name="T47" fmla="*/ 3 h 1924"/>
                <a:gd name="T48" fmla="*/ 0 w 1889"/>
                <a:gd name="T49" fmla="*/ 3 h 1924"/>
                <a:gd name="T50" fmla="*/ 2 w 1889"/>
                <a:gd name="T51" fmla="*/ 0 h 192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889"/>
                <a:gd name="T79" fmla="*/ 0 h 1924"/>
                <a:gd name="T80" fmla="*/ 1889 w 1889"/>
                <a:gd name="T81" fmla="*/ 1924 h 192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889" h="1924">
                  <a:moveTo>
                    <a:pt x="691" y="0"/>
                  </a:moveTo>
                  <a:lnTo>
                    <a:pt x="744" y="31"/>
                  </a:lnTo>
                  <a:lnTo>
                    <a:pt x="883" y="101"/>
                  </a:lnTo>
                  <a:lnTo>
                    <a:pt x="1010" y="177"/>
                  </a:lnTo>
                  <a:lnTo>
                    <a:pt x="1141" y="270"/>
                  </a:lnTo>
                  <a:lnTo>
                    <a:pt x="1257" y="370"/>
                  </a:lnTo>
                  <a:lnTo>
                    <a:pt x="1369" y="486"/>
                  </a:lnTo>
                  <a:lnTo>
                    <a:pt x="1465" y="601"/>
                  </a:lnTo>
                  <a:lnTo>
                    <a:pt x="1562" y="732"/>
                  </a:lnTo>
                  <a:lnTo>
                    <a:pt x="1639" y="867"/>
                  </a:lnTo>
                  <a:lnTo>
                    <a:pt x="1708" y="998"/>
                  </a:lnTo>
                  <a:lnTo>
                    <a:pt x="1766" y="1152"/>
                  </a:lnTo>
                  <a:lnTo>
                    <a:pt x="1813" y="1303"/>
                  </a:lnTo>
                  <a:lnTo>
                    <a:pt x="1851" y="1453"/>
                  </a:lnTo>
                  <a:lnTo>
                    <a:pt x="1878" y="1607"/>
                  </a:lnTo>
                  <a:lnTo>
                    <a:pt x="1889" y="1765"/>
                  </a:lnTo>
                  <a:lnTo>
                    <a:pt x="1882" y="1924"/>
                  </a:lnTo>
                  <a:lnTo>
                    <a:pt x="297" y="1909"/>
                  </a:lnTo>
                  <a:lnTo>
                    <a:pt x="290" y="1824"/>
                  </a:lnTo>
                  <a:lnTo>
                    <a:pt x="258" y="1738"/>
                  </a:lnTo>
                  <a:lnTo>
                    <a:pt x="227" y="1662"/>
                  </a:lnTo>
                  <a:lnTo>
                    <a:pt x="182" y="1592"/>
                  </a:lnTo>
                  <a:lnTo>
                    <a:pt x="123" y="1530"/>
                  </a:lnTo>
                  <a:lnTo>
                    <a:pt x="58" y="1473"/>
                  </a:lnTo>
                  <a:lnTo>
                    <a:pt x="0" y="1427"/>
                  </a:lnTo>
                  <a:lnTo>
                    <a:pt x="6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9" name="Freeform 23">
              <a:extLst>
                <a:ext uri="{FF2B5EF4-FFF2-40B4-BE49-F238E27FC236}">
                  <a16:creationId xmlns:a16="http://schemas.microsoft.com/office/drawing/2014/main" id="{22F0F94C-6472-4FFC-8000-9814A4DAE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" y="3725"/>
              <a:ext cx="90" cy="92"/>
            </a:xfrm>
            <a:custGeom>
              <a:avLst/>
              <a:gdLst>
                <a:gd name="T0" fmla="*/ 3 w 1894"/>
                <a:gd name="T1" fmla="*/ 0 h 1924"/>
                <a:gd name="T2" fmla="*/ 3 w 1894"/>
                <a:gd name="T3" fmla="*/ 0 h 1924"/>
                <a:gd name="T4" fmla="*/ 2 w 1894"/>
                <a:gd name="T5" fmla="*/ 0 h 1924"/>
                <a:gd name="T6" fmla="*/ 2 w 1894"/>
                <a:gd name="T7" fmla="*/ 0 h 1924"/>
                <a:gd name="T8" fmla="*/ 2 w 1894"/>
                <a:gd name="T9" fmla="*/ 1 h 1924"/>
                <a:gd name="T10" fmla="*/ 1 w 1894"/>
                <a:gd name="T11" fmla="*/ 1 h 1924"/>
                <a:gd name="T12" fmla="*/ 1 w 1894"/>
                <a:gd name="T13" fmla="*/ 1 h 1924"/>
                <a:gd name="T14" fmla="*/ 1 w 1894"/>
                <a:gd name="T15" fmla="*/ 1 h 1924"/>
                <a:gd name="T16" fmla="*/ 1 w 1894"/>
                <a:gd name="T17" fmla="*/ 2 h 1924"/>
                <a:gd name="T18" fmla="*/ 1 w 1894"/>
                <a:gd name="T19" fmla="*/ 2 h 1924"/>
                <a:gd name="T20" fmla="*/ 0 w 1894"/>
                <a:gd name="T21" fmla="*/ 2 h 1924"/>
                <a:gd name="T22" fmla="*/ 0 w 1894"/>
                <a:gd name="T23" fmla="*/ 3 h 1924"/>
                <a:gd name="T24" fmla="*/ 0 w 1894"/>
                <a:gd name="T25" fmla="*/ 3 h 1924"/>
                <a:gd name="T26" fmla="*/ 0 w 1894"/>
                <a:gd name="T27" fmla="*/ 3 h 1924"/>
                <a:gd name="T28" fmla="*/ 0 w 1894"/>
                <a:gd name="T29" fmla="*/ 4 h 1924"/>
                <a:gd name="T30" fmla="*/ 0 w 1894"/>
                <a:gd name="T31" fmla="*/ 4 h 1924"/>
                <a:gd name="T32" fmla="*/ 0 w 1894"/>
                <a:gd name="T33" fmla="*/ 4 h 1924"/>
                <a:gd name="T34" fmla="*/ 4 w 1894"/>
                <a:gd name="T35" fmla="*/ 4 h 1924"/>
                <a:gd name="T36" fmla="*/ 4 w 1894"/>
                <a:gd name="T37" fmla="*/ 4 h 1924"/>
                <a:gd name="T38" fmla="*/ 4 w 1894"/>
                <a:gd name="T39" fmla="*/ 4 h 1924"/>
                <a:gd name="T40" fmla="*/ 4 w 1894"/>
                <a:gd name="T41" fmla="*/ 4 h 1924"/>
                <a:gd name="T42" fmla="*/ 4 w 1894"/>
                <a:gd name="T43" fmla="*/ 4 h 1924"/>
                <a:gd name="T44" fmla="*/ 4 w 1894"/>
                <a:gd name="T45" fmla="*/ 3 h 1924"/>
                <a:gd name="T46" fmla="*/ 4 w 1894"/>
                <a:gd name="T47" fmla="*/ 3 h 1924"/>
                <a:gd name="T48" fmla="*/ 4 w 1894"/>
                <a:gd name="T49" fmla="*/ 3 h 1924"/>
                <a:gd name="T50" fmla="*/ 3 w 1894"/>
                <a:gd name="T51" fmla="*/ 0 h 192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894"/>
                <a:gd name="T79" fmla="*/ 0 h 1924"/>
                <a:gd name="T80" fmla="*/ 1894 w 1894"/>
                <a:gd name="T81" fmla="*/ 1924 h 192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894" h="1924">
                  <a:moveTo>
                    <a:pt x="1204" y="0"/>
                  </a:moveTo>
                  <a:lnTo>
                    <a:pt x="1149" y="31"/>
                  </a:lnTo>
                  <a:lnTo>
                    <a:pt x="1011" y="101"/>
                  </a:lnTo>
                  <a:lnTo>
                    <a:pt x="880" y="177"/>
                  </a:lnTo>
                  <a:lnTo>
                    <a:pt x="752" y="270"/>
                  </a:lnTo>
                  <a:lnTo>
                    <a:pt x="637" y="370"/>
                  </a:lnTo>
                  <a:lnTo>
                    <a:pt x="525" y="486"/>
                  </a:lnTo>
                  <a:lnTo>
                    <a:pt x="425" y="601"/>
                  </a:lnTo>
                  <a:lnTo>
                    <a:pt x="329" y="732"/>
                  </a:lnTo>
                  <a:lnTo>
                    <a:pt x="251" y="867"/>
                  </a:lnTo>
                  <a:lnTo>
                    <a:pt x="186" y="998"/>
                  </a:lnTo>
                  <a:lnTo>
                    <a:pt x="128" y="1152"/>
                  </a:lnTo>
                  <a:lnTo>
                    <a:pt x="78" y="1303"/>
                  </a:lnTo>
                  <a:lnTo>
                    <a:pt x="42" y="1453"/>
                  </a:lnTo>
                  <a:lnTo>
                    <a:pt x="16" y="1607"/>
                  </a:lnTo>
                  <a:lnTo>
                    <a:pt x="0" y="1765"/>
                  </a:lnTo>
                  <a:lnTo>
                    <a:pt x="8" y="1924"/>
                  </a:lnTo>
                  <a:lnTo>
                    <a:pt x="1593" y="1909"/>
                  </a:lnTo>
                  <a:lnTo>
                    <a:pt x="1601" y="1824"/>
                  </a:lnTo>
                  <a:lnTo>
                    <a:pt x="1632" y="1738"/>
                  </a:lnTo>
                  <a:lnTo>
                    <a:pt x="1667" y="1662"/>
                  </a:lnTo>
                  <a:lnTo>
                    <a:pt x="1709" y="1592"/>
                  </a:lnTo>
                  <a:lnTo>
                    <a:pt x="1770" y="1530"/>
                  </a:lnTo>
                  <a:lnTo>
                    <a:pt x="1832" y="1473"/>
                  </a:lnTo>
                  <a:lnTo>
                    <a:pt x="1894" y="1427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2F8C3F-A1E1-4235-B5F7-EFCC9FAA2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u="sng" dirty="0">
                <a:solidFill>
                  <a:srgbClr val="0070C0"/>
                </a:solidFill>
              </a:rPr>
              <a:t>I. Radioactivité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23528" y="2276872"/>
            <a:ext cx="8458200" cy="307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FFCC66"/>
              </a:buClr>
              <a:buFont typeface="Wingdings" pitchFamily="2" charset="2"/>
              <a:buChar char="v"/>
            </a:pPr>
            <a:r>
              <a:rPr lang="en-US" altLang="fr-FR" sz="2000" dirty="0">
                <a:solidFill>
                  <a:schemeClr val="bg1"/>
                </a:solidFill>
              </a:rPr>
              <a:t> </a:t>
            </a:r>
            <a:r>
              <a:rPr lang="en-US" altLang="fr-FR" sz="2000" dirty="0" err="1">
                <a:solidFill>
                  <a:schemeClr val="tx2"/>
                </a:solidFill>
              </a:rPr>
              <a:t>Certains</a:t>
            </a:r>
            <a:r>
              <a:rPr lang="en-US" altLang="fr-FR" sz="2000" dirty="0">
                <a:solidFill>
                  <a:schemeClr val="tx2"/>
                </a:solidFill>
              </a:rPr>
              <a:t> </a:t>
            </a:r>
            <a:r>
              <a:rPr lang="en-US" altLang="fr-FR" sz="2000" dirty="0" err="1">
                <a:solidFill>
                  <a:schemeClr val="tx2"/>
                </a:solidFill>
              </a:rPr>
              <a:t>noyaux</a:t>
            </a:r>
            <a:r>
              <a:rPr lang="en-US" altLang="fr-FR" sz="2000" dirty="0">
                <a:solidFill>
                  <a:schemeClr val="tx2"/>
                </a:solidFill>
              </a:rPr>
              <a:t> </a:t>
            </a:r>
            <a:r>
              <a:rPr lang="en-US" altLang="fr-FR" sz="2000" dirty="0" err="1">
                <a:solidFill>
                  <a:schemeClr val="tx2"/>
                </a:solidFill>
              </a:rPr>
              <a:t>sont</a:t>
            </a:r>
            <a:r>
              <a:rPr lang="en-US" altLang="fr-FR" sz="2000" dirty="0">
                <a:solidFill>
                  <a:schemeClr val="tx2"/>
                </a:solidFill>
              </a:rPr>
              <a:t> </a:t>
            </a:r>
            <a:r>
              <a:rPr lang="en-US" altLang="fr-FR" sz="2000" dirty="0" err="1">
                <a:solidFill>
                  <a:schemeClr val="tx2"/>
                </a:solidFill>
              </a:rPr>
              <a:t>très</a:t>
            </a:r>
            <a:r>
              <a:rPr lang="en-US" altLang="fr-FR" sz="2000" dirty="0">
                <a:solidFill>
                  <a:schemeClr val="tx2"/>
                </a:solidFill>
              </a:rPr>
              <a:t> </a:t>
            </a:r>
            <a:r>
              <a:rPr lang="en-US" altLang="fr-FR" sz="2000" dirty="0" err="1">
                <a:solidFill>
                  <a:schemeClr val="tx2"/>
                </a:solidFill>
              </a:rPr>
              <a:t>instables</a:t>
            </a:r>
            <a:r>
              <a:rPr lang="en-US" altLang="fr-FR" sz="2000" dirty="0">
                <a:solidFill>
                  <a:schemeClr val="tx2"/>
                </a:solidFill>
              </a:rPr>
              <a:t>, et se “</a:t>
            </a:r>
            <a:r>
              <a:rPr lang="en-US" altLang="fr-FR" sz="2000" dirty="0" err="1">
                <a:solidFill>
                  <a:schemeClr val="tx2"/>
                </a:solidFill>
              </a:rPr>
              <a:t>désintègrent</a:t>
            </a:r>
            <a:r>
              <a:rPr lang="en-US" altLang="fr-FR" sz="2000" dirty="0">
                <a:solidFill>
                  <a:schemeClr val="tx2"/>
                </a:solidFill>
              </a:rPr>
              <a:t>” tout </a:t>
            </a:r>
            <a:r>
              <a:rPr lang="en-US" altLang="fr-FR" sz="2000" dirty="0" err="1">
                <a:solidFill>
                  <a:schemeClr val="tx2"/>
                </a:solidFill>
              </a:rPr>
              <a:t>seuls</a:t>
            </a:r>
            <a:r>
              <a:rPr lang="en-US" altLang="fr-FR" sz="2000" dirty="0">
                <a:solidFill>
                  <a:schemeClr val="tx2"/>
                </a:solidFill>
              </a:rPr>
              <a:t> au </a:t>
            </a:r>
            <a:r>
              <a:rPr lang="en-US" altLang="fr-FR" sz="2000" dirty="0" err="1">
                <a:solidFill>
                  <a:schemeClr val="tx2"/>
                </a:solidFill>
              </a:rPr>
              <a:t>cours</a:t>
            </a:r>
            <a:r>
              <a:rPr lang="en-US" altLang="fr-FR" sz="2000" dirty="0">
                <a:solidFill>
                  <a:schemeClr val="tx2"/>
                </a:solidFill>
              </a:rPr>
              <a:t> du temps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FFCC66"/>
              </a:buClr>
              <a:buFont typeface="Wingdings" pitchFamily="2" charset="2"/>
              <a:buChar char="v"/>
            </a:pPr>
            <a:r>
              <a:rPr lang="en-US" altLang="fr-FR" sz="2000" dirty="0">
                <a:solidFill>
                  <a:schemeClr val="tx2"/>
                </a:solidFill>
              </a:rPr>
              <a:t> Pendant </a:t>
            </a:r>
            <a:r>
              <a:rPr lang="en-US" altLang="fr-FR" sz="2000" dirty="0" err="1">
                <a:solidFill>
                  <a:schemeClr val="tx2"/>
                </a:solidFill>
              </a:rPr>
              <a:t>cette</a:t>
            </a:r>
            <a:r>
              <a:rPr lang="en-US" altLang="fr-FR" sz="2000" dirty="0">
                <a:solidFill>
                  <a:schemeClr val="tx2"/>
                </a:solidFill>
              </a:rPr>
              <a:t> </a:t>
            </a:r>
            <a:r>
              <a:rPr lang="en-US" altLang="fr-FR" sz="2000" dirty="0" err="1">
                <a:solidFill>
                  <a:schemeClr val="tx2"/>
                </a:solidFill>
              </a:rPr>
              <a:t>désintégration</a:t>
            </a:r>
            <a:r>
              <a:rPr lang="en-US" altLang="fr-FR" sz="2000" dirty="0">
                <a:solidFill>
                  <a:schemeClr val="tx2"/>
                </a:solidFill>
              </a:rPr>
              <a:t>, </a:t>
            </a:r>
            <a:r>
              <a:rPr lang="en-US" altLang="fr-FR" sz="2000" dirty="0" err="1">
                <a:solidFill>
                  <a:schemeClr val="tx2"/>
                </a:solidFill>
              </a:rPr>
              <a:t>ils</a:t>
            </a:r>
            <a:r>
              <a:rPr lang="en-US" altLang="fr-FR" sz="2000" dirty="0">
                <a:solidFill>
                  <a:schemeClr val="tx2"/>
                </a:solidFill>
              </a:rPr>
              <a:t> </a:t>
            </a:r>
            <a:r>
              <a:rPr lang="en-US" altLang="fr-FR" sz="2000" dirty="0" err="1">
                <a:solidFill>
                  <a:schemeClr val="tx2"/>
                </a:solidFill>
              </a:rPr>
              <a:t>émettent</a:t>
            </a:r>
            <a:r>
              <a:rPr lang="en-US" altLang="fr-FR" sz="2000" dirty="0">
                <a:solidFill>
                  <a:schemeClr val="tx2"/>
                </a:solidFill>
              </a:rPr>
              <a:t> des </a:t>
            </a:r>
            <a:r>
              <a:rPr lang="en-US" altLang="fr-FR" sz="2000" dirty="0" err="1">
                <a:solidFill>
                  <a:schemeClr val="tx2"/>
                </a:solidFill>
              </a:rPr>
              <a:t>rayonnements</a:t>
            </a:r>
            <a:r>
              <a:rPr lang="en-US" altLang="fr-FR" sz="2000" dirty="0">
                <a:solidFill>
                  <a:schemeClr val="tx2"/>
                </a:solidFill>
              </a:rPr>
              <a:t> de </a:t>
            </a:r>
            <a:r>
              <a:rPr lang="en-US" altLang="fr-FR" sz="2000" dirty="0" err="1">
                <a:solidFill>
                  <a:schemeClr val="tx2"/>
                </a:solidFill>
              </a:rPr>
              <a:t>très</a:t>
            </a:r>
            <a:r>
              <a:rPr lang="en-US" altLang="fr-FR" sz="2000" dirty="0">
                <a:solidFill>
                  <a:schemeClr val="tx2"/>
                </a:solidFill>
              </a:rPr>
              <a:t> haute </a:t>
            </a:r>
            <a:r>
              <a:rPr lang="en-US" altLang="fr-FR" sz="2000" dirty="0" err="1">
                <a:solidFill>
                  <a:schemeClr val="tx2"/>
                </a:solidFill>
              </a:rPr>
              <a:t>énergie</a:t>
            </a:r>
            <a:r>
              <a:rPr lang="en-US" altLang="fr-FR" sz="2000" dirty="0">
                <a:solidFill>
                  <a:schemeClr val="tx2"/>
                </a:solidFill>
              </a:rPr>
              <a:t> (et </a:t>
            </a:r>
            <a:r>
              <a:rPr lang="en-US" altLang="fr-FR" sz="2000" dirty="0" err="1">
                <a:solidFill>
                  <a:schemeClr val="tx2"/>
                </a:solidFill>
              </a:rPr>
              <a:t>très</a:t>
            </a:r>
            <a:r>
              <a:rPr lang="en-US" altLang="fr-FR" sz="2000" dirty="0">
                <a:solidFill>
                  <a:schemeClr val="tx2"/>
                </a:solidFill>
              </a:rPr>
              <a:t> </a:t>
            </a:r>
            <a:r>
              <a:rPr lang="en-US" altLang="fr-FR" sz="2000" dirty="0" err="1">
                <a:solidFill>
                  <a:schemeClr val="tx2"/>
                </a:solidFill>
              </a:rPr>
              <a:t>dangereux</a:t>
            </a:r>
            <a:r>
              <a:rPr lang="en-US" altLang="fr-FR" sz="2000" dirty="0">
                <a:solidFill>
                  <a:schemeClr val="tx2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FFCC66"/>
              </a:buClr>
              <a:buFont typeface="Wingdings" pitchFamily="2" charset="2"/>
              <a:buChar char="v"/>
            </a:pPr>
            <a:r>
              <a:rPr lang="en-US" altLang="fr-FR" sz="2000" dirty="0">
                <a:solidFill>
                  <a:schemeClr val="tx2"/>
                </a:solidFill>
              </a:rPr>
              <a:t> Les </a:t>
            </a:r>
            <a:r>
              <a:rPr lang="en-US" altLang="fr-FR" sz="2000" dirty="0" err="1">
                <a:solidFill>
                  <a:schemeClr val="tx2"/>
                </a:solidFill>
              </a:rPr>
              <a:t>nucléides</a:t>
            </a:r>
            <a:r>
              <a:rPr lang="en-US" altLang="fr-FR" sz="2000" dirty="0">
                <a:solidFill>
                  <a:schemeClr val="tx2"/>
                </a:solidFill>
              </a:rPr>
              <a:t> </a:t>
            </a:r>
            <a:r>
              <a:rPr lang="en-US" altLang="fr-FR" sz="2000" dirty="0" err="1">
                <a:solidFill>
                  <a:schemeClr val="tx2"/>
                </a:solidFill>
              </a:rPr>
              <a:t>instables</a:t>
            </a:r>
            <a:r>
              <a:rPr lang="en-US" altLang="fr-FR" sz="2000" dirty="0">
                <a:solidFill>
                  <a:schemeClr val="tx2"/>
                </a:solidFill>
              </a:rPr>
              <a:t> </a:t>
            </a:r>
            <a:r>
              <a:rPr lang="en-US" altLang="fr-FR" sz="2000" dirty="0" err="1">
                <a:solidFill>
                  <a:schemeClr val="tx2"/>
                </a:solidFill>
              </a:rPr>
              <a:t>ont</a:t>
            </a:r>
            <a:r>
              <a:rPr lang="en-US" altLang="fr-FR" sz="2000" dirty="0">
                <a:solidFill>
                  <a:schemeClr val="tx2"/>
                </a:solidFill>
              </a:rPr>
              <a:t> </a:t>
            </a:r>
            <a:r>
              <a:rPr lang="en-US" altLang="fr-FR" sz="2000" dirty="0" err="1">
                <a:solidFill>
                  <a:schemeClr val="tx2"/>
                </a:solidFill>
              </a:rPr>
              <a:t>une</a:t>
            </a:r>
            <a:r>
              <a:rPr lang="en-US" altLang="fr-FR" sz="2000" dirty="0">
                <a:solidFill>
                  <a:schemeClr val="tx2"/>
                </a:solidFill>
              </a:rPr>
              <a:t> </a:t>
            </a:r>
            <a:r>
              <a:rPr lang="en-US" altLang="fr-FR" sz="2000" b="1" dirty="0" err="1">
                <a:solidFill>
                  <a:schemeClr val="tx2"/>
                </a:solidFill>
              </a:rPr>
              <a:t>durée</a:t>
            </a:r>
            <a:r>
              <a:rPr lang="en-US" altLang="fr-FR" sz="2000" b="1" dirty="0">
                <a:solidFill>
                  <a:schemeClr val="tx2"/>
                </a:solidFill>
              </a:rPr>
              <a:t> de vie </a:t>
            </a:r>
            <a:r>
              <a:rPr lang="en-US" altLang="fr-FR" sz="2000" b="1" dirty="0" err="1">
                <a:solidFill>
                  <a:schemeClr val="tx2"/>
                </a:solidFill>
              </a:rPr>
              <a:t>spécifique</a:t>
            </a:r>
            <a:r>
              <a:rPr lang="en-US" altLang="fr-FR" sz="2000" dirty="0">
                <a:solidFill>
                  <a:schemeClr val="tx2"/>
                </a:solidFill>
              </a:rPr>
              <a:t>, </a:t>
            </a:r>
            <a:r>
              <a:rPr lang="en-US" altLang="fr-FR" sz="2000" dirty="0" err="1">
                <a:solidFill>
                  <a:schemeClr val="tx2"/>
                </a:solidFill>
              </a:rPr>
              <a:t>appelée</a:t>
            </a:r>
            <a:r>
              <a:rPr lang="en-US" altLang="fr-FR" sz="2000" dirty="0">
                <a:solidFill>
                  <a:schemeClr val="tx2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FFCC66"/>
              </a:buClr>
              <a:buFont typeface="Wingdings" pitchFamily="2" charset="2"/>
              <a:buNone/>
            </a:pPr>
            <a:r>
              <a:rPr lang="en-US" altLang="fr-FR" sz="2600" b="1" dirty="0">
                <a:solidFill>
                  <a:schemeClr val="tx2"/>
                </a:solidFill>
              </a:rPr>
              <a:t>		    “</a:t>
            </a:r>
            <a:r>
              <a:rPr lang="en-US" altLang="fr-FR" sz="2600" b="1" dirty="0" err="1">
                <a:solidFill>
                  <a:schemeClr val="tx2"/>
                </a:solidFill>
              </a:rPr>
              <a:t>Demi</a:t>
            </a:r>
            <a:r>
              <a:rPr lang="en-US" altLang="fr-FR" sz="2600" b="1" dirty="0">
                <a:solidFill>
                  <a:schemeClr val="tx2"/>
                </a:solidFill>
              </a:rPr>
              <a:t> – vie” </a:t>
            </a:r>
            <a:r>
              <a:rPr lang="en-US" altLang="fr-FR" sz="2600" b="1" dirty="0" err="1">
                <a:solidFill>
                  <a:schemeClr val="tx2"/>
                </a:solidFill>
              </a:rPr>
              <a:t>ou</a:t>
            </a:r>
            <a:r>
              <a:rPr lang="en-US" altLang="fr-FR" sz="2600" b="1" dirty="0">
                <a:solidFill>
                  <a:schemeClr val="tx2"/>
                </a:solidFill>
              </a:rPr>
              <a:t> “</a:t>
            </a:r>
            <a:r>
              <a:rPr lang="en-US" altLang="fr-FR" sz="2600" b="1" dirty="0" err="1">
                <a:solidFill>
                  <a:schemeClr val="tx2"/>
                </a:solidFill>
              </a:rPr>
              <a:t>période</a:t>
            </a:r>
            <a:r>
              <a:rPr lang="en-US" altLang="fr-FR" sz="2600" b="1" dirty="0">
                <a:solidFill>
                  <a:schemeClr val="tx2"/>
                </a:solidFill>
              </a:rPr>
              <a:t>”</a:t>
            </a:r>
          </a:p>
          <a:p>
            <a:pPr algn="ctr"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altLang="fr-FR" sz="2400" dirty="0" err="1">
                <a:solidFill>
                  <a:schemeClr val="tx2"/>
                </a:solidFill>
              </a:rPr>
              <a:t>Durée</a:t>
            </a:r>
            <a:r>
              <a:rPr lang="en-US" altLang="fr-FR" sz="2400" dirty="0">
                <a:solidFill>
                  <a:schemeClr val="tx2"/>
                </a:solidFill>
              </a:rPr>
              <a:t> au bout de </a:t>
            </a:r>
            <a:r>
              <a:rPr lang="en-US" altLang="fr-FR" sz="2400" dirty="0" err="1">
                <a:solidFill>
                  <a:schemeClr val="tx2"/>
                </a:solidFill>
              </a:rPr>
              <a:t>laquelle</a:t>
            </a:r>
            <a:r>
              <a:rPr lang="en-US" altLang="fr-FR" sz="2400" dirty="0">
                <a:solidFill>
                  <a:schemeClr val="tx2"/>
                </a:solidFill>
              </a:rPr>
              <a:t> la </a:t>
            </a:r>
            <a:r>
              <a:rPr lang="en-US" altLang="fr-FR" sz="2400" dirty="0" err="1">
                <a:solidFill>
                  <a:schemeClr val="tx2"/>
                </a:solidFill>
              </a:rPr>
              <a:t>moitié</a:t>
            </a:r>
            <a:r>
              <a:rPr lang="en-US" altLang="fr-FR" sz="2400" dirty="0">
                <a:solidFill>
                  <a:schemeClr val="tx2"/>
                </a:solidFill>
              </a:rPr>
              <a:t> des </a:t>
            </a:r>
            <a:r>
              <a:rPr lang="en-US" altLang="fr-FR" sz="2400" dirty="0" err="1">
                <a:solidFill>
                  <a:schemeClr val="tx2"/>
                </a:solidFill>
              </a:rPr>
              <a:t>noyaux</a:t>
            </a:r>
            <a:r>
              <a:rPr lang="en-US" altLang="fr-FR" sz="2400" dirty="0">
                <a:solidFill>
                  <a:schemeClr val="tx2"/>
                </a:solidFill>
              </a:rPr>
              <a:t> </a:t>
            </a:r>
            <a:r>
              <a:rPr lang="en-US" altLang="fr-FR" sz="2400" dirty="0" err="1">
                <a:solidFill>
                  <a:schemeClr val="tx2"/>
                </a:solidFill>
              </a:rPr>
              <a:t>initiaux</a:t>
            </a:r>
            <a:r>
              <a:rPr lang="en-US" altLang="fr-FR" sz="2400" dirty="0">
                <a:solidFill>
                  <a:schemeClr val="tx2"/>
                </a:solidFill>
              </a:rPr>
              <a:t> se </a:t>
            </a:r>
            <a:r>
              <a:rPr lang="en-US" altLang="fr-FR" sz="2400" dirty="0" err="1">
                <a:solidFill>
                  <a:schemeClr val="tx2"/>
                </a:solidFill>
              </a:rPr>
              <a:t>sont</a:t>
            </a:r>
            <a:r>
              <a:rPr lang="en-US" altLang="fr-FR" sz="2400" dirty="0">
                <a:solidFill>
                  <a:schemeClr val="tx2"/>
                </a:solidFill>
              </a:rPr>
              <a:t> </a:t>
            </a:r>
            <a:r>
              <a:rPr lang="en-US" altLang="fr-FR" sz="2400" dirty="0" err="1">
                <a:solidFill>
                  <a:schemeClr val="tx2"/>
                </a:solidFill>
              </a:rPr>
              <a:t>désintégrés</a:t>
            </a:r>
            <a:r>
              <a:rPr lang="en-US" altLang="fr-FR" sz="2400" dirty="0">
                <a:solidFill>
                  <a:schemeClr val="tx2"/>
                </a:solidFill>
              </a:rPr>
              <a:t> </a:t>
            </a:r>
            <a:r>
              <a:rPr lang="en-US" altLang="fr-FR" sz="2400" dirty="0" err="1">
                <a:solidFill>
                  <a:schemeClr val="tx2"/>
                </a:solidFill>
              </a:rPr>
              <a:t>spontanément</a:t>
            </a:r>
            <a:r>
              <a:rPr lang="en-US" altLang="fr-FR" sz="2400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376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B0F0"/>
                </a:solidFill>
              </a:rPr>
              <a:t>I.1 </a:t>
            </a:r>
            <a:r>
              <a:rPr lang="fr-FR" altLang="fr-FR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Nucléides et isotopes</a:t>
            </a:r>
            <a:br>
              <a:rPr lang="fr-FR" b="1" dirty="0"/>
            </a:b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AEB005-FDB9-49F6-A4FF-2374CB12191C}"/>
              </a:ext>
            </a:extLst>
          </p:cNvPr>
          <p:cNvSpPr/>
          <p:nvPr/>
        </p:nvSpPr>
        <p:spPr>
          <a:xfrm>
            <a:off x="539552" y="2060848"/>
            <a:ext cx="8136904" cy="312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en-US" altLang="fr-FR" sz="2800" b="1" dirty="0" err="1">
                <a:solidFill>
                  <a:srgbClr val="5F5F5F"/>
                </a:solidFill>
              </a:rPr>
              <a:t>Nucléide</a:t>
            </a:r>
            <a:r>
              <a:rPr lang="en-US" altLang="fr-FR" sz="2800" b="1" dirty="0">
                <a:solidFill>
                  <a:srgbClr val="5F5F5F"/>
                </a:solidFill>
              </a:rPr>
              <a:t> : 	</a:t>
            </a:r>
            <a:r>
              <a:rPr lang="en-US" altLang="fr-FR" sz="28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Tout noyau </a:t>
            </a:r>
            <a:r>
              <a:rPr lang="en-US" altLang="fr-FR" sz="28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défini</a:t>
            </a:r>
            <a:r>
              <a:rPr lang="en-US" altLang="fr-FR" sz="28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par </a:t>
            </a:r>
            <a:r>
              <a:rPr lang="en-US" altLang="fr-FR" sz="28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une</a:t>
            </a:r>
            <a:r>
              <a:rPr lang="en-US" altLang="fr-FR" sz="28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fr-FR" sz="28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valeur</a:t>
            </a:r>
            <a:r>
              <a:rPr lang="en-US" altLang="fr-FR" sz="28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de A et </a:t>
            </a:r>
            <a:r>
              <a:rPr lang="en-US" altLang="fr-FR" sz="28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une</a:t>
            </a:r>
            <a:r>
              <a:rPr lang="en-US" altLang="fr-FR" sz="28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fr-FR" sz="28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valeur</a:t>
            </a:r>
            <a:r>
              <a:rPr lang="en-US" altLang="fr-FR" sz="28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de Z, </a:t>
            </a:r>
            <a:r>
              <a:rPr lang="en-US" altLang="fr-FR" sz="28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représenté</a:t>
            </a:r>
            <a:r>
              <a:rPr lang="en-US" altLang="fr-FR" sz="28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par</a:t>
            </a:r>
            <a:r>
              <a:rPr lang="en-US" altLang="fr-FR" sz="2800" b="1" dirty="0">
                <a:solidFill>
                  <a:srgbClr val="5F5F5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altLang="fr-FR" sz="3200" b="1" baseline="30000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en-US" altLang="fr-FR" sz="3200" b="1" baseline="-25000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</a:t>
            </a:r>
            <a:r>
              <a:rPr lang="en-US" altLang="fr-FR" sz="32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endParaRPr lang="en-US" altLang="fr-FR" sz="3200" b="1" dirty="0">
              <a:solidFill>
                <a:srgbClr val="5F5F5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ct val="15000"/>
              </a:spcBef>
            </a:pPr>
            <a:endParaRPr lang="en-US" altLang="fr-FR" sz="2800" b="1" dirty="0">
              <a:solidFill>
                <a:srgbClr val="5F5F5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en-US" altLang="fr-FR" sz="2800" b="1" dirty="0">
                <a:solidFill>
                  <a:srgbClr val="5F5F5F"/>
                </a:solidFill>
              </a:rPr>
              <a:t>Isotopes:</a:t>
            </a:r>
            <a:r>
              <a:rPr lang="en-US" altLang="fr-FR" sz="2800" dirty="0">
                <a:solidFill>
                  <a:srgbClr val="5F5F5F"/>
                </a:solidFill>
              </a:rPr>
              <a:t> 	</a:t>
            </a:r>
            <a:r>
              <a:rPr lang="en-US" altLang="fr-FR" sz="28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nucléides</a:t>
            </a:r>
            <a:r>
              <a:rPr lang="en-US" altLang="fr-FR" sz="28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qui </a:t>
            </a:r>
            <a:r>
              <a:rPr lang="en-US" altLang="fr-FR" sz="28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ont</a:t>
            </a:r>
            <a:r>
              <a:rPr lang="en-US" altLang="fr-FR" sz="28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le </a:t>
            </a:r>
            <a:r>
              <a:rPr lang="en-US" altLang="fr-FR" sz="28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même</a:t>
            </a:r>
            <a:r>
              <a:rPr lang="en-US" altLang="fr-FR" sz="28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fr-FR" sz="28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nombre</a:t>
            </a:r>
            <a:r>
              <a:rPr lang="en-US" altLang="fr-FR" sz="28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de protons </a:t>
            </a:r>
            <a:r>
              <a:rPr lang="en-US" altLang="fr-FR" sz="28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mais</a:t>
            </a:r>
            <a:r>
              <a:rPr lang="en-US" altLang="fr-FR" sz="28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des </a:t>
            </a:r>
            <a:r>
              <a:rPr lang="en-US" altLang="fr-FR" sz="28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nombres</a:t>
            </a:r>
            <a:r>
              <a:rPr lang="en-US" altLang="fr-FR" sz="28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fr-FR" sz="28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différents</a:t>
            </a:r>
            <a:r>
              <a:rPr lang="en-US" altLang="fr-FR" sz="28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de neutrons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du numéro de diapositive 5">
            <a:extLst>
              <a:ext uri="{FF2B5EF4-FFF2-40B4-BE49-F238E27FC236}">
                <a16:creationId xmlns:a16="http://schemas.microsoft.com/office/drawing/2014/main" id="{9691E0DE-E68D-4976-8FBB-5918BCB2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C49C-5F85-429A-B3F2-075F96EDE9D5}" type="slidenum">
              <a:rPr lang="en-US" altLang="fr-FR">
                <a:solidFill>
                  <a:schemeClr val="accent4"/>
                </a:solidFill>
              </a:rPr>
              <a:pPr/>
              <a:t>4</a:t>
            </a:fld>
            <a:endParaRPr lang="en-US" altLang="fr-FR">
              <a:solidFill>
                <a:schemeClr val="accent4"/>
              </a:solidFill>
            </a:endParaRPr>
          </a:p>
        </p:txBody>
      </p:sp>
      <p:grpSp>
        <p:nvGrpSpPr>
          <p:cNvPr id="243723" name="Group 11">
            <a:extLst>
              <a:ext uri="{FF2B5EF4-FFF2-40B4-BE49-F238E27FC236}">
                <a16:creationId xmlns:a16="http://schemas.microsoft.com/office/drawing/2014/main" id="{C0915CCC-337A-4691-A30A-A242AB96C06D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2971800"/>
            <a:ext cx="2524125" cy="2524125"/>
            <a:chOff x="2173" y="2352"/>
            <a:chExt cx="1590" cy="1590"/>
          </a:xfrm>
        </p:grpSpPr>
        <p:sp>
          <p:nvSpPr>
            <p:cNvPr id="243724" name="Oval 12">
              <a:extLst>
                <a:ext uri="{FF2B5EF4-FFF2-40B4-BE49-F238E27FC236}">
                  <a16:creationId xmlns:a16="http://schemas.microsoft.com/office/drawing/2014/main" id="{8940F2EE-1C6A-4B08-9B79-6B75072B5A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173" y="2352"/>
              <a:ext cx="1590" cy="1590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>
                <a:solidFill>
                  <a:schemeClr val="accent4"/>
                </a:solidFill>
              </a:endParaRPr>
            </a:p>
          </p:txBody>
        </p:sp>
        <p:sp>
          <p:nvSpPr>
            <p:cNvPr id="243725" name="Oval 13">
              <a:extLst>
                <a:ext uri="{FF2B5EF4-FFF2-40B4-BE49-F238E27FC236}">
                  <a16:creationId xmlns:a16="http://schemas.microsoft.com/office/drawing/2014/main" id="{A43647E7-3BBF-49AC-87AF-5CA40FA17C2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197" y="3470"/>
              <a:ext cx="190" cy="19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fr-FR" sz="2400">
                  <a:solidFill>
                    <a:schemeClr val="accent4"/>
                  </a:solidFill>
                  <a:latin typeface="Times" panose="02020603050405020304" pitchFamily="18" charset="0"/>
                </a:rPr>
                <a:t>e</a:t>
              </a:r>
              <a:r>
                <a:rPr lang="en-US" altLang="fr-FR" sz="2400" baseline="30000">
                  <a:solidFill>
                    <a:schemeClr val="accent4"/>
                  </a:solidFill>
                  <a:latin typeface="Times" panose="02020603050405020304" pitchFamily="18" charset="0"/>
                </a:rPr>
                <a:t>-</a:t>
              </a:r>
              <a:endParaRPr lang="en-US" altLang="fr-FR" sz="2400">
                <a:solidFill>
                  <a:schemeClr val="accent4"/>
                </a:solidFill>
                <a:latin typeface="Times" panose="02020603050405020304" pitchFamily="18" charset="0"/>
              </a:endParaRPr>
            </a:p>
          </p:txBody>
        </p:sp>
        <p:sp>
          <p:nvSpPr>
            <p:cNvPr id="243726" name="Oval 14">
              <a:extLst>
                <a:ext uri="{FF2B5EF4-FFF2-40B4-BE49-F238E27FC236}">
                  <a16:creationId xmlns:a16="http://schemas.microsoft.com/office/drawing/2014/main" id="{F1F5D4BB-EAEB-4499-BD62-A6E41DA6BC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" y="2939"/>
              <a:ext cx="576" cy="576"/>
            </a:xfrm>
            <a:prstGeom prst="ellipse">
              <a:avLst/>
            </a:prstGeom>
            <a:solidFill>
              <a:srgbClr val="FF6600">
                <a:alpha val="85001"/>
              </a:srgbClr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fr-FR" sz="2400">
                  <a:solidFill>
                    <a:schemeClr val="accent4"/>
                  </a:solidFill>
                  <a:latin typeface="Times" panose="02020603050405020304" pitchFamily="18" charset="0"/>
                </a:rPr>
                <a:t>n</a:t>
              </a:r>
            </a:p>
          </p:txBody>
        </p:sp>
        <p:sp>
          <p:nvSpPr>
            <p:cNvPr id="243727" name="Oval 15">
              <a:extLst>
                <a:ext uri="{FF2B5EF4-FFF2-40B4-BE49-F238E27FC236}">
                  <a16:creationId xmlns:a16="http://schemas.microsoft.com/office/drawing/2014/main" id="{533AB414-877D-4A61-A149-95D73890DB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9" y="2809"/>
              <a:ext cx="576" cy="576"/>
            </a:xfrm>
            <a:prstGeom prst="ellipse">
              <a:avLst/>
            </a:prstGeom>
            <a:solidFill>
              <a:srgbClr val="FFFF00">
                <a:alpha val="85001"/>
              </a:srgbClr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fr-FR" sz="2400">
                  <a:solidFill>
                    <a:schemeClr val="accent4"/>
                  </a:solidFill>
                  <a:latin typeface="Times" panose="02020603050405020304" pitchFamily="18" charset="0"/>
                </a:rPr>
                <a:t>p</a:t>
              </a:r>
              <a:r>
                <a:rPr lang="en-US" altLang="fr-FR" sz="2400" baseline="30000">
                  <a:solidFill>
                    <a:schemeClr val="accent4"/>
                  </a:solidFill>
                  <a:latin typeface="Times" panose="02020603050405020304" pitchFamily="18" charset="0"/>
                </a:rPr>
                <a:t>+</a:t>
              </a:r>
              <a:endParaRPr lang="en-US" altLang="fr-FR" sz="2400">
                <a:solidFill>
                  <a:schemeClr val="accent4"/>
                </a:solidFill>
                <a:latin typeface="Times" panose="02020603050405020304" pitchFamily="18" charset="0"/>
              </a:endParaRPr>
            </a:p>
          </p:txBody>
        </p:sp>
      </p:grpSp>
      <p:grpSp>
        <p:nvGrpSpPr>
          <p:cNvPr id="243719" name="Group 7">
            <a:extLst>
              <a:ext uri="{FF2B5EF4-FFF2-40B4-BE49-F238E27FC236}">
                <a16:creationId xmlns:a16="http://schemas.microsoft.com/office/drawing/2014/main" id="{B8795E6E-BCF7-4D03-A576-A4C228EAEFF4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2971800"/>
            <a:ext cx="2524125" cy="2524125"/>
            <a:chOff x="605" y="1412"/>
            <a:chExt cx="1590" cy="1590"/>
          </a:xfrm>
        </p:grpSpPr>
        <p:sp>
          <p:nvSpPr>
            <p:cNvPr id="243720" name="Oval 8">
              <a:extLst>
                <a:ext uri="{FF2B5EF4-FFF2-40B4-BE49-F238E27FC236}">
                  <a16:creationId xmlns:a16="http://schemas.microsoft.com/office/drawing/2014/main" id="{098CE04C-380D-4672-8EE7-29EB7E2A6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1872"/>
              <a:ext cx="576" cy="576"/>
            </a:xfrm>
            <a:prstGeom prst="ellipse">
              <a:avLst/>
            </a:prstGeom>
            <a:solidFill>
              <a:srgbClr val="FFFF00">
                <a:alpha val="85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fr-FR" sz="2400">
                  <a:solidFill>
                    <a:schemeClr val="accent4"/>
                  </a:solidFill>
                  <a:latin typeface="Times" panose="02020603050405020304" pitchFamily="18" charset="0"/>
                </a:rPr>
                <a:t>p</a:t>
              </a:r>
              <a:r>
                <a:rPr lang="en-US" altLang="fr-FR" sz="2400" baseline="30000">
                  <a:solidFill>
                    <a:schemeClr val="accent4"/>
                  </a:solidFill>
                  <a:latin typeface="Times" panose="02020603050405020304" pitchFamily="18" charset="0"/>
                </a:rPr>
                <a:t>+</a:t>
              </a:r>
              <a:endParaRPr lang="en-US" altLang="fr-FR" sz="2400">
                <a:solidFill>
                  <a:schemeClr val="accent4"/>
                </a:solidFill>
                <a:latin typeface="Times" panose="02020603050405020304" pitchFamily="18" charset="0"/>
              </a:endParaRPr>
            </a:p>
          </p:txBody>
        </p:sp>
        <p:sp>
          <p:nvSpPr>
            <p:cNvPr id="243721" name="Oval 9">
              <a:extLst>
                <a:ext uri="{FF2B5EF4-FFF2-40B4-BE49-F238E27FC236}">
                  <a16:creationId xmlns:a16="http://schemas.microsoft.com/office/drawing/2014/main" id="{318393AF-F735-4C71-B813-808D7BBF918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5" y="1412"/>
              <a:ext cx="1590" cy="1590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>
                <a:solidFill>
                  <a:schemeClr val="accent4"/>
                </a:solidFill>
              </a:endParaRPr>
            </a:p>
          </p:txBody>
        </p:sp>
        <p:sp>
          <p:nvSpPr>
            <p:cNvPr id="243722" name="Oval 10">
              <a:extLst>
                <a:ext uri="{FF2B5EF4-FFF2-40B4-BE49-F238E27FC236}">
                  <a16:creationId xmlns:a16="http://schemas.microsoft.com/office/drawing/2014/main" id="{B148E9A0-5977-44BB-8A66-9A4F8807944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29" y="2530"/>
              <a:ext cx="190" cy="190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fr-FR" sz="2400">
                  <a:solidFill>
                    <a:schemeClr val="accent4"/>
                  </a:solidFill>
                  <a:latin typeface="Times" panose="02020603050405020304" pitchFamily="18" charset="0"/>
                </a:rPr>
                <a:t>e</a:t>
              </a:r>
              <a:r>
                <a:rPr lang="en-US" altLang="fr-FR" sz="2400" baseline="30000">
                  <a:solidFill>
                    <a:schemeClr val="accent4"/>
                  </a:solidFill>
                  <a:latin typeface="Times" panose="02020603050405020304" pitchFamily="18" charset="0"/>
                </a:rPr>
                <a:t>-</a:t>
              </a:r>
              <a:endParaRPr lang="en-US" altLang="fr-FR" sz="2400">
                <a:solidFill>
                  <a:schemeClr val="accent4"/>
                </a:solidFill>
                <a:latin typeface="Times" panose="02020603050405020304" pitchFamily="18" charset="0"/>
              </a:endParaRPr>
            </a:p>
          </p:txBody>
        </p:sp>
      </p:grpSp>
      <p:grpSp>
        <p:nvGrpSpPr>
          <p:cNvPr id="243728" name="Group 16">
            <a:extLst>
              <a:ext uri="{FF2B5EF4-FFF2-40B4-BE49-F238E27FC236}">
                <a16:creationId xmlns:a16="http://schemas.microsoft.com/office/drawing/2014/main" id="{355D4144-9C1D-4E46-B6B4-B5E47B202DC0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2971800"/>
            <a:ext cx="2524125" cy="2524125"/>
            <a:chOff x="4023" y="2352"/>
            <a:chExt cx="1590" cy="1590"/>
          </a:xfrm>
        </p:grpSpPr>
        <p:sp>
          <p:nvSpPr>
            <p:cNvPr id="243729" name="Oval 17">
              <a:extLst>
                <a:ext uri="{FF2B5EF4-FFF2-40B4-BE49-F238E27FC236}">
                  <a16:creationId xmlns:a16="http://schemas.microsoft.com/office/drawing/2014/main" id="{6FFF1552-90FC-4125-BAAD-A3D8E05C56B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23" y="2352"/>
              <a:ext cx="1590" cy="1590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>
                <a:solidFill>
                  <a:schemeClr val="accent4"/>
                </a:solidFill>
              </a:endParaRPr>
            </a:p>
          </p:txBody>
        </p:sp>
        <p:sp>
          <p:nvSpPr>
            <p:cNvPr id="243730" name="Oval 18">
              <a:extLst>
                <a:ext uri="{FF2B5EF4-FFF2-40B4-BE49-F238E27FC236}">
                  <a16:creationId xmlns:a16="http://schemas.microsoft.com/office/drawing/2014/main" id="{9C253563-A6B9-4148-9535-0A949BADF91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47" y="3470"/>
              <a:ext cx="190" cy="190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fr-FR" sz="2400">
                  <a:solidFill>
                    <a:schemeClr val="accent4"/>
                  </a:solidFill>
                  <a:latin typeface="Times" panose="02020603050405020304" pitchFamily="18" charset="0"/>
                </a:rPr>
                <a:t>e</a:t>
              </a:r>
              <a:r>
                <a:rPr lang="en-US" altLang="fr-FR" sz="2400" baseline="30000">
                  <a:solidFill>
                    <a:schemeClr val="accent4"/>
                  </a:solidFill>
                  <a:latin typeface="Times" panose="02020603050405020304" pitchFamily="18" charset="0"/>
                </a:rPr>
                <a:t>-</a:t>
              </a:r>
              <a:endParaRPr lang="en-US" altLang="fr-FR" sz="2400">
                <a:solidFill>
                  <a:schemeClr val="accent4"/>
                </a:solidFill>
                <a:latin typeface="Times" panose="02020603050405020304" pitchFamily="18" charset="0"/>
              </a:endParaRPr>
            </a:p>
          </p:txBody>
        </p:sp>
        <p:sp>
          <p:nvSpPr>
            <p:cNvPr id="243731" name="Oval 19">
              <a:extLst>
                <a:ext uri="{FF2B5EF4-FFF2-40B4-BE49-F238E27FC236}">
                  <a16:creationId xmlns:a16="http://schemas.microsoft.com/office/drawing/2014/main" id="{ED441FEA-5FCA-4301-8751-BF78270C3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7" y="2819"/>
              <a:ext cx="576" cy="576"/>
            </a:xfrm>
            <a:prstGeom prst="ellipse">
              <a:avLst/>
            </a:prstGeom>
            <a:solidFill>
              <a:srgbClr val="FF6600">
                <a:alpha val="85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fr-FR" sz="2400">
                  <a:solidFill>
                    <a:schemeClr val="accent4"/>
                  </a:solidFill>
                  <a:latin typeface="Times" panose="02020603050405020304" pitchFamily="18" charset="0"/>
                </a:rPr>
                <a:t>n</a:t>
              </a:r>
            </a:p>
          </p:txBody>
        </p:sp>
        <p:sp>
          <p:nvSpPr>
            <p:cNvPr id="243732" name="Oval 20">
              <a:extLst>
                <a:ext uri="{FF2B5EF4-FFF2-40B4-BE49-F238E27FC236}">
                  <a16:creationId xmlns:a16="http://schemas.microsoft.com/office/drawing/2014/main" id="{722888F4-D14B-41BC-B395-612F4E624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7" y="3071"/>
              <a:ext cx="576" cy="576"/>
            </a:xfrm>
            <a:prstGeom prst="ellipse">
              <a:avLst/>
            </a:prstGeom>
            <a:solidFill>
              <a:srgbClr val="FF6600">
                <a:alpha val="85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fr-FR" sz="2400">
                  <a:solidFill>
                    <a:schemeClr val="accent4"/>
                  </a:solidFill>
                  <a:latin typeface="Times" panose="02020603050405020304" pitchFamily="18" charset="0"/>
                </a:rPr>
                <a:t>n</a:t>
              </a:r>
            </a:p>
          </p:txBody>
        </p:sp>
        <p:sp>
          <p:nvSpPr>
            <p:cNvPr id="243733" name="Oval 21">
              <a:extLst>
                <a:ext uri="{FF2B5EF4-FFF2-40B4-BE49-F238E27FC236}">
                  <a16:creationId xmlns:a16="http://schemas.microsoft.com/office/drawing/2014/main" id="{DC9F2167-B234-4B52-860A-4A1DF342B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1" y="2773"/>
              <a:ext cx="576" cy="576"/>
            </a:xfrm>
            <a:prstGeom prst="ellipse">
              <a:avLst/>
            </a:prstGeom>
            <a:solidFill>
              <a:srgbClr val="FFFF00">
                <a:alpha val="85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fr-FR" sz="2400">
                  <a:solidFill>
                    <a:schemeClr val="accent4"/>
                  </a:solidFill>
                  <a:latin typeface="Times" panose="02020603050405020304" pitchFamily="18" charset="0"/>
                </a:rPr>
                <a:t>p</a:t>
              </a:r>
              <a:r>
                <a:rPr lang="en-US" altLang="fr-FR" sz="2400" baseline="30000">
                  <a:solidFill>
                    <a:schemeClr val="accent4"/>
                  </a:solidFill>
                  <a:latin typeface="Times" panose="02020603050405020304" pitchFamily="18" charset="0"/>
                </a:rPr>
                <a:t>+</a:t>
              </a:r>
              <a:endParaRPr lang="en-US" altLang="fr-FR" sz="2400">
                <a:solidFill>
                  <a:schemeClr val="accent4"/>
                </a:solidFill>
                <a:latin typeface="Times" panose="02020603050405020304" pitchFamily="18" charset="0"/>
              </a:endParaRPr>
            </a:p>
          </p:txBody>
        </p:sp>
      </p:grpSp>
      <p:sp>
        <p:nvSpPr>
          <p:cNvPr id="243718" name="Rectangle 6">
            <a:extLst>
              <a:ext uri="{FF2B5EF4-FFF2-40B4-BE49-F238E27FC236}">
                <a16:creationId xmlns:a16="http://schemas.microsoft.com/office/drawing/2014/main" id="{C54708FB-BB9F-4F19-BA0F-C8BCD0575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133600"/>
            <a:ext cx="2449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90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fr-FR" sz="2400" dirty="0" err="1">
                <a:solidFill>
                  <a:schemeClr val="accent4"/>
                </a:solidFill>
                <a:latin typeface="Comic Sans MS" panose="030F0702030302020204" pitchFamily="66" charset="0"/>
              </a:rPr>
              <a:t>Hydrogene</a:t>
            </a:r>
            <a:r>
              <a:rPr lang="en-US" altLang="fr-FR" sz="2400" dirty="0">
                <a:solidFill>
                  <a:schemeClr val="accent4"/>
                </a:solidFill>
                <a:latin typeface="Comic Sans MS" panose="030F0702030302020204" pitchFamily="66" charset="0"/>
              </a:rPr>
              <a:t> (</a:t>
            </a:r>
            <a:r>
              <a:rPr lang="en-US" altLang="fr-FR" sz="2400" baseline="30000" dirty="0">
                <a:solidFill>
                  <a:schemeClr val="accent4"/>
                </a:solidFill>
                <a:latin typeface="Comic Sans MS" panose="030F0702030302020204" pitchFamily="66" charset="0"/>
              </a:rPr>
              <a:t>1</a:t>
            </a:r>
            <a:r>
              <a:rPr lang="en-US" altLang="fr-FR" sz="2400" dirty="0">
                <a:solidFill>
                  <a:schemeClr val="accent4"/>
                </a:solidFill>
                <a:latin typeface="Comic Sans MS" panose="030F0702030302020204" pitchFamily="66" charset="0"/>
              </a:rPr>
              <a:t>H)</a:t>
            </a:r>
          </a:p>
        </p:txBody>
      </p:sp>
      <p:sp>
        <p:nvSpPr>
          <p:cNvPr id="243734" name="Rectangle 22">
            <a:extLst>
              <a:ext uri="{FF2B5EF4-FFF2-40B4-BE49-F238E27FC236}">
                <a16:creationId xmlns:a16="http://schemas.microsoft.com/office/drawing/2014/main" id="{58436A48-0356-4FD2-935B-70D41336A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1336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90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fr-FR" sz="2400">
                <a:solidFill>
                  <a:schemeClr val="accent4"/>
                </a:solidFill>
                <a:latin typeface="Comic Sans MS" panose="030F0702030302020204" pitchFamily="66" charset="0"/>
              </a:rPr>
              <a:t>Deutérium (</a:t>
            </a:r>
            <a:r>
              <a:rPr lang="en-US" altLang="fr-FR" sz="2400" baseline="30000">
                <a:solidFill>
                  <a:schemeClr val="accent4"/>
                </a:solidFill>
                <a:latin typeface="Comic Sans MS" panose="030F0702030302020204" pitchFamily="66" charset="0"/>
              </a:rPr>
              <a:t>2</a:t>
            </a:r>
            <a:r>
              <a:rPr lang="en-US" altLang="fr-FR" sz="2400">
                <a:solidFill>
                  <a:schemeClr val="accent4"/>
                </a:solidFill>
                <a:latin typeface="Comic Sans MS" panose="030F0702030302020204" pitchFamily="66" charset="0"/>
              </a:rPr>
              <a:t>H)</a:t>
            </a:r>
          </a:p>
        </p:txBody>
      </p:sp>
      <p:sp>
        <p:nvSpPr>
          <p:cNvPr id="243735" name="Rectangle 23">
            <a:extLst>
              <a:ext uri="{FF2B5EF4-FFF2-40B4-BE49-F238E27FC236}">
                <a16:creationId xmlns:a16="http://schemas.microsoft.com/office/drawing/2014/main" id="{1E1356F3-4D43-468C-91A2-205EA782B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2143919"/>
            <a:ext cx="1992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90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fr-FR" sz="2400" dirty="0">
                <a:solidFill>
                  <a:schemeClr val="accent4"/>
                </a:solidFill>
                <a:latin typeface="Comic Sans MS" panose="030F0702030302020204" pitchFamily="66" charset="0"/>
              </a:rPr>
              <a:t>Tritium (</a:t>
            </a:r>
            <a:r>
              <a:rPr lang="en-US" altLang="fr-FR" sz="2400" baseline="30000" dirty="0">
                <a:solidFill>
                  <a:schemeClr val="accent4"/>
                </a:solidFill>
                <a:latin typeface="Comic Sans MS" panose="030F0702030302020204" pitchFamily="66" charset="0"/>
              </a:rPr>
              <a:t>3</a:t>
            </a:r>
            <a:r>
              <a:rPr lang="en-US" altLang="fr-FR" sz="2400" dirty="0">
                <a:solidFill>
                  <a:schemeClr val="accent4"/>
                </a:solidFill>
                <a:latin typeface="Comic Sans MS" panose="030F0702030302020204" pitchFamily="66" charset="0"/>
              </a:rPr>
              <a:t>H)</a:t>
            </a:r>
          </a:p>
        </p:txBody>
      </p:sp>
      <p:sp>
        <p:nvSpPr>
          <p:cNvPr id="243736" name="Rectangle 24">
            <a:extLst>
              <a:ext uri="{FF2B5EF4-FFF2-40B4-BE49-F238E27FC236}">
                <a16:creationId xmlns:a16="http://schemas.microsoft.com/office/drawing/2014/main" id="{84350BDE-DF9A-4CD2-8C85-6305A94C0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715000"/>
            <a:ext cx="2259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90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fr-FR" sz="2400">
                <a:solidFill>
                  <a:schemeClr val="accent4"/>
                </a:solidFill>
                <a:latin typeface="Comic Sans MS" panose="030F0702030302020204" pitchFamily="66" charset="0"/>
              </a:rPr>
              <a:t>Z= 1  et  A= 1</a:t>
            </a:r>
          </a:p>
        </p:txBody>
      </p:sp>
      <p:sp>
        <p:nvSpPr>
          <p:cNvPr id="243737" name="Rectangle 25">
            <a:extLst>
              <a:ext uri="{FF2B5EF4-FFF2-40B4-BE49-F238E27FC236}">
                <a16:creationId xmlns:a16="http://schemas.microsoft.com/office/drawing/2014/main" id="{BDB60814-A19C-4F98-B8A4-2EB739377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715000"/>
            <a:ext cx="2259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90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fr-FR" sz="2400">
                <a:solidFill>
                  <a:schemeClr val="accent4"/>
                </a:solidFill>
                <a:latin typeface="Comic Sans MS" panose="030F0702030302020204" pitchFamily="66" charset="0"/>
              </a:rPr>
              <a:t>Z= 1  et  A= 2</a:t>
            </a:r>
          </a:p>
        </p:txBody>
      </p:sp>
      <p:sp>
        <p:nvSpPr>
          <p:cNvPr id="243738" name="Rectangle 26">
            <a:extLst>
              <a:ext uri="{FF2B5EF4-FFF2-40B4-BE49-F238E27FC236}">
                <a16:creationId xmlns:a16="http://schemas.microsoft.com/office/drawing/2014/main" id="{F1577CDF-3F0F-4E0C-9D8C-79C4FFFEA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5638800"/>
            <a:ext cx="22590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90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fr-FR" sz="2400" dirty="0">
                <a:solidFill>
                  <a:schemeClr val="accent4"/>
                </a:solidFill>
                <a:latin typeface="Comic Sans MS" panose="030F0702030302020204" pitchFamily="66" charset="0"/>
              </a:rPr>
              <a:t>Z= 1  et  A= 3</a:t>
            </a:r>
          </a:p>
          <a:p>
            <a:pPr algn="ctr" eaLnBrk="0" hangingPunct="0"/>
            <a:r>
              <a:rPr lang="en-US" altLang="fr-FR" sz="2400" b="1" u="sng" dirty="0" err="1">
                <a:solidFill>
                  <a:schemeClr val="accent4"/>
                </a:solidFill>
                <a:latin typeface="Comic Sans MS" panose="030F0702030302020204" pitchFamily="66" charset="0"/>
              </a:rPr>
              <a:t>Radioactif</a:t>
            </a:r>
            <a:endParaRPr lang="en-US" altLang="fr-FR" sz="2400" b="1" u="sng" dirty="0">
              <a:solidFill>
                <a:schemeClr val="accent4"/>
              </a:solidFill>
              <a:latin typeface="Comic Sans MS" panose="030F0702030302020204" pitchFamily="66" charset="0"/>
            </a:endParaRPr>
          </a:p>
        </p:txBody>
      </p:sp>
      <p:sp>
        <p:nvSpPr>
          <p:cNvPr id="243739" name="Rectangle 27">
            <a:extLst>
              <a:ext uri="{FF2B5EF4-FFF2-40B4-BE49-F238E27FC236}">
                <a16:creationId xmlns:a16="http://schemas.microsoft.com/office/drawing/2014/main" id="{7A532C69-42F4-49A5-BAC0-A1F83DFA87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43000"/>
          </a:xfrm>
          <a:noFill/>
          <a:ln/>
        </p:spPr>
        <p:txBody>
          <a:bodyPr/>
          <a:lstStyle/>
          <a:p>
            <a:r>
              <a:rPr lang="en-US" altLang="fr-FR" sz="4000" b="1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Isotopes de l’hydrogène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B0F0"/>
                </a:solidFill>
              </a:rPr>
              <a:t>I.2 </a:t>
            </a:r>
            <a:r>
              <a:rPr lang="fr-FR" b="1" dirty="0" err="1">
                <a:solidFill>
                  <a:srgbClr val="00B0F0"/>
                </a:solidFill>
              </a:rPr>
              <a:t>Proprietes</a:t>
            </a:r>
            <a:r>
              <a:rPr lang="fr-FR" b="1" dirty="0">
                <a:solidFill>
                  <a:srgbClr val="00B0F0"/>
                </a:solidFill>
              </a:rPr>
              <a:t> de la </a:t>
            </a:r>
            <a:r>
              <a:rPr lang="fr-FR" b="1" dirty="0" err="1">
                <a:solidFill>
                  <a:srgbClr val="00B0F0"/>
                </a:solidFill>
              </a:rPr>
              <a:t>desintegration</a:t>
            </a:r>
            <a:r>
              <a:rPr lang="fr-FR" b="1" dirty="0">
                <a:solidFill>
                  <a:srgbClr val="00B0F0"/>
                </a:solidFill>
              </a:rPr>
              <a:t> radioactive :</a:t>
            </a:r>
            <a:br>
              <a:rPr lang="fr-FR" b="1" dirty="0"/>
            </a:b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AEB005-FDB9-49F6-A4FF-2374CB12191C}"/>
              </a:ext>
            </a:extLst>
          </p:cNvPr>
          <p:cNvSpPr/>
          <p:nvPr/>
        </p:nvSpPr>
        <p:spPr>
          <a:xfrm>
            <a:off x="251520" y="2060848"/>
            <a:ext cx="871296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/>
              <a:t>1- Respecte la conservation de la charge </a:t>
            </a:r>
            <a:r>
              <a:rPr lang="fr-FR" sz="2800" dirty="0" err="1"/>
              <a:t>electrique</a:t>
            </a:r>
            <a:r>
              <a:rPr lang="fr-FR" sz="2800" dirty="0"/>
              <a:t> Z et du nombre de masse A. </a:t>
            </a:r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r>
              <a:rPr lang="fr-FR" sz="2800" dirty="0"/>
              <a:t>Z et A doivent </a:t>
            </a:r>
            <a:r>
              <a:rPr lang="fr-FR" sz="2800" dirty="0" err="1"/>
              <a:t>etre</a:t>
            </a:r>
            <a:r>
              <a:rPr lang="fr-FR" sz="2800" dirty="0"/>
              <a:t> conserves </a:t>
            </a:r>
            <a:r>
              <a:rPr lang="fr-FR" sz="2800" dirty="0" err="1"/>
              <a:t>apres</a:t>
            </a:r>
            <a:r>
              <a:rPr lang="fr-FR" sz="2800" dirty="0"/>
              <a:t> la </a:t>
            </a:r>
            <a:r>
              <a:rPr lang="fr-FR" sz="2800" dirty="0" err="1"/>
              <a:t>desintegration</a:t>
            </a:r>
            <a:r>
              <a:rPr lang="fr-FR" sz="2800" dirty="0"/>
              <a:t> :</a:t>
            </a:r>
          </a:p>
          <a:p>
            <a:r>
              <a:rPr lang="fr-FR" sz="2800" dirty="0"/>
              <a:t>		A = A1 + A2</a:t>
            </a:r>
          </a:p>
          <a:p>
            <a:r>
              <a:rPr lang="fr-FR" sz="2800" dirty="0"/>
              <a:t>	Et 	Z = Z1 + Z2</a:t>
            </a:r>
          </a:p>
          <a:p>
            <a:endParaRPr lang="fr-FR" sz="2800" dirty="0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356992"/>
            <a:ext cx="378142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EB5934-C7EB-4517-8223-20932E75F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3B456B-6D9A-4CAF-9C19-D28FCBCB0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71DA6FBF-85F6-4AA2-AC21-84C0B0EA5C9C}"/>
              </a:ext>
            </a:extLst>
          </p:cNvPr>
          <p:cNvGrpSpPr>
            <a:grpSpLocks/>
          </p:cNvGrpSpPr>
          <p:nvPr/>
        </p:nvGrpSpPr>
        <p:grpSpPr bwMode="auto">
          <a:xfrm>
            <a:off x="1187450" y="1628775"/>
            <a:ext cx="7696200" cy="930275"/>
            <a:chOff x="516" y="756"/>
            <a:chExt cx="4848" cy="586"/>
          </a:xfrm>
        </p:grpSpPr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EBD4B595-5FFD-4FB6-B318-C38D5D6DFC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0" y="960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 dirty="0">
                  <a:solidFill>
                    <a:srgbClr val="FF0033"/>
                  </a:solidFill>
                  <a:latin typeface="Tahoma" panose="020B0604030504040204" pitchFamily="34" charset="0"/>
                </a:rPr>
                <a:t>Ra</a:t>
              </a:r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273CEC13-771B-4D9F-82F2-2AEB45631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2" y="756"/>
              <a:ext cx="528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sz="2000" b="1" dirty="0">
                  <a:latin typeface="Tahoma" panose="020B0604030504040204" pitchFamily="34" charset="0"/>
                </a:rPr>
                <a:t>….</a:t>
              </a:r>
            </a:p>
            <a:p>
              <a:pPr algn="ctr">
                <a:spcBef>
                  <a:spcPct val="50000"/>
                </a:spcBef>
              </a:pPr>
              <a:r>
                <a:rPr lang="fr-FR" altLang="fr-FR" sz="2000" b="1" dirty="0">
                  <a:latin typeface="Tahoma" panose="020B0604030504040204" pitchFamily="34" charset="0"/>
                </a:rPr>
                <a:t>…</a:t>
              </a:r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35CCDEB5-C247-4976-B92A-983F95B1DF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" y="804"/>
              <a:ext cx="432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226</a:t>
              </a:r>
            </a:p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88</a:t>
              </a:r>
            </a:p>
          </p:txBody>
        </p:sp>
        <p:sp>
          <p:nvSpPr>
            <p:cNvPr id="8" name="Line 8">
              <a:extLst>
                <a:ext uri="{FF2B5EF4-FFF2-40B4-BE49-F238E27FC236}">
                  <a16:creationId xmlns:a16="http://schemas.microsoft.com/office/drawing/2014/main" id="{E3A598C1-31E5-403D-B1BB-7475481FA9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6" y="1140"/>
              <a:ext cx="576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id="{39EC0BFB-F4D0-43BB-93BD-E9EA82AF8F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6" y="924"/>
              <a:ext cx="76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 dirty="0">
                  <a:solidFill>
                    <a:srgbClr val="FF3300"/>
                  </a:solidFill>
                  <a:latin typeface="Tahoma" panose="020B0604030504040204" pitchFamily="34" charset="0"/>
                </a:rPr>
                <a:t>…</a:t>
              </a:r>
            </a:p>
          </p:txBody>
        </p: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5CFE3E3F-DB47-4BE4-8F6A-CE7A30EF74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" y="900"/>
              <a:ext cx="57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He</a:t>
              </a:r>
              <a:r>
                <a:rPr lang="fr-FR" altLang="fr-FR" sz="2000" b="1" baseline="64000">
                  <a:solidFill>
                    <a:schemeClr val="tx2"/>
                  </a:solidFill>
                  <a:latin typeface="Tahoma" panose="020B0604030504040204" pitchFamily="34" charset="0"/>
                </a:rPr>
                <a:t>2+</a:t>
              </a: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460BDF2B-BD64-415A-AB69-143B06E725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0" y="852"/>
              <a:ext cx="14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42</a:t>
              </a:r>
            </a:p>
          </p:txBody>
        </p:sp>
        <p:sp>
          <p:nvSpPr>
            <p:cNvPr id="12" name="Rectangle 12">
              <a:extLst>
                <a:ext uri="{FF2B5EF4-FFF2-40B4-BE49-F238E27FC236}">
                  <a16:creationId xmlns:a16="http://schemas.microsoft.com/office/drawing/2014/main" id="{4D464018-6EFC-46B9-B735-1875AEA6F2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0" y="948"/>
              <a:ext cx="2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13" name="Rectangle 13">
              <a:extLst>
                <a:ext uri="{FF2B5EF4-FFF2-40B4-BE49-F238E27FC236}">
                  <a16:creationId xmlns:a16="http://schemas.microsoft.com/office/drawing/2014/main" id="{980B0E66-22A9-4189-88B7-FB55219AF2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" y="948"/>
              <a:ext cx="2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07F0A12F-0E8C-4DE9-8B58-101BF262B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0" y="996"/>
              <a:ext cx="11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r>
                <a:rPr lang="fr-FR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Energie</a:t>
              </a:r>
            </a:p>
          </p:txBody>
        </p:sp>
      </p:grpSp>
      <p:sp>
        <p:nvSpPr>
          <p:cNvPr id="15" name="Text Box 39">
            <a:extLst>
              <a:ext uri="{FF2B5EF4-FFF2-40B4-BE49-F238E27FC236}">
                <a16:creationId xmlns:a16="http://schemas.microsoft.com/office/drawing/2014/main" id="{581DFC5B-1F5D-4B1F-B390-C8293FC15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1125538"/>
            <a:ext cx="25193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800" dirty="0">
                <a:latin typeface="Teen" pitchFamily="2" charset="0"/>
              </a:rPr>
              <a:t> </a:t>
            </a:r>
            <a:r>
              <a:rPr lang="fr-FR" altLang="fr-FR" sz="2800" b="1" u="sng" dirty="0">
                <a:latin typeface="Teen" pitchFamily="2" charset="0"/>
              </a:rPr>
              <a:t>Exemples :</a:t>
            </a:r>
          </a:p>
        </p:txBody>
      </p:sp>
    </p:spTree>
    <p:extLst>
      <p:ext uri="{BB962C8B-B14F-4D97-AF65-F5344CB8AC3E}">
        <p14:creationId xmlns:p14="http://schemas.microsoft.com/office/powerpoint/2010/main" val="263638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2- </a:t>
            </a:r>
            <a:r>
              <a:rPr lang="fr-FR" dirty="0" err="1"/>
              <a:t>Spontaneite</a:t>
            </a:r>
            <a:r>
              <a:rPr lang="fr-FR" dirty="0"/>
              <a:t> : </a:t>
            </a:r>
          </a:p>
          <a:p>
            <a:endParaRPr lang="fr-FR" dirty="0"/>
          </a:p>
          <a:p>
            <a:r>
              <a:rPr lang="fr-FR" dirty="0"/>
              <a:t>la </a:t>
            </a:r>
            <a:r>
              <a:rPr lang="fr-FR" dirty="0" err="1"/>
              <a:t>desintegration</a:t>
            </a:r>
            <a:r>
              <a:rPr lang="fr-FR" dirty="0"/>
              <a:t> se produit sans aucune intervention </a:t>
            </a:r>
            <a:r>
              <a:rPr lang="fr-FR" dirty="0" err="1"/>
              <a:t>exterieure</a:t>
            </a:r>
            <a:r>
              <a:rPr lang="fr-FR" dirty="0"/>
              <a:t>. </a:t>
            </a:r>
          </a:p>
          <a:p>
            <a:r>
              <a:rPr lang="fr-FR" dirty="0"/>
              <a:t>C’est un processus aléatoire</a:t>
            </a:r>
          </a:p>
          <a:p>
            <a:endParaRPr lang="fr-FR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>
            <a:extLst>
              <a:ext uri="{FF2B5EF4-FFF2-40B4-BE49-F238E27FC236}">
                <a16:creationId xmlns:a16="http://schemas.microsoft.com/office/drawing/2014/main" id="{BF914443-C444-4F69-9DDB-83232F159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2133600"/>
            <a:ext cx="4103687" cy="42227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50000">
                <a:srgbClr val="FFCC66">
                  <a:gamma/>
                  <a:tint val="0"/>
                  <a:invGamma/>
                </a:srgbClr>
              </a:gs>
              <a:gs pos="100000">
                <a:srgbClr val="FFCC66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/>
        </p:spPr>
        <p:txBody>
          <a:bodyPr lIns="118176" tIns="58051" rIns="118176" bIns="58051">
            <a:spAutoFit/>
          </a:bodyPr>
          <a:lstStyle/>
          <a:p>
            <a:pPr algn="ctr" defTabSz="1193800" eaLnBrk="0" hangingPunct="0">
              <a:defRPr/>
            </a:pPr>
            <a:r>
              <a:rPr lang="fr-FR" altLang="fr-FR" sz="200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</a:rPr>
              <a:t>Déséquilibre énergétique</a:t>
            </a:r>
            <a:endParaRPr lang="fr-FR" altLang="fr-FR" sz="20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entury" pitchFamily="18" charset="0"/>
            </a:endParaRPr>
          </a:p>
        </p:txBody>
      </p:sp>
      <p:grpSp>
        <p:nvGrpSpPr>
          <p:cNvPr id="2" name="Group 48">
            <a:extLst>
              <a:ext uri="{FF2B5EF4-FFF2-40B4-BE49-F238E27FC236}">
                <a16:creationId xmlns:a16="http://schemas.microsoft.com/office/drawing/2014/main" id="{B15BDD29-2FF2-4861-A52B-6A28212A6209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2492375"/>
            <a:ext cx="3168650" cy="1944688"/>
            <a:chOff x="1927" y="1842"/>
            <a:chExt cx="2359" cy="1679"/>
          </a:xfrm>
        </p:grpSpPr>
        <p:grpSp>
          <p:nvGrpSpPr>
            <p:cNvPr id="29706" name="Group 38">
              <a:extLst>
                <a:ext uri="{FF2B5EF4-FFF2-40B4-BE49-F238E27FC236}">
                  <a16:creationId xmlns:a16="http://schemas.microsoft.com/office/drawing/2014/main" id="{91BDC97D-5CB9-4A01-801E-9580EE60EC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5" y="2432"/>
              <a:ext cx="454" cy="500"/>
              <a:chOff x="3198" y="2432"/>
              <a:chExt cx="454" cy="500"/>
            </a:xfrm>
          </p:grpSpPr>
          <p:grpSp>
            <p:nvGrpSpPr>
              <p:cNvPr id="29715" name="Group 7">
                <a:extLst>
                  <a:ext uri="{FF2B5EF4-FFF2-40B4-BE49-F238E27FC236}">
                    <a16:creationId xmlns:a16="http://schemas.microsoft.com/office/drawing/2014/main" id="{C526E23D-D5D5-4EAD-A16D-99515F1F51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844485">
                <a:off x="3266" y="2591"/>
                <a:ext cx="318" cy="364"/>
                <a:chOff x="2108" y="1207"/>
                <a:chExt cx="318" cy="364"/>
              </a:xfrm>
            </p:grpSpPr>
            <p:sp>
              <p:nvSpPr>
                <p:cNvPr id="29727" name="Oval 8">
                  <a:extLst>
                    <a:ext uri="{FF2B5EF4-FFF2-40B4-BE49-F238E27FC236}">
                      <a16:creationId xmlns:a16="http://schemas.microsoft.com/office/drawing/2014/main" id="{04309902-CCAE-4415-B959-CED94618FD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55" y="1389"/>
                  <a:ext cx="181" cy="182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29728" name="Oval 9">
                  <a:extLst>
                    <a:ext uri="{FF2B5EF4-FFF2-40B4-BE49-F238E27FC236}">
                      <a16:creationId xmlns:a16="http://schemas.microsoft.com/office/drawing/2014/main" id="{248C62BD-E59D-49BB-A9A8-7E505C4D4E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" y="1254"/>
                  <a:ext cx="181" cy="18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29729" name="Oval 10">
                  <a:extLst>
                    <a:ext uri="{FF2B5EF4-FFF2-40B4-BE49-F238E27FC236}">
                      <a16:creationId xmlns:a16="http://schemas.microsoft.com/office/drawing/2014/main" id="{7CBC7B9D-A0E4-417D-8797-294B90C5F5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45" y="1207"/>
                  <a:ext cx="181" cy="182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29730" name="Oval 11">
                  <a:extLst>
                    <a:ext uri="{FF2B5EF4-FFF2-40B4-BE49-F238E27FC236}">
                      <a16:creationId xmlns:a16="http://schemas.microsoft.com/office/drawing/2014/main" id="{B04F9ED6-CA3B-4CD8-9010-21A247C8D7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45" y="1344"/>
                  <a:ext cx="181" cy="18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  <p:grpSp>
            <p:nvGrpSpPr>
              <p:cNvPr id="29716" name="Group 17">
                <a:extLst>
                  <a:ext uri="{FF2B5EF4-FFF2-40B4-BE49-F238E27FC236}">
                    <a16:creationId xmlns:a16="http://schemas.microsoft.com/office/drawing/2014/main" id="{732CA7AD-5649-4CB3-8E19-39CCF56F57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298968">
                <a:off x="3198" y="2478"/>
                <a:ext cx="318" cy="364"/>
                <a:chOff x="2108" y="1207"/>
                <a:chExt cx="318" cy="364"/>
              </a:xfrm>
            </p:grpSpPr>
            <p:sp>
              <p:nvSpPr>
                <p:cNvPr id="29723" name="Oval 18">
                  <a:extLst>
                    <a:ext uri="{FF2B5EF4-FFF2-40B4-BE49-F238E27FC236}">
                      <a16:creationId xmlns:a16="http://schemas.microsoft.com/office/drawing/2014/main" id="{CB809A9E-40EF-4B5F-93E6-99C15AF7FC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55" y="1389"/>
                  <a:ext cx="181" cy="182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29724" name="Oval 19">
                  <a:extLst>
                    <a:ext uri="{FF2B5EF4-FFF2-40B4-BE49-F238E27FC236}">
                      <a16:creationId xmlns:a16="http://schemas.microsoft.com/office/drawing/2014/main" id="{AFCD54B7-A9CD-4B1E-B1ED-DAC9E8433E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" y="1254"/>
                  <a:ext cx="181" cy="18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29725" name="Oval 20">
                  <a:extLst>
                    <a:ext uri="{FF2B5EF4-FFF2-40B4-BE49-F238E27FC236}">
                      <a16:creationId xmlns:a16="http://schemas.microsoft.com/office/drawing/2014/main" id="{BF09FB06-5FE2-4F7E-BC76-DF4F2CFF91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45" y="1207"/>
                  <a:ext cx="181" cy="182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29726" name="Oval 21">
                  <a:extLst>
                    <a:ext uri="{FF2B5EF4-FFF2-40B4-BE49-F238E27FC236}">
                      <a16:creationId xmlns:a16="http://schemas.microsoft.com/office/drawing/2014/main" id="{D8597041-74D1-4931-BF1A-1B914E0C77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45" y="1344"/>
                  <a:ext cx="181" cy="18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  <p:grpSp>
            <p:nvGrpSpPr>
              <p:cNvPr id="29717" name="Group 32">
                <a:extLst>
                  <a:ext uri="{FF2B5EF4-FFF2-40B4-BE49-F238E27FC236}">
                    <a16:creationId xmlns:a16="http://schemas.microsoft.com/office/drawing/2014/main" id="{B72BEEBD-6C15-4708-ACD9-1B7339733A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999745">
                <a:off x="3311" y="2409"/>
                <a:ext cx="318" cy="364"/>
                <a:chOff x="2108" y="1207"/>
                <a:chExt cx="318" cy="364"/>
              </a:xfrm>
            </p:grpSpPr>
            <p:sp>
              <p:nvSpPr>
                <p:cNvPr id="29719" name="Oval 33">
                  <a:extLst>
                    <a:ext uri="{FF2B5EF4-FFF2-40B4-BE49-F238E27FC236}">
                      <a16:creationId xmlns:a16="http://schemas.microsoft.com/office/drawing/2014/main" id="{D6260C98-A288-4154-97E3-F6B5B2FB69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55" y="1389"/>
                  <a:ext cx="181" cy="182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29720" name="Oval 34">
                  <a:extLst>
                    <a:ext uri="{FF2B5EF4-FFF2-40B4-BE49-F238E27FC236}">
                      <a16:creationId xmlns:a16="http://schemas.microsoft.com/office/drawing/2014/main" id="{52E25DC3-0922-4337-AAA9-8BED5BDABD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" y="1254"/>
                  <a:ext cx="181" cy="18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29721" name="Oval 35">
                  <a:extLst>
                    <a:ext uri="{FF2B5EF4-FFF2-40B4-BE49-F238E27FC236}">
                      <a16:creationId xmlns:a16="http://schemas.microsoft.com/office/drawing/2014/main" id="{8107BEA3-1738-44E4-9481-945FE0F3CB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45" y="1207"/>
                  <a:ext cx="181" cy="182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29722" name="Oval 36">
                  <a:extLst>
                    <a:ext uri="{FF2B5EF4-FFF2-40B4-BE49-F238E27FC236}">
                      <a16:creationId xmlns:a16="http://schemas.microsoft.com/office/drawing/2014/main" id="{1A7D227E-B323-491A-9397-86FF969E03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45" y="1344"/>
                  <a:ext cx="181" cy="18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  <p:sp>
            <p:nvSpPr>
              <p:cNvPr id="29718" name="Oval 37">
                <a:extLst>
                  <a:ext uri="{FF2B5EF4-FFF2-40B4-BE49-F238E27FC236}">
                    <a16:creationId xmlns:a16="http://schemas.microsoft.com/office/drawing/2014/main" id="{4791B8FB-6E69-4679-875D-EFFA33BC4E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2659"/>
                <a:ext cx="181" cy="1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cxnSp>
          <p:nvCxnSpPr>
            <p:cNvPr id="29707" name="AutoShape 39">
              <a:extLst>
                <a:ext uri="{FF2B5EF4-FFF2-40B4-BE49-F238E27FC236}">
                  <a16:creationId xmlns:a16="http://schemas.microsoft.com/office/drawing/2014/main" id="{9E96C7F1-BDBF-4F51-8BC9-CC72FF1B6C2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288" y="1933"/>
              <a:ext cx="680" cy="635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08" name="AutoShape 40">
              <a:extLst>
                <a:ext uri="{FF2B5EF4-FFF2-40B4-BE49-F238E27FC236}">
                  <a16:creationId xmlns:a16="http://schemas.microsoft.com/office/drawing/2014/main" id="{465646B5-655F-4EC0-94DC-15DA09C0407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88" y="2795"/>
              <a:ext cx="771" cy="363"/>
            </a:xfrm>
            <a:prstGeom prst="curvedConnector3">
              <a:avLst>
                <a:gd name="adj1" fmla="val 4993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09" name="AutoShape 41">
              <a:extLst>
                <a:ext uri="{FF2B5EF4-FFF2-40B4-BE49-F238E27FC236}">
                  <a16:creationId xmlns:a16="http://schemas.microsoft.com/office/drawing/2014/main" id="{DA80CFD6-CED8-4A2E-94C6-DCF70D79296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>
              <a:off x="2586" y="1909"/>
              <a:ext cx="544" cy="409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10" name="AutoShape 43">
              <a:extLst>
                <a:ext uri="{FF2B5EF4-FFF2-40B4-BE49-F238E27FC236}">
                  <a16:creationId xmlns:a16="http://schemas.microsoft.com/office/drawing/2014/main" id="{9CA8AD96-BC56-4202-9818-99B9646923A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927" y="2614"/>
              <a:ext cx="907" cy="226"/>
            </a:xfrm>
            <a:prstGeom prst="curvedConnector3">
              <a:avLst>
                <a:gd name="adj1" fmla="val 4994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11" name="AutoShape 44">
              <a:extLst>
                <a:ext uri="{FF2B5EF4-FFF2-40B4-BE49-F238E27FC236}">
                  <a16:creationId xmlns:a16="http://schemas.microsoft.com/office/drawing/2014/main" id="{7FA46217-FE3D-4FAB-9984-504F87824F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>
              <a:off x="3061" y="3022"/>
              <a:ext cx="499" cy="318"/>
            </a:xfrm>
            <a:prstGeom prst="curvedConnector3">
              <a:avLst>
                <a:gd name="adj1" fmla="val 49898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12" name="AutoShape 45">
              <a:extLst>
                <a:ext uri="{FF2B5EF4-FFF2-40B4-BE49-F238E27FC236}">
                  <a16:creationId xmlns:a16="http://schemas.microsoft.com/office/drawing/2014/main" id="{5525B73A-24AE-4BE3-9129-9282C01D4BD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379" y="2387"/>
              <a:ext cx="907" cy="272"/>
            </a:xfrm>
            <a:prstGeom prst="curvedConnector3">
              <a:avLst>
                <a:gd name="adj1" fmla="val 4994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13" name="AutoShape 46">
              <a:extLst>
                <a:ext uri="{FF2B5EF4-FFF2-40B4-BE49-F238E27FC236}">
                  <a16:creationId xmlns:a16="http://schemas.microsoft.com/office/drawing/2014/main" id="{C06101DF-BBDC-46A2-817C-BD14C655FDD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2064" y="2069"/>
              <a:ext cx="816" cy="363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14" name="AutoShape 47">
              <a:extLst>
                <a:ext uri="{FF2B5EF4-FFF2-40B4-BE49-F238E27FC236}">
                  <a16:creationId xmlns:a16="http://schemas.microsoft.com/office/drawing/2014/main" id="{447F928B-567A-4036-ADAB-6663CD6743B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2154" y="2886"/>
              <a:ext cx="725" cy="635"/>
            </a:xfrm>
            <a:prstGeom prst="curvedConnector3">
              <a:avLst>
                <a:gd name="adj1" fmla="val 49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4321" name="Rectangle 49">
            <a:extLst>
              <a:ext uri="{FF2B5EF4-FFF2-40B4-BE49-F238E27FC236}">
                <a16:creationId xmlns:a16="http://schemas.microsoft.com/office/drawing/2014/main" id="{A76A59CC-1B42-464D-8AC3-460E3CE8E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4724400"/>
            <a:ext cx="7634287" cy="1308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just" eaLnBrk="0" hangingPunct="0"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 	La radioactivité est donc un phénomène </a:t>
            </a:r>
            <a:r>
              <a:rPr lang="fr-FR" sz="20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nucléaire</a:t>
            </a: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 d'origine probabiliste (la probabilité que le noyau se trouve à un instant donné dans un état de combinaison instable est due au </a:t>
            </a:r>
            <a:r>
              <a:rPr lang="fr-FR" sz="20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hasard</a:t>
            </a: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).</a:t>
            </a:r>
          </a:p>
        </p:txBody>
      </p:sp>
      <p:sp>
        <p:nvSpPr>
          <p:cNvPr id="29704" name="AutoShape 50">
            <a:extLst>
              <a:ext uri="{FF2B5EF4-FFF2-40B4-BE49-F238E27FC236}">
                <a16:creationId xmlns:a16="http://schemas.microsoft.com/office/drawing/2014/main" id="{963CF215-F620-46AA-AB79-B06ED6C7DC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4797425"/>
            <a:ext cx="792162" cy="215900"/>
          </a:xfrm>
          <a:custGeom>
            <a:avLst/>
            <a:gdLst>
              <a:gd name="T0" fmla="*/ 799089021 w 21600"/>
              <a:gd name="T1" fmla="*/ 0 h 21600"/>
              <a:gd name="T2" fmla="*/ 0 w 21600"/>
              <a:gd name="T3" fmla="*/ 10785006 h 21600"/>
              <a:gd name="T4" fmla="*/ 799089021 w 21600"/>
              <a:gd name="T5" fmla="*/ 21570011 h 21600"/>
              <a:gd name="T6" fmla="*/ 1065453104 w 21600"/>
              <a:gd name="T7" fmla="*/ 1078500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4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C29253F5-E0CC-43A3-A7D0-78658032044D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2420938"/>
            <a:ext cx="504825" cy="577850"/>
            <a:chOff x="2108" y="1207"/>
            <a:chExt cx="318" cy="364"/>
          </a:xfrm>
        </p:grpSpPr>
        <p:sp>
          <p:nvSpPr>
            <p:cNvPr id="30823" name="Oval 5">
              <a:extLst>
                <a:ext uri="{FF2B5EF4-FFF2-40B4-BE49-F238E27FC236}">
                  <a16:creationId xmlns:a16="http://schemas.microsoft.com/office/drawing/2014/main" id="{93BE153C-F73D-4EC4-A8B3-37741D974D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89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824" name="Oval 6">
              <a:extLst>
                <a:ext uri="{FF2B5EF4-FFF2-40B4-BE49-F238E27FC236}">
                  <a16:creationId xmlns:a16="http://schemas.microsoft.com/office/drawing/2014/main" id="{754A4C8A-7237-4D15-BEC6-5FADF70F3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1254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825" name="Oval 7">
              <a:extLst>
                <a:ext uri="{FF2B5EF4-FFF2-40B4-BE49-F238E27FC236}">
                  <a16:creationId xmlns:a16="http://schemas.microsoft.com/office/drawing/2014/main" id="{815408CA-1F87-4EFB-9770-BB9030CCAF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5" y="1207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826" name="Oval 8">
              <a:extLst>
                <a:ext uri="{FF2B5EF4-FFF2-40B4-BE49-F238E27FC236}">
                  <a16:creationId xmlns:a16="http://schemas.microsoft.com/office/drawing/2014/main" id="{FA0D8556-E56E-4F56-88D2-E3C15CB1F9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5" y="1344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grpSp>
        <p:nvGrpSpPr>
          <p:cNvPr id="3" name="Group 42">
            <a:extLst>
              <a:ext uri="{FF2B5EF4-FFF2-40B4-BE49-F238E27FC236}">
                <a16:creationId xmlns:a16="http://schemas.microsoft.com/office/drawing/2014/main" id="{4D70F85E-B73B-4A72-9B51-14DE4435AFE2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4868863"/>
            <a:ext cx="1006475" cy="865187"/>
            <a:chOff x="4332" y="1071"/>
            <a:chExt cx="634" cy="545"/>
          </a:xfrm>
        </p:grpSpPr>
        <p:grpSp>
          <p:nvGrpSpPr>
            <p:cNvPr id="30807" name="Group 9">
              <a:extLst>
                <a:ext uri="{FF2B5EF4-FFF2-40B4-BE49-F238E27FC236}">
                  <a16:creationId xmlns:a16="http://schemas.microsoft.com/office/drawing/2014/main" id="{EACD33FD-8494-4189-8655-787A40F978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22" y="1162"/>
              <a:ext cx="318" cy="364"/>
              <a:chOff x="2108" y="1207"/>
              <a:chExt cx="318" cy="364"/>
            </a:xfrm>
          </p:grpSpPr>
          <p:sp>
            <p:nvSpPr>
              <p:cNvPr id="30819" name="Oval 10">
                <a:extLst>
                  <a:ext uri="{FF2B5EF4-FFF2-40B4-BE49-F238E27FC236}">
                    <a16:creationId xmlns:a16="http://schemas.microsoft.com/office/drawing/2014/main" id="{30358B49-298D-4217-BD75-A5A0A97F43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1389"/>
                <a:ext cx="181" cy="1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30820" name="Oval 11">
                <a:extLst>
                  <a:ext uri="{FF2B5EF4-FFF2-40B4-BE49-F238E27FC236}">
                    <a16:creationId xmlns:a16="http://schemas.microsoft.com/office/drawing/2014/main" id="{4B191BEC-BDA7-4367-997B-E3229C168C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8" y="1254"/>
                <a:ext cx="181" cy="18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30821" name="Oval 12">
                <a:extLst>
                  <a:ext uri="{FF2B5EF4-FFF2-40B4-BE49-F238E27FC236}">
                    <a16:creationId xmlns:a16="http://schemas.microsoft.com/office/drawing/2014/main" id="{96223789-A6AE-4177-917F-EFDD77157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5" y="1207"/>
                <a:ext cx="181" cy="1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30822" name="Oval 13">
                <a:extLst>
                  <a:ext uri="{FF2B5EF4-FFF2-40B4-BE49-F238E27FC236}">
                    <a16:creationId xmlns:a16="http://schemas.microsoft.com/office/drawing/2014/main" id="{A0955989-3655-4E94-BDE8-6E3BEE9706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5" y="1344"/>
                <a:ext cx="181" cy="18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30808" name="Oval 15">
              <a:extLst>
                <a:ext uri="{FF2B5EF4-FFF2-40B4-BE49-F238E27FC236}">
                  <a16:creationId xmlns:a16="http://schemas.microsoft.com/office/drawing/2014/main" id="{D73B7FA6-7542-4044-A18E-9E29A01B92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0" y="1207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809" name="Oval 29">
              <a:extLst>
                <a:ext uri="{FF2B5EF4-FFF2-40B4-BE49-F238E27FC236}">
                  <a16:creationId xmlns:a16="http://schemas.microsoft.com/office/drawing/2014/main" id="{5EC6A9BF-C746-4343-B831-9DE103B0E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9" y="1298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810" name="Oval 32">
              <a:extLst>
                <a:ext uri="{FF2B5EF4-FFF2-40B4-BE49-F238E27FC236}">
                  <a16:creationId xmlns:a16="http://schemas.microsoft.com/office/drawing/2014/main" id="{C793839A-CAA4-4901-9E20-E43A75BB4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8" y="1434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811" name="Oval 33">
              <a:extLst>
                <a:ext uri="{FF2B5EF4-FFF2-40B4-BE49-F238E27FC236}">
                  <a16:creationId xmlns:a16="http://schemas.microsoft.com/office/drawing/2014/main" id="{104F809F-E5C2-4402-AA75-5EA0FF8057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1298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812" name="Oval 34">
              <a:extLst>
                <a:ext uri="{FF2B5EF4-FFF2-40B4-BE49-F238E27FC236}">
                  <a16:creationId xmlns:a16="http://schemas.microsoft.com/office/drawing/2014/main" id="{57121EDB-67DF-49CE-AB67-0A25C29AD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4" y="1071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813" name="Oval 35">
              <a:extLst>
                <a:ext uri="{FF2B5EF4-FFF2-40B4-BE49-F238E27FC236}">
                  <a16:creationId xmlns:a16="http://schemas.microsoft.com/office/drawing/2014/main" id="{AE116BA4-3861-4827-831E-7E9DD6755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1071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814" name="Oval 36">
              <a:extLst>
                <a:ext uri="{FF2B5EF4-FFF2-40B4-BE49-F238E27FC236}">
                  <a16:creationId xmlns:a16="http://schemas.microsoft.com/office/drawing/2014/main" id="{922CAC3D-0661-4021-8623-480768AB3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5" y="1298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815" name="Oval 37">
              <a:extLst>
                <a:ext uri="{FF2B5EF4-FFF2-40B4-BE49-F238E27FC236}">
                  <a16:creationId xmlns:a16="http://schemas.microsoft.com/office/drawing/2014/main" id="{E7A44DBB-9B01-4340-8214-0F372A6AE3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4" y="1117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816" name="Oval 38">
              <a:extLst>
                <a:ext uri="{FF2B5EF4-FFF2-40B4-BE49-F238E27FC236}">
                  <a16:creationId xmlns:a16="http://schemas.microsoft.com/office/drawing/2014/main" id="{FFAED9A0-C6B9-4EAC-A7EC-40BFB5D75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4" y="1434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817" name="Oval 39">
              <a:extLst>
                <a:ext uri="{FF2B5EF4-FFF2-40B4-BE49-F238E27FC236}">
                  <a16:creationId xmlns:a16="http://schemas.microsoft.com/office/drawing/2014/main" id="{69773522-9A77-447C-A74F-2273FD8E48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1434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818" name="Oval 41">
              <a:extLst>
                <a:ext uri="{FF2B5EF4-FFF2-40B4-BE49-F238E27FC236}">
                  <a16:creationId xmlns:a16="http://schemas.microsoft.com/office/drawing/2014/main" id="{CE949053-CD3B-4B62-9DF8-66DC67363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1162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grpSp>
        <p:nvGrpSpPr>
          <p:cNvPr id="5" name="Group 52">
            <a:extLst>
              <a:ext uri="{FF2B5EF4-FFF2-40B4-BE49-F238E27FC236}">
                <a16:creationId xmlns:a16="http://schemas.microsoft.com/office/drawing/2014/main" id="{F3AD5F7E-A47D-4DC9-B476-CF8546ED4C82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4941888"/>
            <a:ext cx="935037" cy="936625"/>
            <a:chOff x="4286" y="2024"/>
            <a:chExt cx="589" cy="590"/>
          </a:xfrm>
        </p:grpSpPr>
        <p:grpSp>
          <p:nvGrpSpPr>
            <p:cNvPr id="30790" name="Group 50">
              <a:extLst>
                <a:ext uri="{FF2B5EF4-FFF2-40B4-BE49-F238E27FC236}">
                  <a16:creationId xmlns:a16="http://schemas.microsoft.com/office/drawing/2014/main" id="{482DDB30-70B9-4893-A292-BDD90675A5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6" y="2024"/>
              <a:ext cx="589" cy="590"/>
              <a:chOff x="4286" y="2024"/>
              <a:chExt cx="589" cy="590"/>
            </a:xfrm>
          </p:grpSpPr>
          <p:sp>
            <p:nvSpPr>
              <p:cNvPr id="30792" name="Oval 14">
                <a:extLst>
                  <a:ext uri="{FF2B5EF4-FFF2-40B4-BE49-F238E27FC236}">
                    <a16:creationId xmlns:a16="http://schemas.microsoft.com/office/drawing/2014/main" id="{D0CDC334-4473-4CB5-8E10-5EBE2E2003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6" y="2296"/>
                <a:ext cx="181" cy="1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grpSp>
            <p:nvGrpSpPr>
              <p:cNvPr id="30793" name="Group 16">
                <a:extLst>
                  <a:ext uri="{FF2B5EF4-FFF2-40B4-BE49-F238E27FC236}">
                    <a16:creationId xmlns:a16="http://schemas.microsoft.com/office/drawing/2014/main" id="{719EC747-EA00-4C9C-BBB2-2EA898DB07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22" y="2205"/>
                <a:ext cx="318" cy="364"/>
                <a:chOff x="2108" y="1207"/>
                <a:chExt cx="318" cy="364"/>
              </a:xfrm>
            </p:grpSpPr>
            <p:sp>
              <p:nvSpPr>
                <p:cNvPr id="30803" name="Oval 17">
                  <a:extLst>
                    <a:ext uri="{FF2B5EF4-FFF2-40B4-BE49-F238E27FC236}">
                      <a16:creationId xmlns:a16="http://schemas.microsoft.com/office/drawing/2014/main" id="{353B5485-9E6A-46BA-A826-00E65D8E11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55" y="1389"/>
                  <a:ext cx="181" cy="182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30804" name="Oval 18">
                  <a:extLst>
                    <a:ext uri="{FF2B5EF4-FFF2-40B4-BE49-F238E27FC236}">
                      <a16:creationId xmlns:a16="http://schemas.microsoft.com/office/drawing/2014/main" id="{AE51A8B5-EE0D-433E-BFEC-AE04E9C5BD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" y="1254"/>
                  <a:ext cx="181" cy="18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30805" name="Oval 19">
                  <a:extLst>
                    <a:ext uri="{FF2B5EF4-FFF2-40B4-BE49-F238E27FC236}">
                      <a16:creationId xmlns:a16="http://schemas.microsoft.com/office/drawing/2014/main" id="{B8054633-09F7-4FD9-B536-FD9155CBB1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45" y="1207"/>
                  <a:ext cx="181" cy="182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30806" name="Oval 20">
                  <a:extLst>
                    <a:ext uri="{FF2B5EF4-FFF2-40B4-BE49-F238E27FC236}">
                      <a16:creationId xmlns:a16="http://schemas.microsoft.com/office/drawing/2014/main" id="{93CAE4E3-3224-44E6-AB11-345F9FC1A0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45" y="1344"/>
                  <a:ext cx="181" cy="18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  <p:sp>
            <p:nvSpPr>
              <p:cNvPr id="30794" name="Oval 30">
                <a:extLst>
                  <a:ext uri="{FF2B5EF4-FFF2-40B4-BE49-F238E27FC236}">
                    <a16:creationId xmlns:a16="http://schemas.microsoft.com/office/drawing/2014/main" id="{0F6AC8CD-6C21-4EF6-BDAA-DF2CE1C025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069"/>
                <a:ext cx="181" cy="1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30795" name="Oval 31">
                <a:extLst>
                  <a:ext uri="{FF2B5EF4-FFF2-40B4-BE49-F238E27FC236}">
                    <a16:creationId xmlns:a16="http://schemas.microsoft.com/office/drawing/2014/main" id="{D55D5845-2F25-4D4A-BA12-836155A9B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8" y="2115"/>
                <a:ext cx="181" cy="18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30796" name="Oval 43">
                <a:extLst>
                  <a:ext uri="{FF2B5EF4-FFF2-40B4-BE49-F238E27FC236}">
                    <a16:creationId xmlns:a16="http://schemas.microsoft.com/office/drawing/2014/main" id="{4A334C25-7BB3-4F13-8D2B-6A9082E41B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2" y="2387"/>
                <a:ext cx="181" cy="1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30797" name="Oval 44">
                <a:extLst>
                  <a:ext uri="{FF2B5EF4-FFF2-40B4-BE49-F238E27FC236}">
                    <a16:creationId xmlns:a16="http://schemas.microsoft.com/office/drawing/2014/main" id="{D12BFDF1-BB06-4143-A5C4-9B71A091FC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6" y="2115"/>
                <a:ext cx="181" cy="1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30798" name="Oval 45">
                <a:extLst>
                  <a:ext uri="{FF2B5EF4-FFF2-40B4-BE49-F238E27FC236}">
                    <a16:creationId xmlns:a16="http://schemas.microsoft.com/office/drawing/2014/main" id="{8B762DF1-23FB-4F17-A0CD-8CA9FA575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8" y="2432"/>
                <a:ext cx="181" cy="1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30799" name="Oval 46">
                <a:extLst>
                  <a:ext uri="{FF2B5EF4-FFF2-40B4-BE49-F238E27FC236}">
                    <a16:creationId xmlns:a16="http://schemas.microsoft.com/office/drawing/2014/main" id="{B90AD501-7BDF-4374-A8C3-C968282B5B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9" y="2296"/>
                <a:ext cx="181" cy="1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30800" name="Oval 47">
                <a:extLst>
                  <a:ext uri="{FF2B5EF4-FFF2-40B4-BE49-F238E27FC236}">
                    <a16:creationId xmlns:a16="http://schemas.microsoft.com/office/drawing/2014/main" id="{BC9AAA5A-B303-489F-9C8D-6DA96514FD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4" y="2205"/>
                <a:ext cx="181" cy="1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30801" name="Oval 48">
                <a:extLst>
                  <a:ext uri="{FF2B5EF4-FFF2-40B4-BE49-F238E27FC236}">
                    <a16:creationId xmlns:a16="http://schemas.microsoft.com/office/drawing/2014/main" id="{5EDBE453-D326-4816-AF32-0515D66F5E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4" y="2069"/>
                <a:ext cx="181" cy="1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30802" name="Oval 49">
                <a:extLst>
                  <a:ext uri="{FF2B5EF4-FFF2-40B4-BE49-F238E27FC236}">
                    <a16:creationId xmlns:a16="http://schemas.microsoft.com/office/drawing/2014/main" id="{10737584-A9B4-4AAD-A909-1438D2DE0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8" y="2024"/>
                <a:ext cx="181" cy="1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30791" name="Oval 51">
              <a:extLst>
                <a:ext uri="{FF2B5EF4-FFF2-40B4-BE49-F238E27FC236}">
                  <a16:creationId xmlns:a16="http://schemas.microsoft.com/office/drawing/2014/main" id="{9E756238-3649-47F7-B780-0EEA9ACAF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2387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grpSp>
        <p:nvGrpSpPr>
          <p:cNvPr id="8" name="Group 89">
            <a:extLst>
              <a:ext uri="{FF2B5EF4-FFF2-40B4-BE49-F238E27FC236}">
                <a16:creationId xmlns:a16="http://schemas.microsoft.com/office/drawing/2014/main" id="{321200F7-2CE0-481C-845C-91EA32269539}"/>
              </a:ext>
            </a:extLst>
          </p:cNvPr>
          <p:cNvGrpSpPr>
            <a:grpSpLocks/>
          </p:cNvGrpSpPr>
          <p:nvPr/>
        </p:nvGrpSpPr>
        <p:grpSpPr bwMode="auto">
          <a:xfrm>
            <a:off x="7524750" y="4437063"/>
            <a:ext cx="1295400" cy="1296987"/>
            <a:chOff x="2925" y="2341"/>
            <a:chExt cx="816" cy="817"/>
          </a:xfrm>
        </p:grpSpPr>
        <p:grpSp>
          <p:nvGrpSpPr>
            <p:cNvPr id="30746" name="Group 21">
              <a:extLst>
                <a:ext uri="{FF2B5EF4-FFF2-40B4-BE49-F238E27FC236}">
                  <a16:creationId xmlns:a16="http://schemas.microsoft.com/office/drawing/2014/main" id="{459D17EA-D4B9-4321-BD4D-F4841DEBBF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52" y="2523"/>
              <a:ext cx="318" cy="364"/>
              <a:chOff x="2108" y="1207"/>
              <a:chExt cx="318" cy="364"/>
            </a:xfrm>
          </p:grpSpPr>
          <p:sp>
            <p:nvSpPr>
              <p:cNvPr id="30786" name="Oval 22">
                <a:extLst>
                  <a:ext uri="{FF2B5EF4-FFF2-40B4-BE49-F238E27FC236}">
                    <a16:creationId xmlns:a16="http://schemas.microsoft.com/office/drawing/2014/main" id="{60FEBE6F-AA01-495E-BCD3-A614133E6A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1389"/>
                <a:ext cx="181" cy="1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30787" name="Oval 23">
                <a:extLst>
                  <a:ext uri="{FF2B5EF4-FFF2-40B4-BE49-F238E27FC236}">
                    <a16:creationId xmlns:a16="http://schemas.microsoft.com/office/drawing/2014/main" id="{94E0910A-3BD4-401B-A1AF-456D8C1165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8" y="1254"/>
                <a:ext cx="181" cy="18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30788" name="Oval 24">
                <a:extLst>
                  <a:ext uri="{FF2B5EF4-FFF2-40B4-BE49-F238E27FC236}">
                    <a16:creationId xmlns:a16="http://schemas.microsoft.com/office/drawing/2014/main" id="{49E99C8D-D5F4-414D-997A-79C692A924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5" y="1207"/>
                <a:ext cx="181" cy="1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30789" name="Oval 25">
                <a:extLst>
                  <a:ext uri="{FF2B5EF4-FFF2-40B4-BE49-F238E27FC236}">
                    <a16:creationId xmlns:a16="http://schemas.microsoft.com/office/drawing/2014/main" id="{7BC978B1-DA2C-4917-A77B-2394842E83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5" y="1344"/>
                <a:ext cx="181" cy="18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30747" name="Oval 26">
              <a:extLst>
                <a:ext uri="{FF2B5EF4-FFF2-40B4-BE49-F238E27FC236}">
                  <a16:creationId xmlns:a16="http://schemas.microsoft.com/office/drawing/2014/main" id="{26E7E853-3BC0-472B-A713-BEA26AEDC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2614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48" name="Oval 27">
              <a:extLst>
                <a:ext uri="{FF2B5EF4-FFF2-40B4-BE49-F238E27FC236}">
                  <a16:creationId xmlns:a16="http://schemas.microsoft.com/office/drawing/2014/main" id="{848D29E9-244C-423B-BDE9-56493EA7D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704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49" name="Oval 28">
              <a:extLst>
                <a:ext uri="{FF2B5EF4-FFF2-40B4-BE49-F238E27FC236}">
                  <a16:creationId xmlns:a16="http://schemas.microsoft.com/office/drawing/2014/main" id="{ABC1F747-E6B7-4F3C-A1B3-DFDECE34C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2432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50" name="Oval 53">
              <a:extLst>
                <a:ext uri="{FF2B5EF4-FFF2-40B4-BE49-F238E27FC236}">
                  <a16:creationId xmlns:a16="http://schemas.microsoft.com/office/drawing/2014/main" id="{DE52BD98-CB45-46CD-941D-00AE3BAF55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3" y="2568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51" name="Oval 54">
              <a:extLst>
                <a:ext uri="{FF2B5EF4-FFF2-40B4-BE49-F238E27FC236}">
                  <a16:creationId xmlns:a16="http://schemas.microsoft.com/office/drawing/2014/main" id="{2C76D5B6-CAEF-4F8E-9AA2-4E0F7378B5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568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52" name="Oval 55">
              <a:extLst>
                <a:ext uri="{FF2B5EF4-FFF2-40B4-BE49-F238E27FC236}">
                  <a16:creationId xmlns:a16="http://schemas.microsoft.com/office/drawing/2014/main" id="{A8CA6FAD-0531-4669-8F8F-3FECD0EA2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2387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53" name="Oval 56">
              <a:extLst>
                <a:ext uri="{FF2B5EF4-FFF2-40B4-BE49-F238E27FC236}">
                  <a16:creationId xmlns:a16="http://schemas.microsoft.com/office/drawing/2014/main" id="{92A0B234-A970-4EDA-8165-44F57D5D0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2840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54" name="Oval 57">
              <a:extLst>
                <a:ext uri="{FF2B5EF4-FFF2-40B4-BE49-F238E27FC236}">
                  <a16:creationId xmlns:a16="http://schemas.microsoft.com/office/drawing/2014/main" id="{BB3D09EA-D146-4B6E-B8EE-968E08128C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478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55" name="Oval 58">
              <a:extLst>
                <a:ext uri="{FF2B5EF4-FFF2-40B4-BE49-F238E27FC236}">
                  <a16:creationId xmlns:a16="http://schemas.microsoft.com/office/drawing/2014/main" id="{DF24EA68-BCFB-47BC-AE8F-32171F234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2750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56" name="Oval 59">
              <a:extLst>
                <a:ext uri="{FF2B5EF4-FFF2-40B4-BE49-F238E27FC236}">
                  <a16:creationId xmlns:a16="http://schemas.microsoft.com/office/drawing/2014/main" id="{BE168795-C79B-4F1B-8B22-CF790798B4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2704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57" name="Oval 60">
              <a:extLst>
                <a:ext uri="{FF2B5EF4-FFF2-40B4-BE49-F238E27FC236}">
                  <a16:creationId xmlns:a16="http://schemas.microsoft.com/office/drawing/2014/main" id="{31674231-B927-4E03-B683-3324769C93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2659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58" name="Oval 61">
              <a:extLst>
                <a:ext uri="{FF2B5EF4-FFF2-40B4-BE49-F238E27FC236}">
                  <a16:creationId xmlns:a16="http://schemas.microsoft.com/office/drawing/2014/main" id="{B739E44F-D4AF-48A2-ABEC-61AB497BB7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3" y="2750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59" name="Oval 62">
              <a:extLst>
                <a:ext uri="{FF2B5EF4-FFF2-40B4-BE49-F238E27FC236}">
                  <a16:creationId xmlns:a16="http://schemas.microsoft.com/office/drawing/2014/main" id="{2E878050-F946-4599-BDFA-659AD483B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2478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60" name="Oval 63">
              <a:extLst>
                <a:ext uri="{FF2B5EF4-FFF2-40B4-BE49-F238E27FC236}">
                  <a16:creationId xmlns:a16="http://schemas.microsoft.com/office/drawing/2014/main" id="{42D63209-D7FE-4D05-B9DB-B73BF2790E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2750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61" name="Oval 64">
              <a:extLst>
                <a:ext uri="{FF2B5EF4-FFF2-40B4-BE49-F238E27FC236}">
                  <a16:creationId xmlns:a16="http://schemas.microsoft.com/office/drawing/2014/main" id="{628F1E98-5FD9-4B92-81A8-B1EE52B56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2750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62" name="Oval 65">
              <a:extLst>
                <a:ext uri="{FF2B5EF4-FFF2-40B4-BE49-F238E27FC236}">
                  <a16:creationId xmlns:a16="http://schemas.microsoft.com/office/drawing/2014/main" id="{9D149206-BD0B-4BD3-9F46-DFD31B71CB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" y="2478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63" name="Oval 66">
              <a:extLst>
                <a:ext uri="{FF2B5EF4-FFF2-40B4-BE49-F238E27FC236}">
                  <a16:creationId xmlns:a16="http://schemas.microsoft.com/office/drawing/2014/main" id="{724C6886-6B4F-4C5E-92FF-D8306961F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2568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64" name="Oval 67">
              <a:extLst>
                <a:ext uri="{FF2B5EF4-FFF2-40B4-BE49-F238E27FC236}">
                  <a16:creationId xmlns:a16="http://schemas.microsoft.com/office/drawing/2014/main" id="{CF1BB824-469D-4275-A50F-F6D00EEA2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2886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65" name="Oval 68">
              <a:extLst>
                <a:ext uri="{FF2B5EF4-FFF2-40B4-BE49-F238E27FC236}">
                  <a16:creationId xmlns:a16="http://schemas.microsoft.com/office/drawing/2014/main" id="{8A20E50A-AD6C-4536-86CA-1EE5083A7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2704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66" name="Oval 69">
              <a:extLst>
                <a:ext uri="{FF2B5EF4-FFF2-40B4-BE49-F238E27FC236}">
                  <a16:creationId xmlns:a16="http://schemas.microsoft.com/office/drawing/2014/main" id="{1CEFA061-87C3-4581-9A67-6405D808C4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" y="2886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67" name="Oval 70">
              <a:extLst>
                <a:ext uri="{FF2B5EF4-FFF2-40B4-BE49-F238E27FC236}">
                  <a16:creationId xmlns:a16="http://schemas.microsoft.com/office/drawing/2014/main" id="{0F089A24-3A29-4531-B031-FD0B7BC93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2795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68" name="Oval 71">
              <a:extLst>
                <a:ext uri="{FF2B5EF4-FFF2-40B4-BE49-F238E27FC236}">
                  <a16:creationId xmlns:a16="http://schemas.microsoft.com/office/drawing/2014/main" id="{B8316BD6-1E47-40A2-9E10-357DD8123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3" y="2931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69" name="Oval 72">
              <a:extLst>
                <a:ext uri="{FF2B5EF4-FFF2-40B4-BE49-F238E27FC236}">
                  <a16:creationId xmlns:a16="http://schemas.microsoft.com/office/drawing/2014/main" id="{4BF853D1-E5A4-4247-877F-22F9B7158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2704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70" name="Oval 73">
              <a:extLst>
                <a:ext uri="{FF2B5EF4-FFF2-40B4-BE49-F238E27FC236}">
                  <a16:creationId xmlns:a16="http://schemas.microsoft.com/office/drawing/2014/main" id="{49ABB9F5-2D9D-4C48-A8AF-648BA0FD19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2614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71" name="Oval 74">
              <a:extLst>
                <a:ext uri="{FF2B5EF4-FFF2-40B4-BE49-F238E27FC236}">
                  <a16:creationId xmlns:a16="http://schemas.microsoft.com/office/drawing/2014/main" id="{8B684ED6-1938-49EB-BBC8-A47B3A4B08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2614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72" name="Oval 75">
              <a:extLst>
                <a:ext uri="{FF2B5EF4-FFF2-40B4-BE49-F238E27FC236}">
                  <a16:creationId xmlns:a16="http://schemas.microsoft.com/office/drawing/2014/main" id="{17D1F057-3A12-4EC8-8BF7-F63FF62F8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2341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73" name="Oval 76">
              <a:extLst>
                <a:ext uri="{FF2B5EF4-FFF2-40B4-BE49-F238E27FC236}">
                  <a16:creationId xmlns:a16="http://schemas.microsoft.com/office/drawing/2014/main" id="{9C189CF5-255D-41CB-A92E-30A2DDE3E6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2840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74" name="Oval 77">
              <a:extLst>
                <a:ext uri="{FF2B5EF4-FFF2-40B4-BE49-F238E27FC236}">
                  <a16:creationId xmlns:a16="http://schemas.microsoft.com/office/drawing/2014/main" id="{74A6A760-D974-47A9-989E-1B92A05BE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5" y="2704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75" name="Oval 78">
              <a:extLst>
                <a:ext uri="{FF2B5EF4-FFF2-40B4-BE49-F238E27FC236}">
                  <a16:creationId xmlns:a16="http://schemas.microsoft.com/office/drawing/2014/main" id="{26719E47-8331-4E89-97A6-A69C6CFA7B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5" y="2478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76" name="Oval 79">
              <a:extLst>
                <a:ext uri="{FF2B5EF4-FFF2-40B4-BE49-F238E27FC236}">
                  <a16:creationId xmlns:a16="http://schemas.microsoft.com/office/drawing/2014/main" id="{3C42A66F-DA25-4D23-8056-609ACBE8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886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77" name="Oval 80">
              <a:extLst>
                <a:ext uri="{FF2B5EF4-FFF2-40B4-BE49-F238E27FC236}">
                  <a16:creationId xmlns:a16="http://schemas.microsoft.com/office/drawing/2014/main" id="{0381D0FC-2188-4C22-869A-04529A3D0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2614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78" name="Oval 81">
              <a:extLst>
                <a:ext uri="{FF2B5EF4-FFF2-40B4-BE49-F238E27FC236}">
                  <a16:creationId xmlns:a16="http://schemas.microsoft.com/office/drawing/2014/main" id="{6A5B9538-E730-4E51-BE2E-59B316DA73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2840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79" name="Oval 82">
              <a:extLst>
                <a:ext uri="{FF2B5EF4-FFF2-40B4-BE49-F238E27FC236}">
                  <a16:creationId xmlns:a16="http://schemas.microsoft.com/office/drawing/2014/main" id="{27F02B57-10FE-40EB-BA0B-80B8F51FE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2614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80" name="Oval 83">
              <a:extLst>
                <a:ext uri="{FF2B5EF4-FFF2-40B4-BE49-F238E27FC236}">
                  <a16:creationId xmlns:a16="http://schemas.microsoft.com/office/drawing/2014/main" id="{1E24763B-5C15-4486-82FE-3CCD6510F4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2387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81" name="Oval 84">
              <a:extLst>
                <a:ext uri="{FF2B5EF4-FFF2-40B4-BE49-F238E27FC236}">
                  <a16:creationId xmlns:a16="http://schemas.microsoft.com/office/drawing/2014/main" id="{30B77302-1F6B-4AC3-A734-CD5DC39F2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2387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82" name="Oval 85">
              <a:extLst>
                <a:ext uri="{FF2B5EF4-FFF2-40B4-BE49-F238E27FC236}">
                  <a16:creationId xmlns:a16="http://schemas.microsoft.com/office/drawing/2014/main" id="{4FE437D7-A60D-4432-82BF-6EA22C59D2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2523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83" name="Oval 86">
              <a:extLst>
                <a:ext uri="{FF2B5EF4-FFF2-40B4-BE49-F238E27FC236}">
                  <a16:creationId xmlns:a16="http://schemas.microsoft.com/office/drawing/2014/main" id="{05B571F1-4A2A-452D-8AE5-296EBECD7A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2976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84" name="Oval 87">
              <a:extLst>
                <a:ext uri="{FF2B5EF4-FFF2-40B4-BE49-F238E27FC236}">
                  <a16:creationId xmlns:a16="http://schemas.microsoft.com/office/drawing/2014/main" id="{6E8CF271-5476-4CF8-8152-E7AF2DA61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2659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785" name="Oval 88">
              <a:extLst>
                <a:ext uri="{FF2B5EF4-FFF2-40B4-BE49-F238E27FC236}">
                  <a16:creationId xmlns:a16="http://schemas.microsoft.com/office/drawing/2014/main" id="{CB8F847F-271D-48B6-9BFE-420C5EA7F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2886"/>
              <a:ext cx="181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sp>
        <p:nvSpPr>
          <p:cNvPr id="30727" name="Text Box 90">
            <a:extLst>
              <a:ext uri="{FF2B5EF4-FFF2-40B4-BE49-F238E27FC236}">
                <a16:creationId xmlns:a16="http://schemas.microsoft.com/office/drawing/2014/main" id="{9D914631-1D5E-4B4F-A47A-761295C87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332656"/>
            <a:ext cx="828231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3600" b="1" u="sng" dirty="0">
                <a:solidFill>
                  <a:srgbClr val="0070C0"/>
                </a:solidFill>
                <a:latin typeface="Tahoma" panose="020B0604030504040204" pitchFamily="34" charset="0"/>
              </a:rPr>
              <a:t>II. Les causes du déséquilibre dans le noyau</a:t>
            </a:r>
          </a:p>
        </p:txBody>
      </p:sp>
      <p:sp>
        <p:nvSpPr>
          <p:cNvPr id="53341" name="Rectangle 93">
            <a:extLst>
              <a:ext uri="{FF2B5EF4-FFF2-40B4-BE49-F238E27FC236}">
                <a16:creationId xmlns:a16="http://schemas.microsoft.com/office/drawing/2014/main" id="{2DF01E90-056B-484C-8ECA-5EEF301C7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2492375"/>
            <a:ext cx="187325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fr-F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Noyau stable :</a:t>
            </a:r>
          </a:p>
        </p:txBody>
      </p:sp>
      <p:sp>
        <p:nvSpPr>
          <p:cNvPr id="53342" name="Rectangle 94">
            <a:extLst>
              <a:ext uri="{FF2B5EF4-FFF2-40B4-BE49-F238E27FC236}">
                <a16:creationId xmlns:a16="http://schemas.microsoft.com/office/drawing/2014/main" id="{8B712F75-3EBF-441C-964A-F47738E74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5035550"/>
            <a:ext cx="1727200" cy="69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Noyaux radioactifs :</a:t>
            </a:r>
          </a:p>
        </p:txBody>
      </p:sp>
      <p:sp>
        <p:nvSpPr>
          <p:cNvPr id="53344" name="Line 96">
            <a:extLst>
              <a:ext uri="{FF2B5EF4-FFF2-40B4-BE49-F238E27FC236}">
                <a16:creationId xmlns:a16="http://schemas.microsoft.com/office/drawing/2014/main" id="{4B2FEF4A-F296-44D1-8B88-E566E2F102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76600" y="2852738"/>
            <a:ext cx="1871663" cy="1871662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3345" name="Line 97">
            <a:extLst>
              <a:ext uri="{FF2B5EF4-FFF2-40B4-BE49-F238E27FC236}">
                <a16:creationId xmlns:a16="http://schemas.microsoft.com/office/drawing/2014/main" id="{2CF07C9B-BE12-49AD-AF20-9548CF14A7A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35600" y="3068638"/>
            <a:ext cx="144463" cy="180022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3346" name="Line 98">
            <a:extLst>
              <a:ext uri="{FF2B5EF4-FFF2-40B4-BE49-F238E27FC236}">
                <a16:creationId xmlns:a16="http://schemas.microsoft.com/office/drawing/2014/main" id="{D97F322A-CFBA-49FA-B481-7BEEDA5D0C3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2708275"/>
            <a:ext cx="2016125" cy="165735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0" name="Group 116">
            <a:extLst>
              <a:ext uri="{FF2B5EF4-FFF2-40B4-BE49-F238E27FC236}">
                <a16:creationId xmlns:a16="http://schemas.microsoft.com/office/drawing/2014/main" id="{B763FA47-816E-4B7C-9F9B-ECC186C50F13}"/>
              </a:ext>
            </a:extLst>
          </p:cNvPr>
          <p:cNvGrpSpPr>
            <a:grpSpLocks/>
          </p:cNvGrpSpPr>
          <p:nvPr/>
        </p:nvGrpSpPr>
        <p:grpSpPr bwMode="auto">
          <a:xfrm>
            <a:off x="6516688" y="2924175"/>
            <a:ext cx="2376487" cy="720725"/>
            <a:chOff x="4105" y="1842"/>
            <a:chExt cx="1497" cy="454"/>
          </a:xfrm>
        </p:grpSpPr>
        <p:sp>
          <p:nvSpPr>
            <p:cNvPr id="30744" name="AutoShape 104">
              <a:extLst>
                <a:ext uri="{FF2B5EF4-FFF2-40B4-BE49-F238E27FC236}">
                  <a16:creationId xmlns:a16="http://schemas.microsoft.com/office/drawing/2014/main" id="{9D31D2DD-678D-4271-A18A-232FA7FEA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1842"/>
              <a:ext cx="1497" cy="45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53347" name="Text Box 99">
              <a:extLst>
                <a:ext uri="{FF2B5EF4-FFF2-40B4-BE49-F238E27FC236}">
                  <a16:creationId xmlns:a16="http://schemas.microsoft.com/office/drawing/2014/main" id="{FF2D02FC-78CE-4AA0-B52B-91B2049FEB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5" y="1842"/>
              <a:ext cx="149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Trop de protons et trop de neutrons</a:t>
              </a:r>
            </a:p>
          </p:txBody>
        </p:sp>
      </p:grpSp>
      <p:grpSp>
        <p:nvGrpSpPr>
          <p:cNvPr id="11" name="Group 114">
            <a:extLst>
              <a:ext uri="{FF2B5EF4-FFF2-40B4-BE49-F238E27FC236}">
                <a16:creationId xmlns:a16="http://schemas.microsoft.com/office/drawing/2014/main" id="{855DC6AA-9D68-4A91-9557-F7A5B6DAD62E}"/>
              </a:ext>
            </a:extLst>
          </p:cNvPr>
          <p:cNvGrpSpPr>
            <a:grpSpLocks/>
          </p:cNvGrpSpPr>
          <p:nvPr/>
        </p:nvGrpSpPr>
        <p:grpSpPr bwMode="auto">
          <a:xfrm>
            <a:off x="2339975" y="3357563"/>
            <a:ext cx="2160588" cy="647700"/>
            <a:chOff x="1474" y="2115"/>
            <a:chExt cx="1361" cy="408"/>
          </a:xfrm>
        </p:grpSpPr>
        <p:sp>
          <p:nvSpPr>
            <p:cNvPr id="30742" name="AutoShape 102">
              <a:extLst>
                <a:ext uri="{FF2B5EF4-FFF2-40B4-BE49-F238E27FC236}">
                  <a16:creationId xmlns:a16="http://schemas.microsoft.com/office/drawing/2014/main" id="{23F3DEA7-0CAD-440D-9DEF-2F9BDE87D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9" y="2115"/>
              <a:ext cx="1270" cy="4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53348" name="Text Box 100">
              <a:extLst>
                <a:ext uri="{FF2B5EF4-FFF2-40B4-BE49-F238E27FC236}">
                  <a16:creationId xmlns:a16="http://schemas.microsoft.com/office/drawing/2014/main" id="{A642DB92-B5B6-4E3F-9D69-48B6FFA993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4" y="2160"/>
              <a:ext cx="136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fr-FR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Trop de protons</a:t>
              </a:r>
            </a:p>
          </p:txBody>
        </p:sp>
      </p:grpSp>
      <p:grpSp>
        <p:nvGrpSpPr>
          <p:cNvPr id="12" name="Group 115">
            <a:extLst>
              <a:ext uri="{FF2B5EF4-FFF2-40B4-BE49-F238E27FC236}">
                <a16:creationId xmlns:a16="http://schemas.microsoft.com/office/drawing/2014/main" id="{95BFC032-705C-4DFF-955A-AB5FCFB12337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3716338"/>
            <a:ext cx="2087563" cy="725487"/>
            <a:chOff x="2880" y="2341"/>
            <a:chExt cx="1315" cy="457"/>
          </a:xfrm>
        </p:grpSpPr>
        <p:sp>
          <p:nvSpPr>
            <p:cNvPr id="30740" name="AutoShape 106">
              <a:extLst>
                <a:ext uri="{FF2B5EF4-FFF2-40B4-BE49-F238E27FC236}">
                  <a16:creationId xmlns:a16="http://schemas.microsoft.com/office/drawing/2014/main" id="{B7C91381-3BA0-4EB3-A35C-D34AE2F17B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2345"/>
              <a:ext cx="1179" cy="45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53349" name="Text Box 101">
              <a:extLst>
                <a:ext uri="{FF2B5EF4-FFF2-40B4-BE49-F238E27FC236}">
                  <a16:creationId xmlns:a16="http://schemas.microsoft.com/office/drawing/2014/main" id="{34233F75-24D2-4ACF-AB30-B103FFB338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2341"/>
              <a:ext cx="1315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fr-FR" sz="1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Trop de neutrons</a:t>
              </a:r>
            </a:p>
          </p:txBody>
        </p:sp>
      </p:grpSp>
      <p:sp>
        <p:nvSpPr>
          <p:cNvPr id="53361" name="Rectangle 113">
            <a:extLst>
              <a:ext uri="{FF2B5EF4-FFF2-40B4-BE49-F238E27FC236}">
                <a16:creationId xmlns:a16="http://schemas.microsoft.com/office/drawing/2014/main" id="{9FAF84B7-024D-42F8-A2E0-DD41E83F2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5675" y="5734050"/>
            <a:ext cx="1838325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fr-FR" sz="16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Noyau trop lourd</a:t>
            </a:r>
          </a:p>
        </p:txBody>
      </p:sp>
      <p:sp>
        <p:nvSpPr>
          <p:cNvPr id="53340" name="Rectangle 92">
            <a:extLst>
              <a:ext uri="{FF2B5EF4-FFF2-40B4-BE49-F238E27FC236}">
                <a16:creationId xmlns:a16="http://schemas.microsoft.com/office/drawing/2014/main" id="{017FA742-CA1F-43AA-A043-9BC5BF020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9197" y="1641982"/>
            <a:ext cx="4103687" cy="422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18176" tIns="58051" rIns="118176" bIns="58051">
            <a:spAutoFit/>
          </a:bodyPr>
          <a:lstStyle/>
          <a:p>
            <a:pPr algn="ctr" defTabSz="1193800" eaLnBrk="0" hangingPunct="0">
              <a:defRPr/>
            </a:pPr>
            <a:r>
              <a:rPr lang="fr-FR" altLang="fr-FR" sz="20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Déséquilibre dans les particules</a:t>
            </a:r>
          </a:p>
        </p:txBody>
      </p:sp>
      <p:sp>
        <p:nvSpPr>
          <p:cNvPr id="104" name="Text Box 30">
            <a:extLst>
              <a:ext uri="{FF2B5EF4-FFF2-40B4-BE49-F238E27FC236}">
                <a16:creationId xmlns:a16="http://schemas.microsoft.com/office/drawing/2014/main" id="{161E4E98-BB69-4045-A727-7526D79AF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7081" y="4495800"/>
            <a:ext cx="476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b="1" dirty="0">
                <a:latin typeface="Modern" pitchFamily="50"/>
                <a:sym typeface="Symbol" panose="05050102010706020507" pitchFamily="18" charset="2"/>
              </a:rPr>
              <a:t></a:t>
            </a:r>
            <a:r>
              <a:rPr lang="fr-FR" altLang="fr-FR" b="1" baseline="30000" dirty="0">
                <a:latin typeface="Modern" pitchFamily="50"/>
                <a:sym typeface="Symbol" panose="05050102010706020507" pitchFamily="18" charset="2"/>
              </a:rPr>
              <a:t>-</a:t>
            </a:r>
          </a:p>
        </p:txBody>
      </p:sp>
      <p:sp>
        <p:nvSpPr>
          <p:cNvPr id="105" name="Text Box 30">
            <a:extLst>
              <a:ext uri="{FF2B5EF4-FFF2-40B4-BE49-F238E27FC236}">
                <a16:creationId xmlns:a16="http://schemas.microsoft.com/office/drawing/2014/main" id="{938D77BF-F160-46CE-A126-46039D43E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8682" y="4447382"/>
            <a:ext cx="4555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b="1" dirty="0">
                <a:latin typeface="Modern" pitchFamily="50"/>
                <a:sym typeface="Symbol" panose="05050102010706020507" pitchFamily="18" charset="2"/>
              </a:rPr>
              <a:t></a:t>
            </a:r>
            <a:r>
              <a:rPr lang="fr-FR" altLang="fr-FR" b="1" baseline="30000" dirty="0">
                <a:latin typeface="Modern" pitchFamily="50"/>
                <a:sym typeface="Symbol" panose="05050102010706020507" pitchFamily="18" charset="2"/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4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3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3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3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3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3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3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53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3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reeform 6">
            <a:extLst>
              <a:ext uri="{FF2B5EF4-FFF2-40B4-BE49-F238E27FC236}">
                <a16:creationId xmlns:a16="http://schemas.microsoft.com/office/drawing/2014/main" id="{D8B99F22-583F-4CC1-8F95-846F5D3661BE}"/>
              </a:ext>
            </a:extLst>
          </p:cNvPr>
          <p:cNvSpPr>
            <a:spLocks/>
          </p:cNvSpPr>
          <p:nvPr/>
        </p:nvSpPr>
        <p:spPr bwMode="auto">
          <a:xfrm>
            <a:off x="1631950" y="38100"/>
            <a:ext cx="6118225" cy="5505450"/>
          </a:xfrm>
          <a:custGeom>
            <a:avLst/>
            <a:gdLst>
              <a:gd name="T0" fmla="*/ 0 w 3854"/>
              <a:gd name="T1" fmla="*/ 0 h 3468"/>
              <a:gd name="T2" fmla="*/ 2147483647 w 3854"/>
              <a:gd name="T3" fmla="*/ 0 h 3468"/>
              <a:gd name="T4" fmla="*/ 2147483647 w 3854"/>
              <a:gd name="T5" fmla="*/ 2147483647 h 3468"/>
              <a:gd name="T6" fmla="*/ 0 w 3854"/>
              <a:gd name="T7" fmla="*/ 2147483647 h 3468"/>
              <a:gd name="T8" fmla="*/ 0 w 3854"/>
              <a:gd name="T9" fmla="*/ 0 h 34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54"/>
              <a:gd name="T16" fmla="*/ 0 h 3468"/>
              <a:gd name="T17" fmla="*/ 3854 w 3854"/>
              <a:gd name="T18" fmla="*/ 3468 h 34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54" h="3468">
                <a:moveTo>
                  <a:pt x="0" y="0"/>
                </a:moveTo>
                <a:lnTo>
                  <a:pt x="3853" y="0"/>
                </a:lnTo>
                <a:lnTo>
                  <a:pt x="3853" y="3467"/>
                </a:lnTo>
                <a:lnTo>
                  <a:pt x="0" y="3467"/>
                </a:lnTo>
                <a:lnTo>
                  <a:pt x="0" y="0"/>
                </a:lnTo>
              </a:path>
            </a:pathLst>
          </a:custGeom>
          <a:solidFill>
            <a:srgbClr val="FAFD00">
              <a:alpha val="50195"/>
            </a:srgbClr>
          </a:solidFill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6867" name="Line 7">
            <a:extLst>
              <a:ext uri="{FF2B5EF4-FFF2-40B4-BE49-F238E27FC236}">
                <a16:creationId xmlns:a16="http://schemas.microsoft.com/office/drawing/2014/main" id="{5F642C4D-0691-4A60-8E3A-79B2D7F5529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1950" y="4876800"/>
            <a:ext cx="61595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68" name="Line 8">
            <a:extLst>
              <a:ext uri="{FF2B5EF4-FFF2-40B4-BE49-F238E27FC236}">
                <a16:creationId xmlns:a16="http://schemas.microsoft.com/office/drawing/2014/main" id="{F31BCB18-2188-4DB3-8E81-A8206EA282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31950" y="4187825"/>
            <a:ext cx="6143625" cy="269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69" name="Line 9">
            <a:extLst>
              <a:ext uri="{FF2B5EF4-FFF2-40B4-BE49-F238E27FC236}">
                <a16:creationId xmlns:a16="http://schemas.microsoft.com/office/drawing/2014/main" id="{8B8CDA83-6FD3-478A-A057-6819B9E78E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31950" y="3540125"/>
            <a:ext cx="6159500" cy="1111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70" name="Line 10">
            <a:extLst>
              <a:ext uri="{FF2B5EF4-FFF2-40B4-BE49-F238E27FC236}">
                <a16:creationId xmlns:a16="http://schemas.microsoft.com/office/drawing/2014/main" id="{C933BD4D-36C3-49EE-86D9-08C42A505FF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1950" y="2887663"/>
            <a:ext cx="6143625" cy="793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71" name="Line 11">
            <a:extLst>
              <a:ext uri="{FF2B5EF4-FFF2-40B4-BE49-F238E27FC236}">
                <a16:creationId xmlns:a16="http://schemas.microsoft.com/office/drawing/2014/main" id="{2505DA33-0A69-4A33-ACE4-692C6BECA92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1950" y="2224088"/>
            <a:ext cx="6159500" cy="47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72" name="Line 12">
            <a:extLst>
              <a:ext uri="{FF2B5EF4-FFF2-40B4-BE49-F238E27FC236}">
                <a16:creationId xmlns:a16="http://schemas.microsoft.com/office/drawing/2014/main" id="{9CE03CBA-4437-4CFF-9D7C-B14608B8AED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1950" y="1538288"/>
            <a:ext cx="614362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73" name="Line 13">
            <a:extLst>
              <a:ext uri="{FF2B5EF4-FFF2-40B4-BE49-F238E27FC236}">
                <a16:creationId xmlns:a16="http://schemas.microsoft.com/office/drawing/2014/main" id="{750C5E70-FFDA-44C8-AEC7-89CA882A85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31950" y="892175"/>
            <a:ext cx="6124575" cy="63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74" name="Line 14">
            <a:extLst>
              <a:ext uri="{FF2B5EF4-FFF2-40B4-BE49-F238E27FC236}">
                <a16:creationId xmlns:a16="http://schemas.microsoft.com/office/drawing/2014/main" id="{4EE16A2F-B916-4AD2-B4FA-558C84D9AC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31950" y="227013"/>
            <a:ext cx="6175375" cy="793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75" name="Line 15">
            <a:extLst>
              <a:ext uri="{FF2B5EF4-FFF2-40B4-BE49-F238E27FC236}">
                <a16:creationId xmlns:a16="http://schemas.microsoft.com/office/drawing/2014/main" id="{082D4ED9-313C-448A-B001-D2FEFA6F45A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5188" y="55563"/>
            <a:ext cx="0" cy="54864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76" name="Line 16">
            <a:extLst>
              <a:ext uri="{FF2B5EF4-FFF2-40B4-BE49-F238E27FC236}">
                <a16:creationId xmlns:a16="http://schemas.microsoft.com/office/drawing/2014/main" id="{CE3CD00F-6951-4FE9-BA01-129B1BC3426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2238" y="0"/>
            <a:ext cx="4762" cy="6240463"/>
          </a:xfrm>
          <a:prstGeom prst="line">
            <a:avLst/>
          </a:prstGeom>
          <a:noFill/>
          <a:ln w="12700">
            <a:solidFill>
              <a:srgbClr val="FC0128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77" name="Line 17">
            <a:extLst>
              <a:ext uri="{FF2B5EF4-FFF2-40B4-BE49-F238E27FC236}">
                <a16:creationId xmlns:a16="http://schemas.microsoft.com/office/drawing/2014/main" id="{6473169C-072B-413B-A23F-5FDEC208D36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1188" y="38100"/>
            <a:ext cx="4762" cy="55038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78" name="Line 18">
            <a:extLst>
              <a:ext uri="{FF2B5EF4-FFF2-40B4-BE49-F238E27FC236}">
                <a16:creationId xmlns:a16="http://schemas.microsoft.com/office/drawing/2014/main" id="{B656114B-7BF2-4F89-9EDF-AE2884D38C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71888" y="38100"/>
            <a:ext cx="7937" cy="55038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79" name="Line 19">
            <a:extLst>
              <a:ext uri="{FF2B5EF4-FFF2-40B4-BE49-F238E27FC236}">
                <a16:creationId xmlns:a16="http://schemas.microsoft.com/office/drawing/2014/main" id="{7FE5AE09-8BF9-44B1-850C-C1C7A7FB239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71950" y="38100"/>
            <a:ext cx="4763" cy="55038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80" name="Line 20">
            <a:extLst>
              <a:ext uri="{FF2B5EF4-FFF2-40B4-BE49-F238E27FC236}">
                <a16:creationId xmlns:a16="http://schemas.microsoft.com/office/drawing/2014/main" id="{D1D0D1B4-5441-4CB9-A2BA-280D6919A1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91063" y="38100"/>
            <a:ext cx="9525" cy="55038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81" name="Line 21">
            <a:extLst>
              <a:ext uri="{FF2B5EF4-FFF2-40B4-BE49-F238E27FC236}">
                <a16:creationId xmlns:a16="http://schemas.microsoft.com/office/drawing/2014/main" id="{527EE12E-352D-495E-A710-073ED32D9B9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94300" y="17463"/>
            <a:ext cx="14288" cy="55245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82" name="Line 22">
            <a:extLst>
              <a:ext uri="{FF2B5EF4-FFF2-40B4-BE49-F238E27FC236}">
                <a16:creationId xmlns:a16="http://schemas.microsoft.com/office/drawing/2014/main" id="{517AF3E9-A437-4F09-9D5A-1ECE58F884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35188" y="5541963"/>
            <a:ext cx="0" cy="920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83" name="Line 23">
            <a:extLst>
              <a:ext uri="{FF2B5EF4-FFF2-40B4-BE49-F238E27FC236}">
                <a16:creationId xmlns:a16="http://schemas.microsoft.com/office/drawing/2014/main" id="{E35307EC-D9D5-4B8E-A40B-69C8A7C9B4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52713" y="5541963"/>
            <a:ext cx="0" cy="920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84" name="Line 24">
            <a:extLst>
              <a:ext uri="{FF2B5EF4-FFF2-40B4-BE49-F238E27FC236}">
                <a16:creationId xmlns:a16="http://schemas.microsoft.com/office/drawing/2014/main" id="{74662124-A36A-43A6-AC5F-82A0E1D226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55950" y="5541963"/>
            <a:ext cx="0" cy="920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85" name="Line 25">
            <a:extLst>
              <a:ext uri="{FF2B5EF4-FFF2-40B4-BE49-F238E27FC236}">
                <a16:creationId xmlns:a16="http://schemas.microsoft.com/office/drawing/2014/main" id="{FF8702BF-F175-4761-8470-2EDD9E2D86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71888" y="5541963"/>
            <a:ext cx="0" cy="920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86" name="Line 26">
            <a:extLst>
              <a:ext uri="{FF2B5EF4-FFF2-40B4-BE49-F238E27FC236}">
                <a16:creationId xmlns:a16="http://schemas.microsoft.com/office/drawing/2014/main" id="{CF0EA0A1-FB4E-4418-AE22-3DE759A2A4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76713" y="5541963"/>
            <a:ext cx="0" cy="920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87" name="Line 27">
            <a:extLst>
              <a:ext uri="{FF2B5EF4-FFF2-40B4-BE49-F238E27FC236}">
                <a16:creationId xmlns:a16="http://schemas.microsoft.com/office/drawing/2014/main" id="{F00C0237-E15E-4248-87D5-94C4E969E5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91063" y="5541963"/>
            <a:ext cx="0" cy="920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88" name="Line 28">
            <a:extLst>
              <a:ext uri="{FF2B5EF4-FFF2-40B4-BE49-F238E27FC236}">
                <a16:creationId xmlns:a16="http://schemas.microsoft.com/office/drawing/2014/main" id="{ACA790B8-8483-4697-8EA0-9FD1996912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94300" y="5541963"/>
            <a:ext cx="0" cy="920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541" name="Freeform 29">
            <a:extLst>
              <a:ext uri="{FF2B5EF4-FFF2-40B4-BE49-F238E27FC236}">
                <a16:creationId xmlns:a16="http://schemas.microsoft.com/office/drawing/2014/main" id="{ED295A05-39F4-4FF2-A1A6-B0E1A516F267}"/>
              </a:ext>
            </a:extLst>
          </p:cNvPr>
          <p:cNvSpPr>
            <a:spLocks/>
          </p:cNvSpPr>
          <p:nvPr/>
        </p:nvSpPr>
        <p:spPr bwMode="auto">
          <a:xfrm>
            <a:off x="1657350" y="1557338"/>
            <a:ext cx="6083300" cy="3941762"/>
          </a:xfrm>
          <a:custGeom>
            <a:avLst/>
            <a:gdLst>
              <a:gd name="T0" fmla="*/ 0 w 3875"/>
              <a:gd name="T1" fmla="*/ 2147483647 h 2507"/>
              <a:gd name="T2" fmla="*/ 625991232 w 3875"/>
              <a:gd name="T3" fmla="*/ 2147483647 h 2507"/>
              <a:gd name="T4" fmla="*/ 1274164918 w 3875"/>
              <a:gd name="T5" fmla="*/ 2147483647 h 2507"/>
              <a:gd name="T6" fmla="*/ 1902621063 w 3875"/>
              <a:gd name="T7" fmla="*/ 2147483647 h 2507"/>
              <a:gd name="T8" fmla="*/ 2147483647 w 3875"/>
              <a:gd name="T9" fmla="*/ 2147483647 h 2507"/>
              <a:gd name="T10" fmla="*/ 2147483647 w 3875"/>
              <a:gd name="T11" fmla="*/ 2147483647 h 2507"/>
              <a:gd name="T12" fmla="*/ 2147483647 w 3875"/>
              <a:gd name="T13" fmla="*/ 2147483647 h 2507"/>
              <a:gd name="T14" fmla="*/ 2147483647 w 3875"/>
              <a:gd name="T15" fmla="*/ 2147483647 h 2507"/>
              <a:gd name="T16" fmla="*/ 2147483647 w 3875"/>
              <a:gd name="T17" fmla="*/ 2147483647 h 2507"/>
              <a:gd name="T18" fmla="*/ 2147483647 w 3875"/>
              <a:gd name="T19" fmla="*/ 2147483647 h 2507"/>
              <a:gd name="T20" fmla="*/ 2147483647 w 3875"/>
              <a:gd name="T21" fmla="*/ 2064231717 h 2507"/>
              <a:gd name="T22" fmla="*/ 2147483647 w 3875"/>
              <a:gd name="T23" fmla="*/ 1651386160 h 2507"/>
              <a:gd name="T24" fmla="*/ 2147483647 w 3875"/>
              <a:gd name="T25" fmla="*/ 1238538637 h 2507"/>
              <a:gd name="T26" fmla="*/ 2147483647 w 3875"/>
              <a:gd name="T27" fmla="*/ 823221225 h 2507"/>
              <a:gd name="T28" fmla="*/ 2147483647 w 3875"/>
              <a:gd name="T29" fmla="*/ 412845754 h 2507"/>
              <a:gd name="T30" fmla="*/ 2147483647 w 3875"/>
              <a:gd name="T31" fmla="*/ 0 h 250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875"/>
              <a:gd name="T49" fmla="*/ 0 h 2507"/>
              <a:gd name="T50" fmla="*/ 3875 w 3875"/>
              <a:gd name="T51" fmla="*/ 2507 h 250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875" h="2507">
                <a:moveTo>
                  <a:pt x="0" y="2506"/>
                </a:moveTo>
                <a:lnTo>
                  <a:pt x="254" y="2338"/>
                </a:lnTo>
                <a:lnTo>
                  <a:pt x="517" y="2172"/>
                </a:lnTo>
                <a:lnTo>
                  <a:pt x="772" y="2004"/>
                </a:lnTo>
                <a:lnTo>
                  <a:pt x="1033" y="1838"/>
                </a:lnTo>
                <a:lnTo>
                  <a:pt x="1289" y="1670"/>
                </a:lnTo>
                <a:lnTo>
                  <a:pt x="1550" y="1503"/>
                </a:lnTo>
                <a:lnTo>
                  <a:pt x="1805" y="1336"/>
                </a:lnTo>
                <a:lnTo>
                  <a:pt x="2068" y="1169"/>
                </a:lnTo>
                <a:lnTo>
                  <a:pt x="2323" y="1002"/>
                </a:lnTo>
                <a:lnTo>
                  <a:pt x="2585" y="835"/>
                </a:lnTo>
                <a:lnTo>
                  <a:pt x="2840" y="668"/>
                </a:lnTo>
                <a:lnTo>
                  <a:pt x="3101" y="501"/>
                </a:lnTo>
                <a:lnTo>
                  <a:pt x="3357" y="333"/>
                </a:lnTo>
                <a:lnTo>
                  <a:pt x="3619" y="167"/>
                </a:lnTo>
                <a:lnTo>
                  <a:pt x="3874" y="0"/>
                </a:lnTo>
              </a:path>
            </a:pathLst>
          </a:custGeom>
          <a:noFill/>
          <a:ln w="25400" cap="rnd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grpSp>
        <p:nvGrpSpPr>
          <p:cNvPr id="36890" name="Group 30">
            <a:extLst>
              <a:ext uri="{FF2B5EF4-FFF2-40B4-BE49-F238E27FC236}">
                <a16:creationId xmlns:a16="http://schemas.microsoft.com/office/drawing/2014/main" id="{75A4BDEC-AA99-4138-8377-0AB0E42AC733}"/>
              </a:ext>
            </a:extLst>
          </p:cNvPr>
          <p:cNvGrpSpPr>
            <a:grpSpLocks/>
          </p:cNvGrpSpPr>
          <p:nvPr/>
        </p:nvGrpSpPr>
        <p:grpSpPr bwMode="auto">
          <a:xfrm>
            <a:off x="1023938" y="125413"/>
            <a:ext cx="536575" cy="5680075"/>
            <a:chOff x="453" y="276"/>
            <a:chExt cx="338" cy="3578"/>
          </a:xfrm>
        </p:grpSpPr>
        <p:sp>
          <p:nvSpPr>
            <p:cNvPr id="36929" name="Line 31">
              <a:extLst>
                <a:ext uri="{FF2B5EF4-FFF2-40B4-BE49-F238E27FC236}">
                  <a16:creationId xmlns:a16="http://schemas.microsoft.com/office/drawing/2014/main" id="{4ED696CA-B0A6-4AAC-96F5-EE3969E289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4" y="3796"/>
              <a:ext cx="33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930" name="Line 32">
              <a:extLst>
                <a:ext uri="{FF2B5EF4-FFF2-40B4-BE49-F238E27FC236}">
                  <a16:creationId xmlns:a16="http://schemas.microsoft.com/office/drawing/2014/main" id="{5A4AF628-7517-4845-B4DC-E0DCB8C3E2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4" y="3377"/>
              <a:ext cx="33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931" name="Line 33">
              <a:extLst>
                <a:ext uri="{FF2B5EF4-FFF2-40B4-BE49-F238E27FC236}">
                  <a16:creationId xmlns:a16="http://schemas.microsoft.com/office/drawing/2014/main" id="{A163CD07-A631-4A50-96FF-9DCC8F8442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4" y="2960"/>
              <a:ext cx="33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932" name="Line 34">
              <a:extLst>
                <a:ext uri="{FF2B5EF4-FFF2-40B4-BE49-F238E27FC236}">
                  <a16:creationId xmlns:a16="http://schemas.microsoft.com/office/drawing/2014/main" id="{A758F94B-EC2F-4615-9A96-B6B386FA41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4" y="2542"/>
              <a:ext cx="33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933" name="Line 35">
              <a:extLst>
                <a:ext uri="{FF2B5EF4-FFF2-40B4-BE49-F238E27FC236}">
                  <a16:creationId xmlns:a16="http://schemas.microsoft.com/office/drawing/2014/main" id="{3561C1EB-D864-489D-B022-94C59CF2E5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4" y="2124"/>
              <a:ext cx="33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934" name="Line 36">
              <a:extLst>
                <a:ext uri="{FF2B5EF4-FFF2-40B4-BE49-F238E27FC236}">
                  <a16:creationId xmlns:a16="http://schemas.microsoft.com/office/drawing/2014/main" id="{46F4F0E4-05B7-423D-B97D-FCED14E0F7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4" y="1706"/>
              <a:ext cx="33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935" name="Line 37">
              <a:extLst>
                <a:ext uri="{FF2B5EF4-FFF2-40B4-BE49-F238E27FC236}">
                  <a16:creationId xmlns:a16="http://schemas.microsoft.com/office/drawing/2014/main" id="{BE99B781-931A-4DCC-9543-064716A599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4" y="1288"/>
              <a:ext cx="33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936" name="Line 38">
              <a:extLst>
                <a:ext uri="{FF2B5EF4-FFF2-40B4-BE49-F238E27FC236}">
                  <a16:creationId xmlns:a16="http://schemas.microsoft.com/office/drawing/2014/main" id="{5B380A77-45C5-46A0-BF50-AC88385067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4" y="871"/>
              <a:ext cx="33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937" name="Line 39">
              <a:extLst>
                <a:ext uri="{FF2B5EF4-FFF2-40B4-BE49-F238E27FC236}">
                  <a16:creationId xmlns:a16="http://schemas.microsoft.com/office/drawing/2014/main" id="{1C4805D0-302D-41C4-95D5-D783AFCF0F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4" y="453"/>
              <a:ext cx="33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938" name="Line 40">
              <a:extLst>
                <a:ext uri="{FF2B5EF4-FFF2-40B4-BE49-F238E27FC236}">
                  <a16:creationId xmlns:a16="http://schemas.microsoft.com/office/drawing/2014/main" id="{00192219-9A26-4796-96AB-67A609133B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7" y="3796"/>
              <a:ext cx="0" cy="5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939" name="Rectangle 41">
              <a:extLst>
                <a:ext uri="{FF2B5EF4-FFF2-40B4-BE49-F238E27FC236}">
                  <a16:creationId xmlns:a16="http://schemas.microsoft.com/office/drawing/2014/main" id="{D59D3F96-CF63-45D3-BCE6-D9441B0D5A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3619"/>
              <a:ext cx="19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0</a:t>
              </a:r>
            </a:p>
          </p:txBody>
        </p:sp>
        <p:sp>
          <p:nvSpPr>
            <p:cNvPr id="36940" name="Rectangle 42">
              <a:extLst>
                <a:ext uri="{FF2B5EF4-FFF2-40B4-BE49-F238E27FC236}">
                  <a16:creationId xmlns:a16="http://schemas.microsoft.com/office/drawing/2014/main" id="{03A38C83-B4AD-4E43-9FE1-366D44642F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3202"/>
              <a:ext cx="26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20</a:t>
              </a:r>
            </a:p>
          </p:txBody>
        </p:sp>
        <p:sp>
          <p:nvSpPr>
            <p:cNvPr id="36941" name="Rectangle 43">
              <a:extLst>
                <a:ext uri="{FF2B5EF4-FFF2-40B4-BE49-F238E27FC236}">
                  <a16:creationId xmlns:a16="http://schemas.microsoft.com/office/drawing/2014/main" id="{41D1FF1D-BCA4-48C6-A384-5E1412AFB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2784"/>
              <a:ext cx="26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40</a:t>
              </a:r>
            </a:p>
          </p:txBody>
        </p:sp>
        <p:sp>
          <p:nvSpPr>
            <p:cNvPr id="36942" name="Rectangle 44">
              <a:extLst>
                <a:ext uri="{FF2B5EF4-FFF2-40B4-BE49-F238E27FC236}">
                  <a16:creationId xmlns:a16="http://schemas.microsoft.com/office/drawing/2014/main" id="{FDF6D14D-F25B-4D30-AF5E-F427A2469B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2367"/>
              <a:ext cx="26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60</a:t>
              </a:r>
            </a:p>
          </p:txBody>
        </p:sp>
        <p:sp>
          <p:nvSpPr>
            <p:cNvPr id="36943" name="Rectangle 45">
              <a:extLst>
                <a:ext uri="{FF2B5EF4-FFF2-40B4-BE49-F238E27FC236}">
                  <a16:creationId xmlns:a16="http://schemas.microsoft.com/office/drawing/2014/main" id="{8E680DB6-D7E2-4057-8110-B7F8408D30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1948"/>
              <a:ext cx="26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80</a:t>
              </a:r>
            </a:p>
          </p:txBody>
        </p:sp>
        <p:sp>
          <p:nvSpPr>
            <p:cNvPr id="36944" name="Rectangle 46">
              <a:extLst>
                <a:ext uri="{FF2B5EF4-FFF2-40B4-BE49-F238E27FC236}">
                  <a16:creationId xmlns:a16="http://schemas.microsoft.com/office/drawing/2014/main" id="{AB70E445-9F18-4486-9C1F-E44C555254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" y="1532"/>
              <a:ext cx="338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100</a:t>
              </a:r>
            </a:p>
          </p:txBody>
        </p:sp>
        <p:sp>
          <p:nvSpPr>
            <p:cNvPr id="36945" name="Rectangle 47">
              <a:extLst>
                <a:ext uri="{FF2B5EF4-FFF2-40B4-BE49-F238E27FC236}">
                  <a16:creationId xmlns:a16="http://schemas.microsoft.com/office/drawing/2014/main" id="{A90AFF0F-474D-4AD6-89FC-7AEF69D00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" y="1112"/>
              <a:ext cx="338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120</a:t>
              </a:r>
            </a:p>
          </p:txBody>
        </p:sp>
        <p:sp>
          <p:nvSpPr>
            <p:cNvPr id="36946" name="Rectangle 48">
              <a:extLst>
                <a:ext uri="{FF2B5EF4-FFF2-40B4-BE49-F238E27FC236}">
                  <a16:creationId xmlns:a16="http://schemas.microsoft.com/office/drawing/2014/main" id="{2FE307EC-40EA-4FD7-B154-7BF9AB71FF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" y="694"/>
              <a:ext cx="338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140</a:t>
              </a:r>
            </a:p>
          </p:txBody>
        </p:sp>
        <p:sp>
          <p:nvSpPr>
            <p:cNvPr id="36947" name="Rectangle 49">
              <a:extLst>
                <a:ext uri="{FF2B5EF4-FFF2-40B4-BE49-F238E27FC236}">
                  <a16:creationId xmlns:a16="http://schemas.microsoft.com/office/drawing/2014/main" id="{603E44A5-EC57-4857-A4BC-9652CF486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" y="276"/>
              <a:ext cx="338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160</a:t>
              </a:r>
            </a:p>
          </p:txBody>
        </p:sp>
      </p:grpSp>
      <p:grpSp>
        <p:nvGrpSpPr>
          <p:cNvPr id="36891" name="Group 50">
            <a:extLst>
              <a:ext uri="{FF2B5EF4-FFF2-40B4-BE49-F238E27FC236}">
                <a16:creationId xmlns:a16="http://schemas.microsoft.com/office/drawing/2014/main" id="{3BA1A712-EC5A-464D-8CDE-C54D2054ACEF}"/>
              </a:ext>
            </a:extLst>
          </p:cNvPr>
          <p:cNvGrpSpPr>
            <a:grpSpLocks/>
          </p:cNvGrpSpPr>
          <p:nvPr/>
        </p:nvGrpSpPr>
        <p:grpSpPr bwMode="auto">
          <a:xfrm>
            <a:off x="1463675" y="5640388"/>
            <a:ext cx="6473825" cy="601662"/>
            <a:chOff x="730" y="3750"/>
            <a:chExt cx="4078" cy="379"/>
          </a:xfrm>
        </p:grpSpPr>
        <p:sp>
          <p:nvSpPr>
            <p:cNvPr id="36916" name="Rectangle 51">
              <a:extLst>
                <a:ext uri="{FF2B5EF4-FFF2-40B4-BE49-F238E27FC236}">
                  <a16:creationId xmlns:a16="http://schemas.microsoft.com/office/drawing/2014/main" id="{25FE67E9-4B9D-4E2D-A01E-C16DCEE1A3A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746" y="3734"/>
              <a:ext cx="19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0</a:t>
              </a:r>
            </a:p>
          </p:txBody>
        </p:sp>
        <p:sp>
          <p:nvSpPr>
            <p:cNvPr id="36917" name="Rectangle 52">
              <a:extLst>
                <a:ext uri="{FF2B5EF4-FFF2-40B4-BE49-F238E27FC236}">
                  <a16:creationId xmlns:a16="http://schemas.microsoft.com/office/drawing/2014/main" id="{DE05EED1-31EB-4FE0-B19C-C9E3BA52C43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028" y="3792"/>
              <a:ext cx="26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10</a:t>
              </a:r>
            </a:p>
          </p:txBody>
        </p:sp>
        <p:sp>
          <p:nvSpPr>
            <p:cNvPr id="36918" name="Rectangle 53">
              <a:extLst>
                <a:ext uri="{FF2B5EF4-FFF2-40B4-BE49-F238E27FC236}">
                  <a16:creationId xmlns:a16="http://schemas.microsoft.com/office/drawing/2014/main" id="{C60F9788-13BB-4EF5-9125-8C01ADAE592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354" y="3792"/>
              <a:ext cx="26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20</a:t>
              </a:r>
            </a:p>
          </p:txBody>
        </p:sp>
        <p:sp>
          <p:nvSpPr>
            <p:cNvPr id="36919" name="Rectangle 54">
              <a:extLst>
                <a:ext uri="{FF2B5EF4-FFF2-40B4-BE49-F238E27FC236}">
                  <a16:creationId xmlns:a16="http://schemas.microsoft.com/office/drawing/2014/main" id="{F26087E7-8710-4378-BAD0-2955B3A2AE2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671" y="3792"/>
              <a:ext cx="26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30</a:t>
              </a:r>
            </a:p>
          </p:txBody>
        </p:sp>
        <p:sp>
          <p:nvSpPr>
            <p:cNvPr id="36920" name="Rectangle 55">
              <a:extLst>
                <a:ext uri="{FF2B5EF4-FFF2-40B4-BE49-F238E27FC236}">
                  <a16:creationId xmlns:a16="http://schemas.microsoft.com/office/drawing/2014/main" id="{C3C0B84A-9BFE-46CE-97BC-20090D2B327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997" y="3791"/>
              <a:ext cx="26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40</a:t>
              </a:r>
            </a:p>
          </p:txBody>
        </p:sp>
        <p:sp>
          <p:nvSpPr>
            <p:cNvPr id="36921" name="Rectangle 56">
              <a:extLst>
                <a:ext uri="{FF2B5EF4-FFF2-40B4-BE49-F238E27FC236}">
                  <a16:creationId xmlns:a16="http://schemas.microsoft.com/office/drawing/2014/main" id="{213AA38F-ABAA-4906-8CFE-7A59D0282A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313" y="3791"/>
              <a:ext cx="26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50</a:t>
              </a:r>
            </a:p>
          </p:txBody>
        </p:sp>
        <p:sp>
          <p:nvSpPr>
            <p:cNvPr id="36922" name="Rectangle 57">
              <a:extLst>
                <a:ext uri="{FF2B5EF4-FFF2-40B4-BE49-F238E27FC236}">
                  <a16:creationId xmlns:a16="http://schemas.microsoft.com/office/drawing/2014/main" id="{8ED00BED-DC66-4304-AEBC-568E472D6C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639" y="3791"/>
              <a:ext cx="26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60</a:t>
              </a:r>
            </a:p>
          </p:txBody>
        </p:sp>
        <p:sp>
          <p:nvSpPr>
            <p:cNvPr id="36923" name="Rectangle 58">
              <a:extLst>
                <a:ext uri="{FF2B5EF4-FFF2-40B4-BE49-F238E27FC236}">
                  <a16:creationId xmlns:a16="http://schemas.microsoft.com/office/drawing/2014/main" id="{2EB69AE5-D2B1-49D5-AF5C-B1E790AD63E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956" y="3791"/>
              <a:ext cx="26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70</a:t>
              </a:r>
            </a:p>
          </p:txBody>
        </p:sp>
        <p:sp>
          <p:nvSpPr>
            <p:cNvPr id="36924" name="Rectangle 59">
              <a:extLst>
                <a:ext uri="{FF2B5EF4-FFF2-40B4-BE49-F238E27FC236}">
                  <a16:creationId xmlns:a16="http://schemas.microsoft.com/office/drawing/2014/main" id="{948A5018-8624-412F-957D-B18C2A5180C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281" y="3791"/>
              <a:ext cx="26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80</a:t>
              </a:r>
            </a:p>
          </p:txBody>
        </p:sp>
        <p:sp>
          <p:nvSpPr>
            <p:cNvPr id="36925" name="Rectangle 60">
              <a:extLst>
                <a:ext uri="{FF2B5EF4-FFF2-40B4-BE49-F238E27FC236}">
                  <a16:creationId xmlns:a16="http://schemas.microsoft.com/office/drawing/2014/main" id="{F64D1F7C-B2CC-47F0-8D56-20B1B5BB0CE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598" y="3791"/>
              <a:ext cx="26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90</a:t>
              </a:r>
            </a:p>
          </p:txBody>
        </p:sp>
        <p:sp>
          <p:nvSpPr>
            <p:cNvPr id="36926" name="Rectangle 61">
              <a:extLst>
                <a:ext uri="{FF2B5EF4-FFF2-40B4-BE49-F238E27FC236}">
                  <a16:creationId xmlns:a16="http://schemas.microsoft.com/office/drawing/2014/main" id="{47F85805-0A89-4C98-B1BC-15B770D3E1B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886" y="3849"/>
              <a:ext cx="338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100</a:t>
              </a:r>
            </a:p>
          </p:txBody>
        </p:sp>
        <p:sp>
          <p:nvSpPr>
            <p:cNvPr id="36927" name="Rectangle 62">
              <a:extLst>
                <a:ext uri="{FF2B5EF4-FFF2-40B4-BE49-F238E27FC236}">
                  <a16:creationId xmlns:a16="http://schemas.microsoft.com/office/drawing/2014/main" id="{7BC3C1EE-9A92-4C2C-BED0-80E1865F875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203" y="3848"/>
              <a:ext cx="338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110</a:t>
              </a:r>
            </a:p>
          </p:txBody>
        </p:sp>
        <p:sp>
          <p:nvSpPr>
            <p:cNvPr id="36928" name="Rectangle 63">
              <a:extLst>
                <a:ext uri="{FF2B5EF4-FFF2-40B4-BE49-F238E27FC236}">
                  <a16:creationId xmlns:a16="http://schemas.microsoft.com/office/drawing/2014/main" id="{7F2CE7E7-212C-4FDA-B527-1D72166C21F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529" y="3848"/>
              <a:ext cx="338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1700">
                  <a:latin typeface="Tahoma" panose="020B0604030504040204" pitchFamily="34" charset="0"/>
                </a:rPr>
                <a:t>120</a:t>
              </a:r>
            </a:p>
          </p:txBody>
        </p:sp>
      </p:grpSp>
      <p:sp>
        <p:nvSpPr>
          <p:cNvPr id="64576" name="Rectangle 64">
            <a:extLst>
              <a:ext uri="{FF2B5EF4-FFF2-40B4-BE49-F238E27FC236}">
                <a16:creationId xmlns:a16="http://schemas.microsoft.com/office/drawing/2014/main" id="{D51A7FBB-C89E-4173-A427-D2F8D8D77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1463" y="5746750"/>
            <a:ext cx="112236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fr-FR" sz="15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PROTONS</a:t>
            </a:r>
          </a:p>
        </p:txBody>
      </p:sp>
      <p:sp>
        <p:nvSpPr>
          <p:cNvPr id="64577" name="Rectangle 65">
            <a:extLst>
              <a:ext uri="{FF2B5EF4-FFF2-40B4-BE49-F238E27FC236}">
                <a16:creationId xmlns:a16="http://schemas.microsoft.com/office/drawing/2014/main" id="{A3B270CF-BE9A-4A43-8171-0AFBAC82762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3670" y="3244056"/>
            <a:ext cx="12557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fr-FR" sz="15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NEUTRONS</a:t>
            </a:r>
          </a:p>
        </p:txBody>
      </p:sp>
      <p:sp>
        <p:nvSpPr>
          <p:cNvPr id="36894" name="Line 66">
            <a:extLst>
              <a:ext uri="{FF2B5EF4-FFF2-40B4-BE49-F238E27FC236}">
                <a16:creationId xmlns:a16="http://schemas.microsoft.com/office/drawing/2014/main" id="{01441DF9-9781-4A21-91B4-0AA2F0EE3984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1825" y="38100"/>
            <a:ext cx="0" cy="55197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67">
            <a:extLst>
              <a:ext uri="{FF2B5EF4-FFF2-40B4-BE49-F238E27FC236}">
                <a16:creationId xmlns:a16="http://schemas.microsoft.com/office/drawing/2014/main" id="{6D142EF8-C409-48C0-9AF6-88E4887BEB7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5063" y="38100"/>
            <a:ext cx="0" cy="55197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6" name="Line 68">
            <a:extLst>
              <a:ext uri="{FF2B5EF4-FFF2-40B4-BE49-F238E27FC236}">
                <a16:creationId xmlns:a16="http://schemas.microsoft.com/office/drawing/2014/main" id="{3BC16F9E-E0EB-4C4A-A5A6-DCE8C5BF4106}"/>
              </a:ext>
            </a:extLst>
          </p:cNvPr>
          <p:cNvSpPr>
            <a:spLocks noChangeShapeType="1"/>
          </p:cNvSpPr>
          <p:nvPr/>
        </p:nvSpPr>
        <p:spPr bwMode="auto">
          <a:xfrm>
            <a:off x="6731000" y="0"/>
            <a:ext cx="0" cy="55197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7" name="Line 69">
            <a:extLst>
              <a:ext uri="{FF2B5EF4-FFF2-40B4-BE49-F238E27FC236}">
                <a16:creationId xmlns:a16="http://schemas.microsoft.com/office/drawing/2014/main" id="{E533CB0E-BC1B-4F13-81C9-E78FC8E8E47F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5825" y="38100"/>
            <a:ext cx="0" cy="55197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8" name="Line 70">
            <a:extLst>
              <a:ext uri="{FF2B5EF4-FFF2-40B4-BE49-F238E27FC236}">
                <a16:creationId xmlns:a16="http://schemas.microsoft.com/office/drawing/2014/main" id="{DC1ACE39-B022-47E0-AE28-8D53AB94C00D}"/>
              </a:ext>
            </a:extLst>
          </p:cNvPr>
          <p:cNvSpPr>
            <a:spLocks noChangeShapeType="1"/>
          </p:cNvSpPr>
          <p:nvPr/>
        </p:nvSpPr>
        <p:spPr bwMode="auto">
          <a:xfrm>
            <a:off x="7751763" y="38100"/>
            <a:ext cx="0" cy="55197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9" name="Line 71">
            <a:extLst>
              <a:ext uri="{FF2B5EF4-FFF2-40B4-BE49-F238E27FC236}">
                <a16:creationId xmlns:a16="http://schemas.microsoft.com/office/drawing/2014/main" id="{08BDB1E6-8755-4235-B22A-3608E970D6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11825" y="5557838"/>
            <a:ext cx="0" cy="76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900" name="Line 72">
            <a:extLst>
              <a:ext uri="{FF2B5EF4-FFF2-40B4-BE49-F238E27FC236}">
                <a16:creationId xmlns:a16="http://schemas.microsoft.com/office/drawing/2014/main" id="{7C9AD2D5-24D4-459D-8A52-5DB9D42A94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15063" y="5557838"/>
            <a:ext cx="0" cy="76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901" name="Line 73">
            <a:extLst>
              <a:ext uri="{FF2B5EF4-FFF2-40B4-BE49-F238E27FC236}">
                <a16:creationId xmlns:a16="http://schemas.microsoft.com/office/drawing/2014/main" id="{48DC08EC-1B80-451A-8BC7-04C2AA42BA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32588" y="5557838"/>
            <a:ext cx="0" cy="76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902" name="Line 74">
            <a:extLst>
              <a:ext uri="{FF2B5EF4-FFF2-40B4-BE49-F238E27FC236}">
                <a16:creationId xmlns:a16="http://schemas.microsoft.com/office/drawing/2014/main" id="{684F69DE-59B9-47F5-92DF-12164AA476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5825" y="5557838"/>
            <a:ext cx="0" cy="76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903" name="Line 75">
            <a:extLst>
              <a:ext uri="{FF2B5EF4-FFF2-40B4-BE49-F238E27FC236}">
                <a16:creationId xmlns:a16="http://schemas.microsoft.com/office/drawing/2014/main" id="{8B4855A0-003F-4753-A0DD-75684CFE823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51763" y="5557838"/>
            <a:ext cx="0" cy="76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588" name="Rectangle 76">
            <a:extLst>
              <a:ext uri="{FF2B5EF4-FFF2-40B4-BE49-F238E27FC236}">
                <a16:creationId xmlns:a16="http://schemas.microsoft.com/office/drawing/2014/main" id="{59B701BA-8ABB-490B-ACAC-A3DE5B07D61C}"/>
              </a:ext>
            </a:extLst>
          </p:cNvPr>
          <p:cNvSpPr>
            <a:spLocks noChangeArrowheads="1"/>
          </p:cNvSpPr>
          <p:nvPr/>
        </p:nvSpPr>
        <p:spPr bwMode="auto">
          <a:xfrm rot="-1860000">
            <a:off x="6711950" y="2058988"/>
            <a:ext cx="8239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1800" b="1">
                <a:latin typeface="Tahoma" panose="020B0604030504040204" pitchFamily="34" charset="0"/>
              </a:rPr>
              <a:t>N = Z</a:t>
            </a:r>
          </a:p>
        </p:txBody>
      </p:sp>
      <p:sp>
        <p:nvSpPr>
          <p:cNvPr id="64589" name="Freeform 77">
            <a:extLst>
              <a:ext uri="{FF2B5EF4-FFF2-40B4-BE49-F238E27FC236}">
                <a16:creationId xmlns:a16="http://schemas.microsoft.com/office/drawing/2014/main" id="{A3DDBD39-0ADD-486B-888D-E94EF7AAB844}"/>
              </a:ext>
            </a:extLst>
          </p:cNvPr>
          <p:cNvSpPr>
            <a:spLocks/>
          </p:cNvSpPr>
          <p:nvPr/>
        </p:nvSpPr>
        <p:spPr bwMode="auto">
          <a:xfrm>
            <a:off x="1622425" y="830263"/>
            <a:ext cx="4310063" cy="4694237"/>
          </a:xfrm>
          <a:custGeom>
            <a:avLst/>
            <a:gdLst>
              <a:gd name="T0" fmla="*/ 2147483647 w 2715"/>
              <a:gd name="T1" fmla="*/ 708163002 h 2957"/>
              <a:gd name="T2" fmla="*/ 2147483647 w 2715"/>
              <a:gd name="T3" fmla="*/ 2051407085 h 2957"/>
              <a:gd name="T4" fmla="*/ 2147483647 w 2715"/>
              <a:gd name="T5" fmla="*/ 2147483647 h 2957"/>
              <a:gd name="T6" fmla="*/ 2147483647 w 2715"/>
              <a:gd name="T7" fmla="*/ 2147483647 h 2957"/>
              <a:gd name="T8" fmla="*/ 2147483647 w 2715"/>
              <a:gd name="T9" fmla="*/ 2147483647 h 2957"/>
              <a:gd name="T10" fmla="*/ 2147483647 w 2715"/>
              <a:gd name="T11" fmla="*/ 2147483647 h 2957"/>
              <a:gd name="T12" fmla="*/ 0 w 2715"/>
              <a:gd name="T13" fmla="*/ 2147483647 h 2957"/>
              <a:gd name="T14" fmla="*/ 2147483647 w 2715"/>
              <a:gd name="T15" fmla="*/ 2147483647 h 2957"/>
              <a:gd name="T16" fmla="*/ 2147483647 w 2715"/>
              <a:gd name="T17" fmla="*/ 2147483647 h 2957"/>
              <a:gd name="T18" fmla="*/ 2147483647 w 2715"/>
              <a:gd name="T19" fmla="*/ 2147483647 h 2957"/>
              <a:gd name="T20" fmla="*/ 2147483647 w 2715"/>
              <a:gd name="T21" fmla="*/ 2147483647 h 2957"/>
              <a:gd name="T22" fmla="*/ 2147483647 w 2715"/>
              <a:gd name="T23" fmla="*/ 1786790001 h 2957"/>
              <a:gd name="T24" fmla="*/ 2147483647 w 2715"/>
              <a:gd name="T25" fmla="*/ 0 h 295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715"/>
              <a:gd name="T40" fmla="*/ 0 h 2957"/>
              <a:gd name="T41" fmla="*/ 2715 w 2715"/>
              <a:gd name="T42" fmla="*/ 2957 h 295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715" h="2957">
                <a:moveTo>
                  <a:pt x="2714" y="281"/>
                </a:moveTo>
                <a:lnTo>
                  <a:pt x="2393" y="814"/>
                </a:lnTo>
                <a:lnTo>
                  <a:pt x="2009" y="1287"/>
                </a:lnTo>
                <a:lnTo>
                  <a:pt x="1715" y="1612"/>
                </a:lnTo>
                <a:lnTo>
                  <a:pt x="1295" y="2035"/>
                </a:lnTo>
                <a:lnTo>
                  <a:pt x="857" y="2380"/>
                </a:lnTo>
                <a:lnTo>
                  <a:pt x="0" y="2956"/>
                </a:lnTo>
                <a:lnTo>
                  <a:pt x="921" y="2347"/>
                </a:lnTo>
                <a:lnTo>
                  <a:pt x="1215" y="1950"/>
                </a:lnTo>
                <a:lnTo>
                  <a:pt x="1471" y="1615"/>
                </a:lnTo>
                <a:lnTo>
                  <a:pt x="1813" y="1130"/>
                </a:lnTo>
                <a:lnTo>
                  <a:pt x="2113" y="709"/>
                </a:lnTo>
                <a:lnTo>
                  <a:pt x="2559" y="0"/>
                </a:lnTo>
              </a:path>
            </a:pathLst>
          </a:custGeom>
          <a:solidFill>
            <a:schemeClr val="accent2">
              <a:alpha val="50195"/>
            </a:schemeClr>
          </a:solidFill>
          <a:ln w="25400" cap="rnd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64590" name="Rectangle 78">
            <a:extLst>
              <a:ext uri="{FF2B5EF4-FFF2-40B4-BE49-F238E27FC236}">
                <a16:creationId xmlns:a16="http://schemas.microsoft.com/office/drawing/2014/main" id="{D5BE8128-31AA-4FBF-8C31-C569CE0D806A}"/>
              </a:ext>
            </a:extLst>
          </p:cNvPr>
          <p:cNvSpPr>
            <a:spLocks noChangeArrowheads="1"/>
          </p:cNvSpPr>
          <p:nvPr/>
        </p:nvSpPr>
        <p:spPr bwMode="auto">
          <a:xfrm rot="18540000">
            <a:off x="3869532" y="2416968"/>
            <a:ext cx="185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fr-FR" sz="18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Zone de stabilité</a:t>
            </a:r>
          </a:p>
        </p:txBody>
      </p:sp>
      <p:sp>
        <p:nvSpPr>
          <p:cNvPr id="64591" name="Freeform 79">
            <a:extLst>
              <a:ext uri="{FF2B5EF4-FFF2-40B4-BE49-F238E27FC236}">
                <a16:creationId xmlns:a16="http://schemas.microsoft.com/office/drawing/2014/main" id="{0D85370B-44E2-48C1-85E8-67A7FF635783}"/>
              </a:ext>
            </a:extLst>
          </p:cNvPr>
          <p:cNvSpPr>
            <a:spLocks/>
          </p:cNvSpPr>
          <p:nvPr/>
        </p:nvSpPr>
        <p:spPr bwMode="auto">
          <a:xfrm>
            <a:off x="1657350" y="1325563"/>
            <a:ext cx="4286250" cy="4838700"/>
          </a:xfrm>
          <a:custGeom>
            <a:avLst/>
            <a:gdLst>
              <a:gd name="T0" fmla="*/ 2147483647 w 2689"/>
              <a:gd name="T1" fmla="*/ 2147483647 h 2653"/>
              <a:gd name="T2" fmla="*/ 2147483647 w 2689"/>
              <a:gd name="T3" fmla="*/ 0 h 2653"/>
              <a:gd name="T4" fmla="*/ 0 w 2689"/>
              <a:gd name="T5" fmla="*/ 0 h 2653"/>
              <a:gd name="T6" fmla="*/ 0 60000 65536"/>
              <a:gd name="T7" fmla="*/ 0 60000 65536"/>
              <a:gd name="T8" fmla="*/ 0 60000 65536"/>
              <a:gd name="T9" fmla="*/ 0 w 2689"/>
              <a:gd name="T10" fmla="*/ 0 h 2653"/>
              <a:gd name="T11" fmla="*/ 2689 w 2689"/>
              <a:gd name="T12" fmla="*/ 2653 h 26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89" h="2653">
                <a:moveTo>
                  <a:pt x="2688" y="2652"/>
                </a:moveTo>
                <a:lnTo>
                  <a:pt x="2688" y="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FC012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64593" name="Freeform 81">
            <a:extLst>
              <a:ext uri="{FF2B5EF4-FFF2-40B4-BE49-F238E27FC236}">
                <a16:creationId xmlns:a16="http://schemas.microsoft.com/office/drawing/2014/main" id="{24BA2DA3-4C9E-4F77-8038-7AB288108BB2}"/>
              </a:ext>
            </a:extLst>
          </p:cNvPr>
          <p:cNvSpPr>
            <a:spLocks/>
          </p:cNvSpPr>
          <p:nvPr/>
        </p:nvSpPr>
        <p:spPr bwMode="auto">
          <a:xfrm>
            <a:off x="5524500" y="288925"/>
            <a:ext cx="1270000" cy="979488"/>
          </a:xfrm>
          <a:custGeom>
            <a:avLst/>
            <a:gdLst>
              <a:gd name="T0" fmla="*/ 0 w 800"/>
              <a:gd name="T1" fmla="*/ 0 h 617"/>
              <a:gd name="T2" fmla="*/ 158769051 w 800"/>
              <a:gd name="T3" fmla="*/ 564515263 h 617"/>
              <a:gd name="T4" fmla="*/ 244455975 w 800"/>
              <a:gd name="T5" fmla="*/ 859374571 h 617"/>
              <a:gd name="T6" fmla="*/ 582155321 w 800"/>
              <a:gd name="T7" fmla="*/ 1411288059 h 617"/>
              <a:gd name="T8" fmla="*/ 735885599 w 800"/>
              <a:gd name="T9" fmla="*/ 1552416825 h 617"/>
              <a:gd name="T10" fmla="*/ 1096267237 w 800"/>
              <a:gd name="T11" fmla="*/ 1519655584 h 617"/>
              <a:gd name="T12" fmla="*/ 1620461165 w 800"/>
              <a:gd name="T13" fmla="*/ 1068546770 h 617"/>
              <a:gd name="T14" fmla="*/ 1907759287 w 800"/>
              <a:gd name="T15" fmla="*/ 564515263 h 617"/>
              <a:gd name="T16" fmla="*/ 2013605817 w 800"/>
              <a:gd name="T17" fmla="*/ 52924106 h 61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00"/>
              <a:gd name="T28" fmla="*/ 0 h 617"/>
              <a:gd name="T29" fmla="*/ 800 w 800"/>
              <a:gd name="T30" fmla="*/ 617 h 61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00" h="617">
                <a:moveTo>
                  <a:pt x="0" y="0"/>
                </a:moveTo>
                <a:lnTo>
                  <a:pt x="63" y="224"/>
                </a:lnTo>
                <a:lnTo>
                  <a:pt x="97" y="341"/>
                </a:lnTo>
                <a:lnTo>
                  <a:pt x="231" y="560"/>
                </a:lnTo>
                <a:lnTo>
                  <a:pt x="292" y="616"/>
                </a:lnTo>
                <a:lnTo>
                  <a:pt x="435" y="603"/>
                </a:lnTo>
                <a:lnTo>
                  <a:pt x="643" y="424"/>
                </a:lnTo>
                <a:lnTo>
                  <a:pt x="757" y="224"/>
                </a:lnTo>
                <a:lnTo>
                  <a:pt x="799" y="21"/>
                </a:lnTo>
              </a:path>
            </a:pathLst>
          </a:custGeom>
          <a:solidFill>
            <a:srgbClr val="FF0033">
              <a:alpha val="50195"/>
            </a:srgbClr>
          </a:solidFill>
          <a:ln w="25400" cap="rnd">
            <a:solidFill>
              <a:srgbClr val="F95AB7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64594" name="Freeform 82">
            <a:extLst>
              <a:ext uri="{FF2B5EF4-FFF2-40B4-BE49-F238E27FC236}">
                <a16:creationId xmlns:a16="http://schemas.microsoft.com/office/drawing/2014/main" id="{6CD479DB-BA19-454A-9F66-F07AA12CB852}"/>
              </a:ext>
            </a:extLst>
          </p:cNvPr>
          <p:cNvSpPr>
            <a:spLocks/>
          </p:cNvSpPr>
          <p:nvPr/>
        </p:nvSpPr>
        <p:spPr bwMode="auto">
          <a:xfrm>
            <a:off x="5956300" y="668338"/>
            <a:ext cx="231775" cy="209550"/>
          </a:xfrm>
          <a:custGeom>
            <a:avLst/>
            <a:gdLst>
              <a:gd name="T0" fmla="*/ 279736532 w 146"/>
              <a:gd name="T1" fmla="*/ 0 h 132"/>
              <a:gd name="T2" fmla="*/ 211693136 w 146"/>
              <a:gd name="T3" fmla="*/ 267136538 h 132"/>
              <a:gd name="T4" fmla="*/ 83165940 w 146"/>
              <a:gd name="T5" fmla="*/ 330141209 h 132"/>
              <a:gd name="T6" fmla="*/ 0 w 146"/>
              <a:gd name="T7" fmla="*/ 226814057 h 132"/>
              <a:gd name="T8" fmla="*/ 20161248 w 146"/>
              <a:gd name="T9" fmla="*/ 100806228 h 132"/>
              <a:gd name="T10" fmla="*/ 105846568 w 146"/>
              <a:gd name="T11" fmla="*/ 80644988 h 132"/>
              <a:gd name="T12" fmla="*/ 148688412 w 146"/>
              <a:gd name="T13" fmla="*/ 80644988 h 132"/>
              <a:gd name="T14" fmla="*/ 257055929 w 146"/>
              <a:gd name="T15" fmla="*/ 186491526 h 132"/>
              <a:gd name="T16" fmla="*/ 365423396 w 146"/>
              <a:gd name="T17" fmla="*/ 307459020 h 1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6"/>
              <a:gd name="T28" fmla="*/ 0 h 132"/>
              <a:gd name="T29" fmla="*/ 146 w 146"/>
              <a:gd name="T30" fmla="*/ 132 h 1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6" h="132">
                <a:moveTo>
                  <a:pt x="111" y="0"/>
                </a:moveTo>
                <a:lnTo>
                  <a:pt x="84" y="106"/>
                </a:lnTo>
                <a:lnTo>
                  <a:pt x="33" y="131"/>
                </a:lnTo>
                <a:lnTo>
                  <a:pt x="0" y="90"/>
                </a:lnTo>
                <a:lnTo>
                  <a:pt x="8" y="40"/>
                </a:lnTo>
                <a:lnTo>
                  <a:pt x="42" y="32"/>
                </a:lnTo>
                <a:lnTo>
                  <a:pt x="59" y="32"/>
                </a:lnTo>
                <a:lnTo>
                  <a:pt x="102" y="74"/>
                </a:lnTo>
                <a:lnTo>
                  <a:pt x="145" y="122"/>
                </a:lnTo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64595" name="Rectangle 83">
            <a:extLst>
              <a:ext uri="{FF2B5EF4-FFF2-40B4-BE49-F238E27FC236}">
                <a16:creationId xmlns:a16="http://schemas.microsoft.com/office/drawing/2014/main" id="{24B37467-CEEC-4CF2-BF89-25364388E3EC}"/>
              </a:ext>
            </a:extLst>
          </p:cNvPr>
          <p:cNvSpPr>
            <a:spLocks noChangeArrowheads="1"/>
          </p:cNvSpPr>
          <p:nvPr/>
        </p:nvSpPr>
        <p:spPr bwMode="auto">
          <a:xfrm rot="-3240000">
            <a:off x="2596356" y="2315370"/>
            <a:ext cx="32861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1800" b="1">
                <a:latin typeface="Tahoma" panose="020B0604030504040204" pitchFamily="34" charset="0"/>
              </a:rPr>
              <a:t>Zone de désintégration b </a:t>
            </a:r>
            <a:r>
              <a:rPr lang="fr-FR" altLang="fr-FR" sz="1800" b="1" baseline="30000">
                <a:latin typeface="Tahoma" panose="020B0604030504040204" pitchFamily="34" charset="0"/>
              </a:rPr>
              <a:t>-</a:t>
            </a:r>
          </a:p>
        </p:txBody>
      </p:sp>
      <p:sp>
        <p:nvSpPr>
          <p:cNvPr id="64596" name="Rectangle 84">
            <a:extLst>
              <a:ext uri="{FF2B5EF4-FFF2-40B4-BE49-F238E27FC236}">
                <a16:creationId xmlns:a16="http://schemas.microsoft.com/office/drawing/2014/main" id="{4415747E-CB4D-4159-890B-438729060A59}"/>
              </a:ext>
            </a:extLst>
          </p:cNvPr>
          <p:cNvSpPr>
            <a:spLocks noChangeArrowheads="1"/>
          </p:cNvSpPr>
          <p:nvPr/>
        </p:nvSpPr>
        <p:spPr bwMode="auto">
          <a:xfrm rot="-3120000">
            <a:off x="3529013" y="2457450"/>
            <a:ext cx="33035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1800" b="1">
                <a:latin typeface="Tahoma" panose="020B0604030504040204" pitchFamily="34" charset="0"/>
              </a:rPr>
              <a:t>Zone de désintégration b </a:t>
            </a:r>
            <a:r>
              <a:rPr lang="fr-FR" altLang="fr-FR" sz="1800" b="1" baseline="30000">
                <a:latin typeface="Tahoma" panose="020B0604030504040204" pitchFamily="34" charset="0"/>
              </a:rPr>
              <a:t>+</a:t>
            </a:r>
          </a:p>
        </p:txBody>
      </p:sp>
      <p:sp>
        <p:nvSpPr>
          <p:cNvPr id="64597" name="Text Box 85">
            <a:extLst>
              <a:ext uri="{FF2B5EF4-FFF2-40B4-BE49-F238E27FC236}">
                <a16:creationId xmlns:a16="http://schemas.microsoft.com/office/drawing/2014/main" id="{AA431E16-1E43-4970-8436-3FC0C050D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6140450"/>
            <a:ext cx="508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2000" b="1">
                <a:latin typeface="Tahoma" panose="020B0604030504040204" pitchFamily="34" charset="0"/>
              </a:rPr>
              <a:t>84</a:t>
            </a:r>
            <a:endParaRPr lang="fr-FR" altLang="fr-FR" sz="3200" b="1">
              <a:latin typeface="Tahoma" panose="020B0604030504040204" pitchFamily="34" charset="0"/>
            </a:endParaRPr>
          </a:p>
        </p:txBody>
      </p:sp>
      <p:sp>
        <p:nvSpPr>
          <p:cNvPr id="64598" name="Text Box 86">
            <a:extLst>
              <a:ext uri="{FF2B5EF4-FFF2-40B4-BE49-F238E27FC236}">
                <a16:creationId xmlns:a16="http://schemas.microsoft.com/office/drawing/2014/main" id="{E5348FCA-662B-41CC-B9B9-D237FE241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6140450"/>
            <a:ext cx="508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2000" b="1">
                <a:latin typeface="Tahoma" panose="020B0604030504040204" pitchFamily="34" charset="0"/>
              </a:rPr>
              <a:t>20</a:t>
            </a:r>
            <a:endParaRPr lang="fr-FR" altLang="fr-FR" sz="3200" b="1">
              <a:latin typeface="Tahoma" panose="020B0604030504040204" pitchFamily="34" charset="0"/>
            </a:endParaRPr>
          </a:p>
        </p:txBody>
      </p:sp>
      <p:sp>
        <p:nvSpPr>
          <p:cNvPr id="64592" name="Rectangle 80">
            <a:extLst>
              <a:ext uri="{FF2B5EF4-FFF2-40B4-BE49-F238E27FC236}">
                <a16:creationId xmlns:a16="http://schemas.microsoft.com/office/drawing/2014/main" id="{D37D2282-642D-4EE6-A1DC-50A92F147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5975" y="1125538"/>
            <a:ext cx="9810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1800" b="1">
                <a:latin typeface="Tahoma" panose="020B0604030504040204" pitchFamily="34" charset="0"/>
              </a:rPr>
              <a:t>Po 210</a:t>
            </a:r>
          </a:p>
        </p:txBody>
      </p:sp>
      <p:sp>
        <p:nvSpPr>
          <p:cNvPr id="36915" name="Text Box 95">
            <a:extLst>
              <a:ext uri="{FF2B5EF4-FFF2-40B4-BE49-F238E27FC236}">
                <a16:creationId xmlns:a16="http://schemas.microsoft.com/office/drawing/2014/main" id="{8ECD38E4-0551-4C8E-9BF2-CDD510A51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165850"/>
            <a:ext cx="58324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800">
                <a:solidFill>
                  <a:srgbClr val="005BA0"/>
                </a:solidFill>
                <a:latin typeface="Tahoma" panose="020B0604030504040204" pitchFamily="34" charset="0"/>
              </a:rPr>
              <a:t>Risque Radiologique de niveau 1 – </a:t>
            </a:r>
            <a:r>
              <a:rPr lang="fr-FR" altLang="fr-FR" sz="800" b="1">
                <a:solidFill>
                  <a:srgbClr val="005BA0"/>
                </a:solidFill>
                <a:latin typeface="Tahoma" panose="020B0604030504040204" pitchFamily="34" charset="0"/>
              </a:rPr>
              <a:t>RAD 1</a:t>
            </a:r>
          </a:p>
          <a:p>
            <a:pPr algn="ctr" eaLnBrk="1" hangingPunct="1">
              <a:spcBef>
                <a:spcPct val="50000"/>
              </a:spcBef>
            </a:pPr>
            <a:r>
              <a:rPr lang="fr-FR" altLang="fr-FR" sz="900" b="1">
                <a:solidFill>
                  <a:srgbClr val="005BA0"/>
                </a:solidFill>
                <a:latin typeface="Tahoma" panose="020B0604030504040204" pitchFamily="34" charset="0"/>
              </a:rPr>
              <a:t>Chapitre 1 – La radioactivité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3" dur="500"/>
                                        <p:tgtEl>
                                          <p:spTgt spid="6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4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4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4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4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41" grpId="0" animBg="1"/>
      <p:bldP spid="64588" grpId="0" autoUpdateAnimBg="0"/>
      <p:bldP spid="64589" grpId="0" animBg="1"/>
      <p:bldP spid="64590" grpId="0" autoUpdateAnimBg="0"/>
      <p:bldP spid="64591" grpId="0" animBg="1"/>
      <p:bldP spid="64593" grpId="0" animBg="1"/>
      <p:bldP spid="64594" grpId="0" animBg="1"/>
      <p:bldP spid="64595" grpId="0" autoUpdateAnimBg="0"/>
      <p:bldP spid="64596" grpId="0" autoUpdateAnimBg="0"/>
      <p:bldP spid="64597" grpId="0" autoUpdateAnimBg="0"/>
      <p:bldP spid="64598" grpId="0" autoUpdateAnimBg="0"/>
      <p:bldP spid="6459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96F431-B025-4F80-BE8F-450F9D153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fr-FR"/>
              <a:t>R-C-Appert-07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5EA614-B8CD-4380-AECD-DA6A5E386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5F5FA-54BD-4096-81FD-B7D988897135}" type="slidenum">
              <a:rPr lang="en-US" altLang="fr-FR"/>
              <a:pPr/>
              <a:t>11</a:t>
            </a:fld>
            <a:endParaRPr lang="en-US" altLang="fr-FR"/>
          </a:p>
        </p:txBody>
      </p:sp>
      <p:pic>
        <p:nvPicPr>
          <p:cNvPr id="297986" name="Picture 2" descr="strmat11">
            <a:extLst>
              <a:ext uri="{FF2B5EF4-FFF2-40B4-BE49-F238E27FC236}">
                <a16:creationId xmlns:a16="http://schemas.microsoft.com/office/drawing/2014/main" id="{38C2F448-9D3B-4177-8286-2F25E6CE29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981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7987" name="Text Box 3">
            <a:extLst>
              <a:ext uri="{FF2B5EF4-FFF2-40B4-BE49-F238E27FC236}">
                <a16:creationId xmlns:a16="http://schemas.microsoft.com/office/drawing/2014/main" id="{387BF607-FFAB-40C0-8EFC-6E64368A0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404813"/>
            <a:ext cx="540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 alt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97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Text Box 6">
            <a:extLst>
              <a:ext uri="{FF2B5EF4-FFF2-40B4-BE49-F238E27FC236}">
                <a16:creationId xmlns:a16="http://schemas.microsoft.com/office/drawing/2014/main" id="{080179AD-952F-4F82-A927-4FFC4CC2C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9" y="1125538"/>
            <a:ext cx="69843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dirty="0">
                <a:latin typeface="Teen" pitchFamily="2" charset="0"/>
              </a:rPr>
              <a:t> </a:t>
            </a:r>
            <a:r>
              <a:rPr lang="fr-FR" altLang="fr-FR" u="sng" dirty="0">
                <a:solidFill>
                  <a:srgbClr val="00B0F0"/>
                </a:solidFill>
                <a:latin typeface="+mn-lt"/>
              </a:rPr>
              <a:t>II.1. </a:t>
            </a:r>
            <a:r>
              <a:rPr lang="fr-FR" altLang="fr-FR" b="1" u="sng" dirty="0">
                <a:solidFill>
                  <a:srgbClr val="00B0F0"/>
                </a:solidFill>
                <a:latin typeface="+mn-lt"/>
              </a:rPr>
              <a:t>Excès de nucléons: le rayonnement alpha</a:t>
            </a:r>
            <a:endParaRPr lang="en-US" altLang="fr-FR" b="1" u="sng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7892" name="Rectangle 16">
            <a:extLst>
              <a:ext uri="{FF2B5EF4-FFF2-40B4-BE49-F238E27FC236}">
                <a16:creationId xmlns:a16="http://schemas.microsoft.com/office/drawing/2014/main" id="{F179002E-0E9F-4007-9982-6C60E17B3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813" y="12187238"/>
            <a:ext cx="1922462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7893" name="Rectangle 17">
            <a:extLst>
              <a:ext uri="{FF2B5EF4-FFF2-40B4-BE49-F238E27FC236}">
                <a16:creationId xmlns:a16="http://schemas.microsoft.com/office/drawing/2014/main" id="{0CB3C3FA-CC4B-4275-B15A-518B85C8E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3438" y="12187238"/>
            <a:ext cx="2921000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58410" name="Rectangle 42">
            <a:extLst>
              <a:ext uri="{FF2B5EF4-FFF2-40B4-BE49-F238E27FC236}">
                <a16:creationId xmlns:a16="http://schemas.microsoft.com/office/drawing/2014/main" id="{BE924FE6-4476-4A70-9930-7DD517CCE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4009231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fr-F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2 Protons</a:t>
            </a:r>
          </a:p>
        </p:txBody>
      </p:sp>
      <p:sp>
        <p:nvSpPr>
          <p:cNvPr id="58411" name="Oval 43">
            <a:extLst>
              <a:ext uri="{FF2B5EF4-FFF2-40B4-BE49-F238E27FC236}">
                <a16:creationId xmlns:a16="http://schemas.microsoft.com/office/drawing/2014/main" id="{6F5F6F33-16A9-487E-98A0-93DBD8CA7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776" y="4585320"/>
            <a:ext cx="749300" cy="7493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58412" name="Oval 44">
            <a:extLst>
              <a:ext uri="{FF2B5EF4-FFF2-40B4-BE49-F238E27FC236}">
                <a16:creationId xmlns:a16="http://schemas.microsoft.com/office/drawing/2014/main" id="{3045BA8C-1DBB-4626-8B08-C5B2A8419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3728" y="4945360"/>
            <a:ext cx="749300" cy="7493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58413" name="Rectangle 45">
            <a:extLst>
              <a:ext uri="{FF2B5EF4-FFF2-40B4-BE49-F238E27FC236}">
                <a16:creationId xmlns:a16="http://schemas.microsoft.com/office/drawing/2014/main" id="{96A96847-BCDE-4D23-AAC6-114B591BC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4009231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fr-F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2 Neutrons</a:t>
            </a:r>
          </a:p>
        </p:txBody>
      </p:sp>
      <p:sp>
        <p:nvSpPr>
          <p:cNvPr id="58414" name="Oval 46">
            <a:extLst>
              <a:ext uri="{FF2B5EF4-FFF2-40B4-BE49-F238E27FC236}">
                <a16:creationId xmlns:a16="http://schemas.microsoft.com/office/drawing/2014/main" id="{100723F8-EE96-41A3-A8BC-DEBD3C823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84" y="4945360"/>
            <a:ext cx="749300" cy="7493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58415" name="Oval 47">
            <a:extLst>
              <a:ext uri="{FF2B5EF4-FFF2-40B4-BE49-F238E27FC236}">
                <a16:creationId xmlns:a16="http://schemas.microsoft.com/office/drawing/2014/main" id="{D3335A4E-3AC6-4559-B7C0-15FCD26CB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736" y="4585320"/>
            <a:ext cx="749300" cy="7493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58416" name="Rectangle 48">
            <a:extLst>
              <a:ext uri="{FF2B5EF4-FFF2-40B4-BE49-F238E27FC236}">
                <a16:creationId xmlns:a16="http://schemas.microsoft.com/office/drawing/2014/main" id="{775E8D79-06BC-4C97-A7D4-D16D93661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895056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Noyau d’HELIUM</a:t>
            </a:r>
          </a:p>
        </p:txBody>
      </p:sp>
      <p:grpSp>
        <p:nvGrpSpPr>
          <p:cNvPr id="2" name="Group 49">
            <a:extLst>
              <a:ext uri="{FF2B5EF4-FFF2-40B4-BE49-F238E27FC236}">
                <a16:creationId xmlns:a16="http://schemas.microsoft.com/office/drawing/2014/main" id="{696A2733-E196-4933-9C23-665D89D66E30}"/>
              </a:ext>
            </a:extLst>
          </p:cNvPr>
          <p:cNvGrpSpPr>
            <a:grpSpLocks/>
          </p:cNvGrpSpPr>
          <p:nvPr/>
        </p:nvGrpSpPr>
        <p:grpSpPr bwMode="auto">
          <a:xfrm>
            <a:off x="6781800" y="4666456"/>
            <a:ext cx="1782763" cy="1066800"/>
            <a:chOff x="4272" y="1440"/>
            <a:chExt cx="1123" cy="672"/>
          </a:xfrm>
        </p:grpSpPr>
        <p:sp>
          <p:nvSpPr>
            <p:cNvPr id="37905" name="Rectangle 50">
              <a:extLst>
                <a:ext uri="{FF2B5EF4-FFF2-40B4-BE49-F238E27FC236}">
                  <a16:creationId xmlns:a16="http://schemas.microsoft.com/office/drawing/2014/main" id="{4E342F88-E8DE-4270-A0EB-AF952F263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6" y="1488"/>
              <a:ext cx="899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4400" b="1">
                  <a:solidFill>
                    <a:srgbClr val="FF0033"/>
                  </a:solidFill>
                  <a:latin typeface="Tahoma" panose="020B0604030504040204" pitchFamily="34" charset="0"/>
                </a:rPr>
                <a:t>He</a:t>
              </a:r>
              <a:r>
                <a:rPr lang="fr-FR" altLang="fr-FR" sz="3600" b="1" baseline="30000">
                  <a:solidFill>
                    <a:srgbClr val="FF0033"/>
                  </a:solidFill>
                  <a:latin typeface="Tahoma" panose="020B0604030504040204" pitchFamily="34" charset="0"/>
                </a:rPr>
                <a:t>2+</a:t>
              </a:r>
            </a:p>
          </p:txBody>
        </p:sp>
        <p:sp>
          <p:nvSpPr>
            <p:cNvPr id="37906" name="Rectangle 51">
              <a:extLst>
                <a:ext uri="{FF2B5EF4-FFF2-40B4-BE49-F238E27FC236}">
                  <a16:creationId xmlns:a16="http://schemas.microsoft.com/office/drawing/2014/main" id="{6252F0D4-F29E-4951-89BC-FA3EE62F98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440"/>
              <a:ext cx="224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3200" b="1">
                  <a:solidFill>
                    <a:srgbClr val="FF0033"/>
                  </a:solidFill>
                  <a:latin typeface="Tahoma" panose="020B0604030504040204" pitchFamily="34" charset="0"/>
                </a:rPr>
                <a:t>42</a:t>
              </a:r>
            </a:p>
          </p:txBody>
        </p:sp>
      </p:grpSp>
      <p:sp>
        <p:nvSpPr>
          <p:cNvPr id="19" name="Rectangle 36">
            <a:extLst>
              <a:ext uri="{FF2B5EF4-FFF2-40B4-BE49-F238E27FC236}">
                <a16:creationId xmlns:a16="http://schemas.microsoft.com/office/drawing/2014/main" id="{EF8B2255-1D72-4696-8B05-5F67C7828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2276872"/>
            <a:ext cx="7989887" cy="576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fr-FR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Il consiste en l’émission de particules</a:t>
            </a:r>
            <a:r>
              <a:rPr lang="fr-FR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</a:t>
            </a:r>
            <a:r>
              <a:rPr lang="fr-FR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( He):</a:t>
            </a:r>
            <a:endParaRPr lang="fr-FR" sz="800" b="1" dirty="0">
              <a:solidFill>
                <a:srgbClr val="FC0128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eaLnBrk="0" hangingPunct="0">
              <a:defRPr/>
            </a:pPr>
            <a:endParaRPr lang="fr-FR" sz="800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8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58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8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8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8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8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8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8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10" grpId="0" autoUpdateAnimBg="0"/>
      <p:bldP spid="58411" grpId="0" animBg="1"/>
      <p:bldP spid="58412" grpId="0" animBg="1"/>
      <p:bldP spid="58413" grpId="0" autoUpdateAnimBg="0"/>
      <p:bldP spid="58414" grpId="0" animBg="1"/>
      <p:bldP spid="58415" grpId="0" animBg="1"/>
      <p:bldP spid="5841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7">
            <a:extLst>
              <a:ext uri="{FF2B5EF4-FFF2-40B4-BE49-F238E27FC236}">
                <a16:creationId xmlns:a16="http://schemas.microsoft.com/office/drawing/2014/main" id="{586EB766-4ED8-4E05-824B-248DD03A3CD1}"/>
              </a:ext>
            </a:extLst>
          </p:cNvPr>
          <p:cNvGrpSpPr>
            <a:grpSpLocks/>
          </p:cNvGrpSpPr>
          <p:nvPr/>
        </p:nvGrpSpPr>
        <p:grpSpPr bwMode="auto">
          <a:xfrm>
            <a:off x="1476375" y="2549525"/>
            <a:ext cx="7200900" cy="735013"/>
            <a:chOff x="884" y="1344"/>
            <a:chExt cx="4536" cy="463"/>
          </a:xfrm>
        </p:grpSpPr>
        <p:sp>
          <p:nvSpPr>
            <p:cNvPr id="38925" name="Rectangle 38">
              <a:extLst>
                <a:ext uri="{FF2B5EF4-FFF2-40B4-BE49-F238E27FC236}">
                  <a16:creationId xmlns:a16="http://schemas.microsoft.com/office/drawing/2014/main" id="{C3FD1667-75B2-4519-9CBC-A1C9F0165C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5" y="1387"/>
              <a:ext cx="150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1600" b="1">
                  <a:latin typeface="Tahoma" panose="020B0604030504040204" pitchFamily="34" charset="0"/>
                </a:rPr>
                <a:t>42</a:t>
              </a:r>
            </a:p>
          </p:txBody>
        </p:sp>
        <p:grpSp>
          <p:nvGrpSpPr>
            <p:cNvPr id="38926" name="Group 39">
              <a:extLst>
                <a:ext uri="{FF2B5EF4-FFF2-40B4-BE49-F238E27FC236}">
                  <a16:creationId xmlns:a16="http://schemas.microsoft.com/office/drawing/2014/main" id="{2EAA9500-3735-4015-94CD-DC634D15EC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84" y="1344"/>
              <a:ext cx="4536" cy="463"/>
              <a:chOff x="884" y="1344"/>
              <a:chExt cx="4536" cy="463"/>
            </a:xfrm>
          </p:grpSpPr>
          <p:sp>
            <p:nvSpPr>
              <p:cNvPr id="38927" name="Rectangle 40">
                <a:extLst>
                  <a:ext uri="{FF2B5EF4-FFF2-40B4-BE49-F238E27FC236}">
                    <a16:creationId xmlns:a16="http://schemas.microsoft.com/office/drawing/2014/main" id="{12146AE8-D9F3-41FF-A5DE-1B37ABCFC1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1" y="1365"/>
                <a:ext cx="402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sz="4000" b="1">
                    <a:latin typeface="Tahoma" panose="020B0604030504040204" pitchFamily="34" charset="0"/>
                  </a:rPr>
                  <a:t>Y</a:t>
                </a:r>
              </a:p>
            </p:txBody>
          </p:sp>
          <p:grpSp>
            <p:nvGrpSpPr>
              <p:cNvPr id="38928" name="Group 41">
                <a:extLst>
                  <a:ext uri="{FF2B5EF4-FFF2-40B4-BE49-F238E27FC236}">
                    <a16:creationId xmlns:a16="http://schemas.microsoft.com/office/drawing/2014/main" id="{07969195-4872-4483-9D45-C28FC7F7E3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84" y="1344"/>
                <a:ext cx="4536" cy="442"/>
                <a:chOff x="884" y="1365"/>
                <a:chExt cx="4536" cy="442"/>
              </a:xfrm>
            </p:grpSpPr>
            <p:sp>
              <p:nvSpPr>
                <p:cNvPr id="38929" name="Rectangle 42">
                  <a:extLst>
                    <a:ext uri="{FF2B5EF4-FFF2-40B4-BE49-F238E27FC236}">
                      <a16:creationId xmlns:a16="http://schemas.microsoft.com/office/drawing/2014/main" id="{BC83FD3B-CB2B-44A2-94BB-6C13D084AD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40" y="1365"/>
                  <a:ext cx="403" cy="4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fr-FR" altLang="fr-FR" sz="4000" b="1">
                      <a:latin typeface="Tahoma" panose="020B0604030504040204" pitchFamily="34" charset="0"/>
                    </a:rPr>
                    <a:t>X</a:t>
                  </a:r>
                </a:p>
              </p:txBody>
            </p:sp>
            <p:sp>
              <p:nvSpPr>
                <p:cNvPr id="38930" name="Rectangle 43">
                  <a:extLst>
                    <a:ext uri="{FF2B5EF4-FFF2-40B4-BE49-F238E27FC236}">
                      <a16:creationId xmlns:a16="http://schemas.microsoft.com/office/drawing/2014/main" id="{082C20A2-71CD-4C32-AF56-8025FB184A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54" y="1389"/>
                  <a:ext cx="553" cy="3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fr-FR" altLang="fr-FR" sz="1400" b="1">
                      <a:latin typeface="Tahoma" panose="020B0604030504040204" pitchFamily="34" charset="0"/>
                    </a:rPr>
                    <a:t>A-4</a:t>
                  </a:r>
                </a:p>
                <a:p>
                  <a:pPr algn="ctr">
                    <a:spcBef>
                      <a:spcPct val="50000"/>
                    </a:spcBef>
                  </a:pPr>
                  <a:r>
                    <a:rPr lang="fr-FR" altLang="fr-FR" sz="1400" b="1">
                      <a:latin typeface="Tahoma" panose="020B0604030504040204" pitchFamily="34" charset="0"/>
                    </a:rPr>
                    <a:t>Z-2</a:t>
                  </a:r>
                </a:p>
              </p:txBody>
            </p:sp>
            <p:sp>
              <p:nvSpPr>
                <p:cNvPr id="38931" name="Rectangle 44">
                  <a:extLst>
                    <a:ext uri="{FF2B5EF4-FFF2-40B4-BE49-F238E27FC236}">
                      <a16:creationId xmlns:a16="http://schemas.microsoft.com/office/drawing/2014/main" id="{E930E92A-81F7-486F-8334-09DC9C9373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84" y="1389"/>
                  <a:ext cx="302" cy="3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fr-FR" altLang="fr-FR" sz="1400" b="1" dirty="0">
                      <a:latin typeface="Tahoma" panose="020B0604030504040204" pitchFamily="34" charset="0"/>
                    </a:rPr>
                    <a:t>A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fr-FR" altLang="fr-FR" sz="1400" b="1" dirty="0">
                      <a:latin typeface="Tahoma" panose="020B0604030504040204" pitchFamily="34" charset="0"/>
                    </a:rPr>
                    <a:t>Z</a:t>
                  </a:r>
                </a:p>
              </p:txBody>
            </p:sp>
            <p:sp>
              <p:nvSpPr>
                <p:cNvPr id="38932" name="Line 45">
                  <a:extLst>
                    <a:ext uri="{FF2B5EF4-FFF2-40B4-BE49-F238E27FC236}">
                      <a16:creationId xmlns:a16="http://schemas.microsoft.com/office/drawing/2014/main" id="{D6B18884-CE27-49B7-94A8-76FE5E38E0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74" y="1570"/>
                  <a:ext cx="590" cy="0"/>
                </a:xfrm>
                <a:prstGeom prst="line">
                  <a:avLst/>
                </a:prstGeom>
                <a:noFill/>
                <a:ln w="508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933" name="Rectangle 46">
                  <a:extLst>
                    <a:ext uri="{FF2B5EF4-FFF2-40B4-BE49-F238E27FC236}">
                      <a16:creationId xmlns:a16="http://schemas.microsoft.com/office/drawing/2014/main" id="{B7D1A946-18B8-4767-9146-6CABEF9F5D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5" y="1408"/>
                  <a:ext cx="717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fr-FR" altLang="fr-FR" sz="2800" b="1">
                      <a:latin typeface="Tahoma" panose="020B0604030504040204" pitchFamily="34" charset="0"/>
                    </a:rPr>
                    <a:t>He</a:t>
                  </a:r>
                  <a:r>
                    <a:rPr lang="fr-FR" altLang="fr-FR" sz="2800" b="1" baseline="30000">
                      <a:latin typeface="Tahoma" panose="020B0604030504040204" pitchFamily="34" charset="0"/>
                    </a:rPr>
                    <a:t>2+</a:t>
                  </a:r>
                </a:p>
              </p:txBody>
            </p:sp>
            <p:sp>
              <p:nvSpPr>
                <p:cNvPr id="38934" name="Rectangle 47">
                  <a:extLst>
                    <a:ext uri="{FF2B5EF4-FFF2-40B4-BE49-F238E27FC236}">
                      <a16:creationId xmlns:a16="http://schemas.microsoft.com/office/drawing/2014/main" id="{E89FCCC2-2F3E-442C-9881-218C583B17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71" y="1389"/>
                  <a:ext cx="252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fr-FR" altLang="fr-FR" sz="3200" b="1">
                      <a:latin typeface="Tahoma" panose="020B0604030504040204" pitchFamily="34" charset="0"/>
                    </a:rPr>
                    <a:t>+</a:t>
                  </a:r>
                </a:p>
              </p:txBody>
            </p:sp>
            <p:sp>
              <p:nvSpPr>
                <p:cNvPr id="38935" name="Rectangle 48">
                  <a:extLst>
                    <a:ext uri="{FF2B5EF4-FFF2-40B4-BE49-F238E27FC236}">
                      <a16:creationId xmlns:a16="http://schemas.microsoft.com/office/drawing/2014/main" id="{F0FE6B7B-E1CC-4D39-A6BC-4AF590307A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71" y="1429"/>
                  <a:ext cx="251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fr-FR" altLang="fr-FR" sz="3200" b="1">
                      <a:latin typeface="Tahoma" panose="020B0604030504040204" pitchFamily="34" charset="0"/>
                    </a:rPr>
                    <a:t>+</a:t>
                  </a:r>
                </a:p>
              </p:txBody>
            </p:sp>
            <p:sp>
              <p:nvSpPr>
                <p:cNvPr id="66609" name="Rectangle 49">
                  <a:extLst>
                    <a:ext uri="{FF2B5EF4-FFF2-40B4-BE49-F238E27FC236}">
                      <a16:creationId xmlns:a16="http://schemas.microsoft.com/office/drawing/2014/main" id="{9ADD749F-84CA-4F2F-B287-2D23BA7495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62" y="1452"/>
                  <a:ext cx="1158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lIns="92075" tIns="46038" rIns="92075" bIns="46038"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  <a:defRPr/>
                  </a:pPr>
                  <a:r>
                    <a:rPr lang="fr-FR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ahoma" pitchFamily="34" charset="0"/>
                    </a:rPr>
                    <a:t>Energie</a:t>
                  </a: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">
            <a:extLst>
              <a:ext uri="{FF2B5EF4-FFF2-40B4-BE49-F238E27FC236}">
                <a16:creationId xmlns:a16="http://schemas.microsoft.com/office/drawing/2014/main" id="{70B02263-D833-426D-A37A-DFA74C91A409}"/>
              </a:ext>
            </a:extLst>
          </p:cNvPr>
          <p:cNvGrpSpPr>
            <a:grpSpLocks/>
          </p:cNvGrpSpPr>
          <p:nvPr/>
        </p:nvGrpSpPr>
        <p:grpSpPr bwMode="auto">
          <a:xfrm>
            <a:off x="1187450" y="3152775"/>
            <a:ext cx="7696200" cy="930275"/>
            <a:chOff x="516" y="1716"/>
            <a:chExt cx="4848" cy="586"/>
          </a:xfrm>
        </p:grpSpPr>
        <p:sp>
          <p:nvSpPr>
            <p:cNvPr id="40980" name="Rectangle 16">
              <a:extLst>
                <a:ext uri="{FF2B5EF4-FFF2-40B4-BE49-F238E27FC236}">
                  <a16:creationId xmlns:a16="http://schemas.microsoft.com/office/drawing/2014/main" id="{1651CC57-0CC2-4A37-AA68-EB3B3A301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" y="1908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 dirty="0">
                  <a:solidFill>
                    <a:srgbClr val="FF3300"/>
                  </a:solidFill>
                  <a:latin typeface="Tahoma" panose="020B0604030504040204" pitchFamily="34" charset="0"/>
                </a:rPr>
                <a:t>Rn</a:t>
              </a:r>
            </a:p>
          </p:txBody>
        </p:sp>
        <p:sp>
          <p:nvSpPr>
            <p:cNvPr id="40981" name="Rectangle 17">
              <a:extLst>
                <a:ext uri="{FF2B5EF4-FFF2-40B4-BE49-F238E27FC236}">
                  <a16:creationId xmlns:a16="http://schemas.microsoft.com/office/drawing/2014/main" id="{A42E639E-E4F3-457B-9172-328412391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2" y="1716"/>
              <a:ext cx="528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sz="2000" b="1" dirty="0">
                  <a:latin typeface="Tahoma" panose="020B0604030504040204" pitchFamily="34" charset="0"/>
                </a:rPr>
                <a:t>….</a:t>
              </a:r>
            </a:p>
            <a:p>
              <a:pPr algn="ctr">
                <a:spcBef>
                  <a:spcPct val="50000"/>
                </a:spcBef>
              </a:pPr>
              <a:r>
                <a:rPr lang="fr-FR" altLang="fr-FR" sz="2000" b="1" dirty="0">
                  <a:latin typeface="Tahoma" panose="020B0604030504040204" pitchFamily="34" charset="0"/>
                </a:rPr>
                <a:t>…</a:t>
              </a:r>
            </a:p>
          </p:txBody>
        </p:sp>
        <p:sp>
          <p:nvSpPr>
            <p:cNvPr id="40982" name="Rectangle 18">
              <a:extLst>
                <a:ext uri="{FF2B5EF4-FFF2-40B4-BE49-F238E27FC236}">
                  <a16:creationId xmlns:a16="http://schemas.microsoft.com/office/drawing/2014/main" id="{70A2B38A-308C-43BF-BDF1-F68632168C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" y="1764"/>
              <a:ext cx="432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222</a:t>
              </a:r>
            </a:p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86</a:t>
              </a:r>
            </a:p>
          </p:txBody>
        </p:sp>
        <p:sp>
          <p:nvSpPr>
            <p:cNvPr id="40983" name="Line 19">
              <a:extLst>
                <a:ext uri="{FF2B5EF4-FFF2-40B4-BE49-F238E27FC236}">
                  <a16:creationId xmlns:a16="http://schemas.microsoft.com/office/drawing/2014/main" id="{F214DF45-BA1A-4A36-900C-35A3A26D36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6" y="2100"/>
              <a:ext cx="576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984" name="Rectangle 20">
              <a:extLst>
                <a:ext uri="{FF2B5EF4-FFF2-40B4-BE49-F238E27FC236}">
                  <a16:creationId xmlns:a16="http://schemas.microsoft.com/office/drawing/2014/main" id="{DC7398CA-B3C2-4D39-B41B-7AE8EBAC5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6" y="1915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 dirty="0">
                  <a:solidFill>
                    <a:srgbClr val="FF3300"/>
                  </a:solidFill>
                  <a:latin typeface="Tahoma" panose="020B0604030504040204" pitchFamily="34" charset="0"/>
                </a:rPr>
                <a:t>Po</a:t>
              </a:r>
            </a:p>
          </p:txBody>
        </p:sp>
        <p:sp>
          <p:nvSpPr>
            <p:cNvPr id="40985" name="Rectangle 21">
              <a:extLst>
                <a:ext uri="{FF2B5EF4-FFF2-40B4-BE49-F238E27FC236}">
                  <a16:creationId xmlns:a16="http://schemas.microsoft.com/office/drawing/2014/main" id="{B5C27A9B-5F96-40E3-8868-90D7B8A12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" y="1860"/>
              <a:ext cx="57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He</a:t>
              </a:r>
              <a:r>
                <a:rPr lang="fr-FR" altLang="fr-FR" sz="2000" b="1" baseline="64000">
                  <a:solidFill>
                    <a:schemeClr val="tx2"/>
                  </a:solidFill>
                  <a:latin typeface="Tahoma" panose="020B0604030504040204" pitchFamily="34" charset="0"/>
                </a:rPr>
                <a:t>2+</a:t>
              </a:r>
            </a:p>
          </p:txBody>
        </p:sp>
        <p:sp>
          <p:nvSpPr>
            <p:cNvPr id="40986" name="Rectangle 22">
              <a:extLst>
                <a:ext uri="{FF2B5EF4-FFF2-40B4-BE49-F238E27FC236}">
                  <a16:creationId xmlns:a16="http://schemas.microsoft.com/office/drawing/2014/main" id="{5EFEEC75-5CA4-4A5B-8B39-AFB11AC1B9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0" y="1812"/>
              <a:ext cx="14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42</a:t>
              </a:r>
            </a:p>
          </p:txBody>
        </p:sp>
        <p:sp>
          <p:nvSpPr>
            <p:cNvPr id="40987" name="Rectangle 23">
              <a:extLst>
                <a:ext uri="{FF2B5EF4-FFF2-40B4-BE49-F238E27FC236}">
                  <a16:creationId xmlns:a16="http://schemas.microsoft.com/office/drawing/2014/main" id="{A732BE12-6E12-4F20-842D-CF3F18DB4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0" y="1908"/>
              <a:ext cx="2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40988" name="Rectangle 24">
              <a:extLst>
                <a:ext uri="{FF2B5EF4-FFF2-40B4-BE49-F238E27FC236}">
                  <a16:creationId xmlns:a16="http://schemas.microsoft.com/office/drawing/2014/main" id="{E9520A59-AEB5-408C-B642-80880BD910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" y="1908"/>
              <a:ext cx="2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68633" name="Rectangle 25">
              <a:extLst>
                <a:ext uri="{FF2B5EF4-FFF2-40B4-BE49-F238E27FC236}">
                  <a16:creationId xmlns:a16="http://schemas.microsoft.com/office/drawing/2014/main" id="{DC1FA802-DFF5-410B-A219-42CFDC3FB6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0" y="1956"/>
              <a:ext cx="11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r>
                <a:rPr lang="fr-FR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Energie</a:t>
              </a:r>
            </a:p>
          </p:txBody>
        </p:sp>
      </p:grpSp>
      <p:grpSp>
        <p:nvGrpSpPr>
          <p:cNvPr id="4" name="Group 26">
            <a:extLst>
              <a:ext uri="{FF2B5EF4-FFF2-40B4-BE49-F238E27FC236}">
                <a16:creationId xmlns:a16="http://schemas.microsoft.com/office/drawing/2014/main" id="{AC90DC66-30BC-4C50-8311-A958529802C8}"/>
              </a:ext>
            </a:extLst>
          </p:cNvPr>
          <p:cNvGrpSpPr>
            <a:grpSpLocks/>
          </p:cNvGrpSpPr>
          <p:nvPr/>
        </p:nvGrpSpPr>
        <p:grpSpPr bwMode="auto">
          <a:xfrm>
            <a:off x="1258888" y="4797425"/>
            <a:ext cx="7696200" cy="930275"/>
            <a:chOff x="564" y="2772"/>
            <a:chExt cx="4848" cy="586"/>
          </a:xfrm>
        </p:grpSpPr>
        <p:sp>
          <p:nvSpPr>
            <p:cNvPr id="40970" name="Rectangle 27">
              <a:extLst>
                <a:ext uri="{FF2B5EF4-FFF2-40B4-BE49-F238E27FC236}">
                  <a16:creationId xmlns:a16="http://schemas.microsoft.com/office/drawing/2014/main" id="{BF2B36D2-628F-48AA-BBCB-D38CA4121A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" y="2974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 dirty="0">
                  <a:solidFill>
                    <a:srgbClr val="FF3300"/>
                  </a:solidFill>
                  <a:latin typeface="Tahoma" panose="020B0604030504040204" pitchFamily="34" charset="0"/>
                </a:rPr>
                <a:t>Po</a:t>
              </a:r>
            </a:p>
          </p:txBody>
        </p:sp>
        <p:sp>
          <p:nvSpPr>
            <p:cNvPr id="40971" name="Rectangle 28">
              <a:extLst>
                <a:ext uri="{FF2B5EF4-FFF2-40B4-BE49-F238E27FC236}">
                  <a16:creationId xmlns:a16="http://schemas.microsoft.com/office/drawing/2014/main" id="{3F3BF43D-8846-4274-9EE2-18AD5BD43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0" y="2772"/>
              <a:ext cx="528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sz="2000" b="1" dirty="0">
                  <a:latin typeface="Tahoma" panose="020B0604030504040204" pitchFamily="34" charset="0"/>
                </a:rPr>
                <a:t>…..</a:t>
              </a:r>
            </a:p>
            <a:p>
              <a:pPr algn="ctr">
                <a:spcBef>
                  <a:spcPct val="50000"/>
                </a:spcBef>
              </a:pPr>
              <a:r>
                <a:rPr lang="fr-FR" altLang="fr-FR" sz="2000" b="1" dirty="0">
                  <a:latin typeface="Tahoma" panose="020B0604030504040204" pitchFamily="34" charset="0"/>
                </a:rPr>
                <a:t>…</a:t>
              </a:r>
            </a:p>
          </p:txBody>
        </p:sp>
        <p:sp>
          <p:nvSpPr>
            <p:cNvPr id="40972" name="Rectangle 29">
              <a:extLst>
                <a:ext uri="{FF2B5EF4-FFF2-40B4-BE49-F238E27FC236}">
                  <a16:creationId xmlns:a16="http://schemas.microsoft.com/office/drawing/2014/main" id="{FC85465D-9FD2-49B4-AF77-376C7D95DB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" y="2820"/>
              <a:ext cx="432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218</a:t>
              </a:r>
            </a:p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84</a:t>
              </a:r>
            </a:p>
          </p:txBody>
        </p:sp>
        <p:sp>
          <p:nvSpPr>
            <p:cNvPr id="40973" name="Line 30">
              <a:extLst>
                <a:ext uri="{FF2B5EF4-FFF2-40B4-BE49-F238E27FC236}">
                  <a16:creationId xmlns:a16="http://schemas.microsoft.com/office/drawing/2014/main" id="{FD205463-8797-4771-B7BC-E4CF2D2CD2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4" y="3156"/>
              <a:ext cx="576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974" name="Rectangle 31">
              <a:extLst>
                <a:ext uri="{FF2B5EF4-FFF2-40B4-BE49-F238E27FC236}">
                  <a16:creationId xmlns:a16="http://schemas.microsoft.com/office/drawing/2014/main" id="{14BD7D3C-C0C2-470A-8EA5-4BBC22C985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8" y="2969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 dirty="0">
                  <a:solidFill>
                    <a:schemeClr val="hlink"/>
                  </a:solidFill>
                  <a:latin typeface="Tahoma" panose="020B0604030504040204" pitchFamily="34" charset="0"/>
                </a:rPr>
                <a:t>Pb</a:t>
              </a:r>
            </a:p>
          </p:txBody>
        </p:sp>
        <p:sp>
          <p:nvSpPr>
            <p:cNvPr id="40975" name="Rectangle 32">
              <a:extLst>
                <a:ext uri="{FF2B5EF4-FFF2-40B4-BE49-F238E27FC236}">
                  <a16:creationId xmlns:a16="http://schemas.microsoft.com/office/drawing/2014/main" id="{53609B41-1C06-4F4A-89E4-FC97E36884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2" y="2916"/>
              <a:ext cx="57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He</a:t>
              </a:r>
              <a:r>
                <a:rPr lang="fr-FR" altLang="fr-FR" sz="2000" b="1" baseline="64000">
                  <a:solidFill>
                    <a:schemeClr val="tx2"/>
                  </a:solidFill>
                  <a:latin typeface="Tahoma" panose="020B0604030504040204" pitchFamily="34" charset="0"/>
                </a:rPr>
                <a:t>2+</a:t>
              </a:r>
            </a:p>
          </p:txBody>
        </p:sp>
        <p:sp>
          <p:nvSpPr>
            <p:cNvPr id="40976" name="Rectangle 33">
              <a:extLst>
                <a:ext uri="{FF2B5EF4-FFF2-40B4-BE49-F238E27FC236}">
                  <a16:creationId xmlns:a16="http://schemas.microsoft.com/office/drawing/2014/main" id="{C7B7BF68-A3A5-4DD6-93CE-4885AB4B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8" y="2868"/>
              <a:ext cx="14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42</a:t>
              </a:r>
            </a:p>
          </p:txBody>
        </p:sp>
        <p:sp>
          <p:nvSpPr>
            <p:cNvPr id="40977" name="Rectangle 34">
              <a:extLst>
                <a:ext uri="{FF2B5EF4-FFF2-40B4-BE49-F238E27FC236}">
                  <a16:creationId xmlns:a16="http://schemas.microsoft.com/office/drawing/2014/main" id="{4A5DBDA1-7CC3-46D4-B287-E1031023EF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8" y="2964"/>
              <a:ext cx="2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40978" name="Rectangle 35">
              <a:extLst>
                <a:ext uri="{FF2B5EF4-FFF2-40B4-BE49-F238E27FC236}">
                  <a16:creationId xmlns:a16="http://schemas.microsoft.com/office/drawing/2014/main" id="{9AC6FCA1-19FE-4417-AA91-460CAE3A5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2" y="2964"/>
              <a:ext cx="2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68644" name="Rectangle 36">
              <a:extLst>
                <a:ext uri="{FF2B5EF4-FFF2-40B4-BE49-F238E27FC236}">
                  <a16:creationId xmlns:a16="http://schemas.microsoft.com/office/drawing/2014/main" id="{CD190976-5EFB-4185-AC29-A83B5F1AE5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8" y="3012"/>
              <a:ext cx="11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r>
                <a:rPr lang="fr-FR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Energie</a:t>
              </a:r>
            </a:p>
          </p:txBody>
        </p:sp>
      </p:grpSp>
      <p:sp>
        <p:nvSpPr>
          <p:cNvPr id="40966" name="Text Box 39">
            <a:extLst>
              <a:ext uri="{FF2B5EF4-FFF2-40B4-BE49-F238E27FC236}">
                <a16:creationId xmlns:a16="http://schemas.microsoft.com/office/drawing/2014/main" id="{A1222EBF-A725-4237-8953-1CDA1F45D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1125538"/>
            <a:ext cx="25193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800" dirty="0">
                <a:latin typeface="Teen" pitchFamily="2" charset="0"/>
              </a:rPr>
              <a:t> </a:t>
            </a:r>
            <a:r>
              <a:rPr lang="fr-FR" altLang="fr-FR" sz="2800" b="1" u="sng" dirty="0">
                <a:latin typeface="Teen" pitchFamily="2" charset="0"/>
              </a:rPr>
              <a:t>Exemples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28F36E47-8CF4-4615-9EFC-8BE2B9975043}"/>
              </a:ext>
            </a:extLst>
          </p:cNvPr>
          <p:cNvGrpSpPr>
            <a:grpSpLocks/>
          </p:cNvGrpSpPr>
          <p:nvPr/>
        </p:nvGrpSpPr>
        <p:grpSpPr bwMode="auto">
          <a:xfrm>
            <a:off x="1187450" y="1628775"/>
            <a:ext cx="7696200" cy="930275"/>
            <a:chOff x="516" y="756"/>
            <a:chExt cx="4848" cy="586"/>
          </a:xfrm>
        </p:grpSpPr>
        <p:sp>
          <p:nvSpPr>
            <p:cNvPr id="40990" name="Rectangle 5">
              <a:extLst>
                <a:ext uri="{FF2B5EF4-FFF2-40B4-BE49-F238E27FC236}">
                  <a16:creationId xmlns:a16="http://schemas.microsoft.com/office/drawing/2014/main" id="{7D00E27A-52DF-41F3-9241-C7FECB671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" y="804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solidFill>
                    <a:srgbClr val="FF0033"/>
                  </a:solidFill>
                  <a:latin typeface="Tahoma" panose="020B0604030504040204" pitchFamily="34" charset="0"/>
                </a:rPr>
                <a:t>Ra</a:t>
              </a:r>
            </a:p>
          </p:txBody>
        </p:sp>
        <p:sp>
          <p:nvSpPr>
            <p:cNvPr id="40991" name="Rectangle 6">
              <a:extLst>
                <a:ext uri="{FF2B5EF4-FFF2-40B4-BE49-F238E27FC236}">
                  <a16:creationId xmlns:a16="http://schemas.microsoft.com/office/drawing/2014/main" id="{C14717FC-4192-4AF8-AB61-40D8A6B4B7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2" y="756"/>
              <a:ext cx="528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sz="2000" b="1" dirty="0">
                  <a:latin typeface="Tahoma" panose="020B0604030504040204" pitchFamily="34" charset="0"/>
                </a:rPr>
                <a:t>222</a:t>
              </a:r>
            </a:p>
            <a:p>
              <a:pPr algn="ctr">
                <a:spcBef>
                  <a:spcPct val="50000"/>
                </a:spcBef>
              </a:pPr>
              <a:r>
                <a:rPr lang="fr-FR" altLang="fr-FR" sz="2000" b="1" dirty="0">
                  <a:latin typeface="Tahoma" panose="020B0604030504040204" pitchFamily="34" charset="0"/>
                </a:rPr>
                <a:t>86</a:t>
              </a:r>
            </a:p>
          </p:txBody>
        </p:sp>
        <p:sp>
          <p:nvSpPr>
            <p:cNvPr id="40992" name="Rectangle 7">
              <a:extLst>
                <a:ext uri="{FF2B5EF4-FFF2-40B4-BE49-F238E27FC236}">
                  <a16:creationId xmlns:a16="http://schemas.microsoft.com/office/drawing/2014/main" id="{47152680-F541-41F1-9CD9-D2F32D3EC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" y="804"/>
              <a:ext cx="432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226</a:t>
              </a:r>
            </a:p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88</a:t>
              </a:r>
            </a:p>
          </p:txBody>
        </p:sp>
        <p:sp>
          <p:nvSpPr>
            <p:cNvPr id="40993" name="Line 8">
              <a:extLst>
                <a:ext uri="{FF2B5EF4-FFF2-40B4-BE49-F238E27FC236}">
                  <a16:creationId xmlns:a16="http://schemas.microsoft.com/office/drawing/2014/main" id="{2A893095-4706-462C-95B3-CC29AFC3DE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6" y="1140"/>
              <a:ext cx="576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994" name="Rectangle 9">
              <a:extLst>
                <a:ext uri="{FF2B5EF4-FFF2-40B4-BE49-F238E27FC236}">
                  <a16:creationId xmlns:a16="http://schemas.microsoft.com/office/drawing/2014/main" id="{0BEF0D37-63AA-43B2-8BF6-34312A87E3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6" y="804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solidFill>
                    <a:srgbClr val="FF3300"/>
                  </a:solidFill>
                  <a:latin typeface="Tahoma" panose="020B0604030504040204" pitchFamily="34" charset="0"/>
                </a:rPr>
                <a:t>Rn</a:t>
              </a:r>
            </a:p>
          </p:txBody>
        </p:sp>
        <p:sp>
          <p:nvSpPr>
            <p:cNvPr id="40995" name="Rectangle 10">
              <a:extLst>
                <a:ext uri="{FF2B5EF4-FFF2-40B4-BE49-F238E27FC236}">
                  <a16:creationId xmlns:a16="http://schemas.microsoft.com/office/drawing/2014/main" id="{F4C6791E-B65C-4963-B3D0-3DB72E6A7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" y="900"/>
              <a:ext cx="57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He</a:t>
              </a:r>
              <a:r>
                <a:rPr lang="fr-FR" altLang="fr-FR" sz="2000" b="1" baseline="64000">
                  <a:solidFill>
                    <a:schemeClr val="tx2"/>
                  </a:solidFill>
                  <a:latin typeface="Tahoma" panose="020B0604030504040204" pitchFamily="34" charset="0"/>
                </a:rPr>
                <a:t>2+</a:t>
              </a:r>
            </a:p>
          </p:txBody>
        </p:sp>
        <p:sp>
          <p:nvSpPr>
            <p:cNvPr id="40996" name="Rectangle 11">
              <a:extLst>
                <a:ext uri="{FF2B5EF4-FFF2-40B4-BE49-F238E27FC236}">
                  <a16:creationId xmlns:a16="http://schemas.microsoft.com/office/drawing/2014/main" id="{FC4B3FAA-CCA5-4D9B-820A-BE5394CBD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0" y="852"/>
              <a:ext cx="14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42</a:t>
              </a:r>
            </a:p>
          </p:txBody>
        </p:sp>
        <p:sp>
          <p:nvSpPr>
            <p:cNvPr id="40997" name="Rectangle 12">
              <a:extLst>
                <a:ext uri="{FF2B5EF4-FFF2-40B4-BE49-F238E27FC236}">
                  <a16:creationId xmlns:a16="http://schemas.microsoft.com/office/drawing/2014/main" id="{4669AD4A-D978-4F76-82B1-FC6AB07D6D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0" y="948"/>
              <a:ext cx="2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40998" name="Rectangle 13">
              <a:extLst>
                <a:ext uri="{FF2B5EF4-FFF2-40B4-BE49-F238E27FC236}">
                  <a16:creationId xmlns:a16="http://schemas.microsoft.com/office/drawing/2014/main" id="{527F238F-7687-4DCA-BCDC-2F478E4B4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" y="948"/>
              <a:ext cx="2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68622" name="Rectangle 14">
              <a:extLst>
                <a:ext uri="{FF2B5EF4-FFF2-40B4-BE49-F238E27FC236}">
                  <a16:creationId xmlns:a16="http://schemas.microsoft.com/office/drawing/2014/main" id="{69CD499C-EA29-4E1A-AE1A-6DE3B4608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0" y="996"/>
              <a:ext cx="11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r>
                <a:rPr lang="fr-FR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Energie</a:t>
              </a:r>
            </a:p>
          </p:txBody>
        </p:sp>
      </p:grpSp>
      <p:grpSp>
        <p:nvGrpSpPr>
          <p:cNvPr id="3" name="Group 15">
            <a:extLst>
              <a:ext uri="{FF2B5EF4-FFF2-40B4-BE49-F238E27FC236}">
                <a16:creationId xmlns:a16="http://schemas.microsoft.com/office/drawing/2014/main" id="{70B02263-D833-426D-A37A-DFA74C91A409}"/>
              </a:ext>
            </a:extLst>
          </p:cNvPr>
          <p:cNvGrpSpPr>
            <a:grpSpLocks/>
          </p:cNvGrpSpPr>
          <p:nvPr/>
        </p:nvGrpSpPr>
        <p:grpSpPr bwMode="auto">
          <a:xfrm>
            <a:off x="1187450" y="3152775"/>
            <a:ext cx="7696200" cy="930275"/>
            <a:chOff x="516" y="1716"/>
            <a:chExt cx="4848" cy="586"/>
          </a:xfrm>
        </p:grpSpPr>
        <p:sp>
          <p:nvSpPr>
            <p:cNvPr id="40980" name="Rectangle 16">
              <a:extLst>
                <a:ext uri="{FF2B5EF4-FFF2-40B4-BE49-F238E27FC236}">
                  <a16:creationId xmlns:a16="http://schemas.microsoft.com/office/drawing/2014/main" id="{1651CC57-0CC2-4A37-AA68-EB3B3A301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" y="1764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solidFill>
                    <a:srgbClr val="FF3300"/>
                  </a:solidFill>
                  <a:latin typeface="Tahoma" panose="020B0604030504040204" pitchFamily="34" charset="0"/>
                </a:rPr>
                <a:t>Rn</a:t>
              </a:r>
            </a:p>
          </p:txBody>
        </p:sp>
        <p:sp>
          <p:nvSpPr>
            <p:cNvPr id="40981" name="Rectangle 17">
              <a:extLst>
                <a:ext uri="{FF2B5EF4-FFF2-40B4-BE49-F238E27FC236}">
                  <a16:creationId xmlns:a16="http://schemas.microsoft.com/office/drawing/2014/main" id="{A42E639E-E4F3-457B-9172-328412391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2" y="1716"/>
              <a:ext cx="528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218</a:t>
              </a:r>
            </a:p>
            <a:p>
              <a:pPr algn="ctr"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84</a:t>
              </a:r>
            </a:p>
          </p:txBody>
        </p:sp>
        <p:sp>
          <p:nvSpPr>
            <p:cNvPr id="40982" name="Rectangle 18">
              <a:extLst>
                <a:ext uri="{FF2B5EF4-FFF2-40B4-BE49-F238E27FC236}">
                  <a16:creationId xmlns:a16="http://schemas.microsoft.com/office/drawing/2014/main" id="{70A2B38A-308C-43BF-BDF1-F68632168C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" y="1764"/>
              <a:ext cx="432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222</a:t>
              </a:r>
            </a:p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86</a:t>
              </a:r>
            </a:p>
          </p:txBody>
        </p:sp>
        <p:sp>
          <p:nvSpPr>
            <p:cNvPr id="40983" name="Line 19">
              <a:extLst>
                <a:ext uri="{FF2B5EF4-FFF2-40B4-BE49-F238E27FC236}">
                  <a16:creationId xmlns:a16="http://schemas.microsoft.com/office/drawing/2014/main" id="{F214DF45-BA1A-4A36-900C-35A3A26D36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6" y="2100"/>
              <a:ext cx="576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984" name="Rectangle 20">
              <a:extLst>
                <a:ext uri="{FF2B5EF4-FFF2-40B4-BE49-F238E27FC236}">
                  <a16:creationId xmlns:a16="http://schemas.microsoft.com/office/drawing/2014/main" id="{DC7398CA-B3C2-4D39-B41B-7AE8EBAC5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6" y="1764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solidFill>
                    <a:srgbClr val="FF3300"/>
                  </a:solidFill>
                  <a:latin typeface="Tahoma" panose="020B0604030504040204" pitchFamily="34" charset="0"/>
                </a:rPr>
                <a:t>Po</a:t>
              </a:r>
            </a:p>
          </p:txBody>
        </p:sp>
        <p:sp>
          <p:nvSpPr>
            <p:cNvPr id="40985" name="Rectangle 21">
              <a:extLst>
                <a:ext uri="{FF2B5EF4-FFF2-40B4-BE49-F238E27FC236}">
                  <a16:creationId xmlns:a16="http://schemas.microsoft.com/office/drawing/2014/main" id="{B5C27A9B-5F96-40E3-8868-90D7B8A12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" y="1860"/>
              <a:ext cx="57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He</a:t>
              </a:r>
              <a:r>
                <a:rPr lang="fr-FR" altLang="fr-FR" sz="2000" b="1" baseline="64000">
                  <a:solidFill>
                    <a:schemeClr val="tx2"/>
                  </a:solidFill>
                  <a:latin typeface="Tahoma" panose="020B0604030504040204" pitchFamily="34" charset="0"/>
                </a:rPr>
                <a:t>2+</a:t>
              </a:r>
            </a:p>
          </p:txBody>
        </p:sp>
        <p:sp>
          <p:nvSpPr>
            <p:cNvPr id="40986" name="Rectangle 22">
              <a:extLst>
                <a:ext uri="{FF2B5EF4-FFF2-40B4-BE49-F238E27FC236}">
                  <a16:creationId xmlns:a16="http://schemas.microsoft.com/office/drawing/2014/main" id="{5EFEEC75-5CA4-4A5B-8B39-AFB11AC1B9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0" y="1812"/>
              <a:ext cx="14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42</a:t>
              </a:r>
            </a:p>
          </p:txBody>
        </p:sp>
        <p:sp>
          <p:nvSpPr>
            <p:cNvPr id="40987" name="Rectangle 23">
              <a:extLst>
                <a:ext uri="{FF2B5EF4-FFF2-40B4-BE49-F238E27FC236}">
                  <a16:creationId xmlns:a16="http://schemas.microsoft.com/office/drawing/2014/main" id="{A732BE12-6E12-4F20-842D-CF3F18DB4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0" y="1908"/>
              <a:ext cx="2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40988" name="Rectangle 24">
              <a:extLst>
                <a:ext uri="{FF2B5EF4-FFF2-40B4-BE49-F238E27FC236}">
                  <a16:creationId xmlns:a16="http://schemas.microsoft.com/office/drawing/2014/main" id="{E9520A59-AEB5-408C-B642-80880BD910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" y="1908"/>
              <a:ext cx="2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68633" name="Rectangle 25">
              <a:extLst>
                <a:ext uri="{FF2B5EF4-FFF2-40B4-BE49-F238E27FC236}">
                  <a16:creationId xmlns:a16="http://schemas.microsoft.com/office/drawing/2014/main" id="{DC1FA802-DFF5-410B-A219-42CFDC3FB6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0" y="1956"/>
              <a:ext cx="11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r>
                <a:rPr lang="fr-FR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Energie</a:t>
              </a:r>
            </a:p>
          </p:txBody>
        </p:sp>
      </p:grpSp>
      <p:grpSp>
        <p:nvGrpSpPr>
          <p:cNvPr id="4" name="Group 26">
            <a:extLst>
              <a:ext uri="{FF2B5EF4-FFF2-40B4-BE49-F238E27FC236}">
                <a16:creationId xmlns:a16="http://schemas.microsoft.com/office/drawing/2014/main" id="{AC90DC66-30BC-4C50-8311-A958529802C8}"/>
              </a:ext>
            </a:extLst>
          </p:cNvPr>
          <p:cNvGrpSpPr>
            <a:grpSpLocks/>
          </p:cNvGrpSpPr>
          <p:nvPr/>
        </p:nvGrpSpPr>
        <p:grpSpPr bwMode="auto">
          <a:xfrm>
            <a:off x="1258888" y="4797425"/>
            <a:ext cx="7696200" cy="930275"/>
            <a:chOff x="564" y="2772"/>
            <a:chExt cx="4848" cy="586"/>
          </a:xfrm>
        </p:grpSpPr>
        <p:sp>
          <p:nvSpPr>
            <p:cNvPr id="40970" name="Rectangle 27">
              <a:extLst>
                <a:ext uri="{FF2B5EF4-FFF2-40B4-BE49-F238E27FC236}">
                  <a16:creationId xmlns:a16="http://schemas.microsoft.com/office/drawing/2014/main" id="{BF2B36D2-628F-48AA-BBCB-D38CA4121A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" y="2820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solidFill>
                    <a:srgbClr val="FF3300"/>
                  </a:solidFill>
                  <a:latin typeface="Tahoma" panose="020B0604030504040204" pitchFamily="34" charset="0"/>
                </a:rPr>
                <a:t>Po</a:t>
              </a:r>
            </a:p>
          </p:txBody>
        </p:sp>
        <p:sp>
          <p:nvSpPr>
            <p:cNvPr id="40971" name="Rectangle 28">
              <a:extLst>
                <a:ext uri="{FF2B5EF4-FFF2-40B4-BE49-F238E27FC236}">
                  <a16:creationId xmlns:a16="http://schemas.microsoft.com/office/drawing/2014/main" id="{3F3BF43D-8846-4274-9EE2-18AD5BD43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0" y="2772"/>
              <a:ext cx="528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214</a:t>
              </a:r>
            </a:p>
            <a:p>
              <a:pPr algn="ctr"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82</a:t>
              </a:r>
            </a:p>
          </p:txBody>
        </p:sp>
        <p:sp>
          <p:nvSpPr>
            <p:cNvPr id="40972" name="Rectangle 29">
              <a:extLst>
                <a:ext uri="{FF2B5EF4-FFF2-40B4-BE49-F238E27FC236}">
                  <a16:creationId xmlns:a16="http://schemas.microsoft.com/office/drawing/2014/main" id="{FC85465D-9FD2-49B4-AF77-376C7D95DB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" y="2820"/>
              <a:ext cx="432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218</a:t>
              </a:r>
            </a:p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84</a:t>
              </a:r>
            </a:p>
          </p:txBody>
        </p:sp>
        <p:sp>
          <p:nvSpPr>
            <p:cNvPr id="40973" name="Line 30">
              <a:extLst>
                <a:ext uri="{FF2B5EF4-FFF2-40B4-BE49-F238E27FC236}">
                  <a16:creationId xmlns:a16="http://schemas.microsoft.com/office/drawing/2014/main" id="{FD205463-8797-4771-B7BC-E4CF2D2CD2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4" y="3156"/>
              <a:ext cx="576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974" name="Rectangle 31">
              <a:extLst>
                <a:ext uri="{FF2B5EF4-FFF2-40B4-BE49-F238E27FC236}">
                  <a16:creationId xmlns:a16="http://schemas.microsoft.com/office/drawing/2014/main" id="{14BD7D3C-C0C2-470A-8EA5-4BBC22C985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4" y="2820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solidFill>
                    <a:schemeClr val="hlink"/>
                  </a:solidFill>
                  <a:latin typeface="Tahoma" panose="020B0604030504040204" pitchFamily="34" charset="0"/>
                </a:rPr>
                <a:t>Pb</a:t>
              </a:r>
            </a:p>
          </p:txBody>
        </p:sp>
        <p:sp>
          <p:nvSpPr>
            <p:cNvPr id="40975" name="Rectangle 32">
              <a:extLst>
                <a:ext uri="{FF2B5EF4-FFF2-40B4-BE49-F238E27FC236}">
                  <a16:creationId xmlns:a16="http://schemas.microsoft.com/office/drawing/2014/main" id="{53609B41-1C06-4F4A-89E4-FC97E36884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2" y="2916"/>
              <a:ext cx="57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He</a:t>
              </a:r>
              <a:r>
                <a:rPr lang="fr-FR" altLang="fr-FR" sz="2000" b="1" baseline="64000">
                  <a:solidFill>
                    <a:schemeClr val="tx2"/>
                  </a:solidFill>
                  <a:latin typeface="Tahoma" panose="020B0604030504040204" pitchFamily="34" charset="0"/>
                </a:rPr>
                <a:t>2+</a:t>
              </a:r>
            </a:p>
          </p:txBody>
        </p:sp>
        <p:sp>
          <p:nvSpPr>
            <p:cNvPr id="40976" name="Rectangle 33">
              <a:extLst>
                <a:ext uri="{FF2B5EF4-FFF2-40B4-BE49-F238E27FC236}">
                  <a16:creationId xmlns:a16="http://schemas.microsoft.com/office/drawing/2014/main" id="{C7B7BF68-A3A5-4DD6-93CE-4885AB4B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8" y="2868"/>
              <a:ext cx="14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42</a:t>
              </a:r>
            </a:p>
          </p:txBody>
        </p:sp>
        <p:sp>
          <p:nvSpPr>
            <p:cNvPr id="40977" name="Rectangle 34">
              <a:extLst>
                <a:ext uri="{FF2B5EF4-FFF2-40B4-BE49-F238E27FC236}">
                  <a16:creationId xmlns:a16="http://schemas.microsoft.com/office/drawing/2014/main" id="{4A5DBDA1-7CC3-46D4-B287-E1031023EF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8" y="2964"/>
              <a:ext cx="2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40978" name="Rectangle 35">
              <a:extLst>
                <a:ext uri="{FF2B5EF4-FFF2-40B4-BE49-F238E27FC236}">
                  <a16:creationId xmlns:a16="http://schemas.microsoft.com/office/drawing/2014/main" id="{9AC6FCA1-19FE-4417-AA91-460CAE3A5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2" y="2964"/>
              <a:ext cx="2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68644" name="Rectangle 36">
              <a:extLst>
                <a:ext uri="{FF2B5EF4-FFF2-40B4-BE49-F238E27FC236}">
                  <a16:creationId xmlns:a16="http://schemas.microsoft.com/office/drawing/2014/main" id="{CD190976-5EFB-4185-AC29-A83B5F1AE5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8" y="3012"/>
              <a:ext cx="11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r>
                <a:rPr lang="fr-FR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Energie</a:t>
              </a:r>
            </a:p>
          </p:txBody>
        </p:sp>
      </p:grpSp>
      <p:sp>
        <p:nvSpPr>
          <p:cNvPr id="40966" name="Text Box 39">
            <a:extLst>
              <a:ext uri="{FF2B5EF4-FFF2-40B4-BE49-F238E27FC236}">
                <a16:creationId xmlns:a16="http://schemas.microsoft.com/office/drawing/2014/main" id="{A1222EBF-A725-4237-8953-1CDA1F45D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1125538"/>
            <a:ext cx="25193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800">
                <a:latin typeface="Teen" pitchFamily="2" charset="0"/>
              </a:rPr>
              <a:t> </a:t>
            </a:r>
            <a:r>
              <a:rPr lang="fr-FR" altLang="fr-FR" sz="2800" b="1" u="sng">
                <a:latin typeface="Teen" pitchFamily="2" charset="0"/>
              </a:rPr>
              <a:t>Exemples :</a:t>
            </a:r>
          </a:p>
        </p:txBody>
      </p:sp>
      <p:sp>
        <p:nvSpPr>
          <p:cNvPr id="40969" name="Text Box 46">
            <a:extLst>
              <a:ext uri="{FF2B5EF4-FFF2-40B4-BE49-F238E27FC236}">
                <a16:creationId xmlns:a16="http://schemas.microsoft.com/office/drawing/2014/main" id="{9A077EF4-2368-4EF5-9391-4B15050CB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165850"/>
            <a:ext cx="58324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800">
                <a:solidFill>
                  <a:srgbClr val="005BA0"/>
                </a:solidFill>
                <a:latin typeface="Tahoma" panose="020B0604030504040204" pitchFamily="34" charset="0"/>
              </a:rPr>
              <a:t>Risque Radiologique de niveau 1 – </a:t>
            </a:r>
            <a:r>
              <a:rPr lang="fr-FR" altLang="fr-FR" sz="800" b="1">
                <a:solidFill>
                  <a:srgbClr val="005BA0"/>
                </a:solidFill>
                <a:latin typeface="Tahoma" panose="020B0604030504040204" pitchFamily="34" charset="0"/>
              </a:rPr>
              <a:t>RAD 1</a:t>
            </a:r>
          </a:p>
          <a:p>
            <a:pPr algn="ctr" eaLnBrk="1" hangingPunct="1">
              <a:spcBef>
                <a:spcPct val="50000"/>
              </a:spcBef>
            </a:pPr>
            <a:r>
              <a:rPr lang="fr-FR" altLang="fr-FR" sz="900" b="1">
                <a:solidFill>
                  <a:srgbClr val="005BA0"/>
                </a:solidFill>
                <a:latin typeface="Tahoma" panose="020B0604030504040204" pitchFamily="34" charset="0"/>
              </a:rPr>
              <a:t>Chapitre 1 – La radioactivité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Text Box 4">
            <a:extLst>
              <a:ext uri="{FF2B5EF4-FFF2-40B4-BE49-F238E27FC236}">
                <a16:creationId xmlns:a16="http://schemas.microsoft.com/office/drawing/2014/main" id="{C6DFD262-9521-47E4-A627-69961463D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836613"/>
            <a:ext cx="78482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dirty="0">
                <a:latin typeface="Teen" pitchFamily="2" charset="0"/>
              </a:rPr>
              <a:t> </a:t>
            </a:r>
            <a:r>
              <a:rPr lang="fr-FR" altLang="fr-FR" b="1" u="sng" dirty="0">
                <a:solidFill>
                  <a:srgbClr val="00B0F0"/>
                </a:solidFill>
                <a:latin typeface="Teen" pitchFamily="2" charset="0"/>
              </a:rPr>
              <a:t>II.2. </a:t>
            </a:r>
            <a:r>
              <a:rPr lang="fr-FR" altLang="fr-FR" b="1" u="sng" dirty="0">
                <a:solidFill>
                  <a:srgbClr val="00B0F0"/>
                </a:solidFill>
                <a:latin typeface="Tahoma" panose="020B0604030504040204" pitchFamily="34" charset="0"/>
              </a:rPr>
              <a:t>Excès de neutrons : la désintégration</a:t>
            </a:r>
            <a:r>
              <a:rPr lang="fr-FR" altLang="fr-FR" b="1" u="sng" dirty="0">
                <a:solidFill>
                  <a:srgbClr val="00B0F0"/>
                </a:solidFill>
                <a:latin typeface="Teen" pitchFamily="2" charset="0"/>
              </a:rPr>
              <a:t> </a:t>
            </a:r>
            <a:r>
              <a:rPr lang="en-US" altLang="fr-FR" b="1" u="sng" dirty="0">
                <a:solidFill>
                  <a:srgbClr val="00B0F0"/>
                </a:solidFill>
                <a:latin typeface="Teen" pitchFamily="2" charset="0"/>
              </a:rPr>
              <a:t>ß</a:t>
            </a:r>
            <a:r>
              <a:rPr lang="en-US" altLang="fr-FR" b="1" u="sng" baseline="30000" dirty="0">
                <a:solidFill>
                  <a:srgbClr val="00B0F0"/>
                </a:solidFill>
                <a:latin typeface="Teen" pitchFamily="2" charset="0"/>
              </a:rPr>
              <a:t>-</a:t>
            </a:r>
          </a:p>
        </p:txBody>
      </p:sp>
      <p:sp>
        <p:nvSpPr>
          <p:cNvPr id="44036" name="Rectangle 8">
            <a:extLst>
              <a:ext uri="{FF2B5EF4-FFF2-40B4-BE49-F238E27FC236}">
                <a16:creationId xmlns:a16="http://schemas.microsoft.com/office/drawing/2014/main" id="{1BB03521-7EE9-4EED-89DB-FA2BE4B5D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750" y="4681959"/>
            <a:ext cx="17303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4037" name="Rectangle 9">
            <a:extLst>
              <a:ext uri="{FF2B5EF4-FFF2-40B4-BE49-F238E27FC236}">
                <a16:creationId xmlns:a16="http://schemas.microsoft.com/office/drawing/2014/main" id="{00166D59-246A-4F19-ACE0-87756C04D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0313" y="4681959"/>
            <a:ext cx="2630487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59402" name="Rectangle 10">
            <a:extLst>
              <a:ext uri="{FF2B5EF4-FFF2-40B4-BE49-F238E27FC236}">
                <a16:creationId xmlns:a16="http://schemas.microsoft.com/office/drawing/2014/main" id="{F64B2C16-BC6B-409C-A74E-0EB526C1D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369" y="1704851"/>
            <a:ext cx="8135937" cy="69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just" eaLnBrk="0" hangingPunct="0">
              <a:defRPr/>
            </a:pPr>
            <a:r>
              <a:rPr lang="fr-F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Un neutron se transforme en un proton avec émission d'un électron et libération d’énergie  :</a:t>
            </a:r>
          </a:p>
        </p:txBody>
      </p:sp>
      <p:grpSp>
        <p:nvGrpSpPr>
          <p:cNvPr id="2" name="Group 187">
            <a:extLst>
              <a:ext uri="{FF2B5EF4-FFF2-40B4-BE49-F238E27FC236}">
                <a16:creationId xmlns:a16="http://schemas.microsoft.com/office/drawing/2014/main" id="{4676A988-60D7-4F4B-A70D-D281DF053431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2636912"/>
            <a:ext cx="4479925" cy="1082675"/>
            <a:chOff x="975" y="1298"/>
            <a:chExt cx="2822" cy="682"/>
          </a:xfrm>
        </p:grpSpPr>
        <p:sp>
          <p:nvSpPr>
            <p:cNvPr id="44049" name="Rectangle 177">
              <a:extLst>
                <a:ext uri="{FF2B5EF4-FFF2-40B4-BE49-F238E27FC236}">
                  <a16:creationId xmlns:a16="http://schemas.microsoft.com/office/drawing/2014/main" id="{809E5A1C-DC36-43E4-B713-1226FB42A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7" y="1346"/>
              <a:ext cx="384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6000" b="1"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44050" name="Rectangle 178">
              <a:extLst>
                <a:ext uri="{FF2B5EF4-FFF2-40B4-BE49-F238E27FC236}">
                  <a16:creationId xmlns:a16="http://schemas.microsoft.com/office/drawing/2014/main" id="{14472388-608C-4A5F-9678-4B048D707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5" y="1298"/>
              <a:ext cx="528" cy="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b="1">
                  <a:latin typeface="Tahoma" panose="020B0604030504040204" pitchFamily="34" charset="0"/>
                </a:rPr>
                <a:t>A</a:t>
              </a:r>
            </a:p>
            <a:p>
              <a:pPr algn="ctr">
                <a:spcBef>
                  <a:spcPct val="50000"/>
                </a:spcBef>
              </a:pPr>
              <a:r>
                <a:rPr lang="fr-FR" altLang="fr-FR" b="1">
                  <a:latin typeface="Tahoma" panose="020B0604030504040204" pitchFamily="34" charset="0"/>
                </a:rPr>
                <a:t>Z+1</a:t>
              </a:r>
            </a:p>
          </p:txBody>
        </p:sp>
        <p:sp>
          <p:nvSpPr>
            <p:cNvPr id="44051" name="Rectangle 179">
              <a:extLst>
                <a:ext uri="{FF2B5EF4-FFF2-40B4-BE49-F238E27FC236}">
                  <a16:creationId xmlns:a16="http://schemas.microsoft.com/office/drawing/2014/main" id="{3761D6A6-6CC4-4274-8626-2334AF05B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" y="1346"/>
              <a:ext cx="288" cy="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b="1">
                  <a:latin typeface="Tahoma" panose="020B0604030504040204" pitchFamily="34" charset="0"/>
                </a:rPr>
                <a:t>A</a:t>
              </a:r>
            </a:p>
            <a:p>
              <a:pPr>
                <a:spcBef>
                  <a:spcPct val="50000"/>
                </a:spcBef>
              </a:pPr>
              <a:r>
                <a:rPr lang="fr-FR" altLang="fr-FR" b="1">
                  <a:latin typeface="Tahoma" panose="020B0604030504040204" pitchFamily="34" charset="0"/>
                </a:rPr>
                <a:t>Z</a:t>
              </a:r>
            </a:p>
          </p:txBody>
        </p:sp>
        <p:sp>
          <p:nvSpPr>
            <p:cNvPr id="44052" name="Line 180">
              <a:extLst>
                <a:ext uri="{FF2B5EF4-FFF2-40B4-BE49-F238E27FC236}">
                  <a16:creationId xmlns:a16="http://schemas.microsoft.com/office/drawing/2014/main" id="{B0C6E385-514F-42EC-A495-1E6D9CE153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9" y="1634"/>
              <a:ext cx="576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053" name="Rectangle 181">
              <a:extLst>
                <a:ext uri="{FF2B5EF4-FFF2-40B4-BE49-F238E27FC236}">
                  <a16:creationId xmlns:a16="http://schemas.microsoft.com/office/drawing/2014/main" id="{C27A347E-F045-43EE-9043-5A9FB5A0F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" y="1346"/>
              <a:ext cx="384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6000" b="1">
                  <a:latin typeface="Tahoma" panose="020B0604030504040204" pitchFamily="34" charset="0"/>
                </a:rPr>
                <a:t>Y</a:t>
              </a:r>
            </a:p>
          </p:txBody>
        </p:sp>
        <p:sp>
          <p:nvSpPr>
            <p:cNvPr id="44054" name="Rectangle 182">
              <a:extLst>
                <a:ext uri="{FF2B5EF4-FFF2-40B4-BE49-F238E27FC236}">
                  <a16:creationId xmlns:a16="http://schemas.microsoft.com/office/drawing/2014/main" id="{EB719489-A62C-4917-997C-13A53135E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1" y="1490"/>
              <a:ext cx="240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4000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44055" name="Text Box 185">
              <a:extLst>
                <a:ext uri="{FF2B5EF4-FFF2-40B4-BE49-F238E27FC236}">
                  <a16:creationId xmlns:a16="http://schemas.microsoft.com/office/drawing/2014/main" id="{99003EC8-FDF8-4F3F-921D-C902B94650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1429"/>
              <a:ext cx="321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b="1" dirty="0">
                  <a:latin typeface="Tahoma" panose="020B0604030504040204" pitchFamily="34" charset="0"/>
                </a:rPr>
                <a:t> 0</a:t>
              </a:r>
            </a:p>
            <a:p>
              <a:r>
                <a:rPr lang="fr-FR" altLang="fr-FR" b="1" dirty="0">
                  <a:latin typeface="Tahoma" panose="020B0604030504040204" pitchFamily="34" charset="0"/>
                </a:rPr>
                <a:t>-1</a:t>
              </a:r>
            </a:p>
          </p:txBody>
        </p:sp>
        <p:sp>
          <p:nvSpPr>
            <p:cNvPr id="44056" name="Text Box 186">
              <a:extLst>
                <a:ext uri="{FF2B5EF4-FFF2-40B4-BE49-F238E27FC236}">
                  <a16:creationId xmlns:a16="http://schemas.microsoft.com/office/drawing/2014/main" id="{1FB3FB8B-0147-44F7-B916-7056FF1822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1472"/>
              <a:ext cx="282" cy="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3500" b="1" dirty="0">
                  <a:latin typeface="Tahoma" panose="020B0604030504040204" pitchFamily="34" charset="0"/>
                  <a:sym typeface="Symbol" panose="05050102010706020507" pitchFamily="18" charset="2"/>
                </a:rPr>
                <a:t>e</a:t>
              </a:r>
              <a:endParaRPr lang="fr-FR" altLang="fr-FR" sz="3200" b="1" dirty="0">
                <a:latin typeface="Tahoma" panose="020B0604030504040204" pitchFamily="34" charset="0"/>
              </a:endParaRPr>
            </a:p>
          </p:txBody>
        </p:sp>
      </p:grpSp>
      <p:sp>
        <p:nvSpPr>
          <p:cNvPr id="59580" name="Oval 188">
            <a:extLst>
              <a:ext uri="{FF2B5EF4-FFF2-40B4-BE49-F238E27FC236}">
                <a16:creationId xmlns:a16="http://schemas.microsoft.com/office/drawing/2014/main" id="{83498944-F46A-4C89-B69D-FD7779519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1100" y="4898454"/>
            <a:ext cx="749300" cy="7493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59581" name="Line 189">
            <a:extLst>
              <a:ext uri="{FF2B5EF4-FFF2-40B4-BE49-F238E27FC236}">
                <a16:creationId xmlns:a16="http://schemas.microsoft.com/office/drawing/2014/main" id="{E0A1A78B-F077-4EEC-8E4A-589A13E4D345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0075" y="5400898"/>
            <a:ext cx="2667000" cy="0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9582" name="Oval 190">
            <a:extLst>
              <a:ext uri="{FF2B5EF4-FFF2-40B4-BE49-F238E27FC236}">
                <a16:creationId xmlns:a16="http://schemas.microsoft.com/office/drawing/2014/main" id="{A7ABBA6A-D48E-4CD6-9B18-5AAC56B48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8700" y="4911948"/>
            <a:ext cx="749300" cy="7493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59583" name="Oval 191">
            <a:extLst>
              <a:ext uri="{FF2B5EF4-FFF2-40B4-BE49-F238E27FC236}">
                <a16:creationId xmlns:a16="http://schemas.microsoft.com/office/drawing/2014/main" id="{A3AB0FF2-2C26-4BC6-AF37-FF99DE7F1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9038" y="5194523"/>
            <a:ext cx="174625" cy="1571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59584" name="Rectangle 192">
            <a:extLst>
              <a:ext uri="{FF2B5EF4-FFF2-40B4-BE49-F238E27FC236}">
                <a16:creationId xmlns:a16="http://schemas.microsoft.com/office/drawing/2014/main" id="{E33B3E8A-DFB2-41E4-98C3-29E2DA631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4437583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r-F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Electron</a:t>
            </a:r>
          </a:p>
        </p:txBody>
      </p:sp>
      <p:sp>
        <p:nvSpPr>
          <p:cNvPr id="59585" name="Rectangle 193">
            <a:extLst>
              <a:ext uri="{FF2B5EF4-FFF2-40B4-BE49-F238E27FC236}">
                <a16:creationId xmlns:a16="http://schemas.microsoft.com/office/drawing/2014/main" id="{D0F846B9-5FB2-405D-91CC-0A748E5CC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1000" y="4407123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Proton</a:t>
            </a:r>
          </a:p>
        </p:txBody>
      </p:sp>
      <p:sp>
        <p:nvSpPr>
          <p:cNvPr id="59586" name="Rectangle 194">
            <a:extLst>
              <a:ext uri="{FF2B5EF4-FFF2-40B4-BE49-F238E27FC236}">
                <a16:creationId xmlns:a16="http://schemas.microsoft.com/office/drawing/2014/main" id="{EBB95C40-BD6D-44E4-83DD-E6CB66C17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9825" y="4407123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Neutron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9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9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9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9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9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9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9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9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595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F8F8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595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595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9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9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9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59259E-6 L 0.14167 -0.04977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595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80" grpId="0" animBg="1"/>
      <p:bldP spid="59582" grpId="0" animBg="1"/>
      <p:bldP spid="59583" grpId="0" animBg="1"/>
      <p:bldP spid="59583" grpId="1" animBg="1"/>
      <p:bldP spid="59584" grpId="0"/>
      <p:bldP spid="59585" grpId="0" autoUpdateAnimBg="0"/>
      <p:bldP spid="59586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6">
            <a:extLst>
              <a:ext uri="{FF2B5EF4-FFF2-40B4-BE49-F238E27FC236}">
                <a16:creationId xmlns:a16="http://schemas.microsoft.com/office/drawing/2014/main" id="{DC729103-A118-4FAD-B8B2-BE3526EEE754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2408238"/>
            <a:ext cx="7696200" cy="1081087"/>
            <a:chOff x="768" y="1517"/>
            <a:chExt cx="4848" cy="681"/>
          </a:xfrm>
        </p:grpSpPr>
        <p:grpSp>
          <p:nvGrpSpPr>
            <p:cNvPr id="46102" name="Group 7">
              <a:extLst>
                <a:ext uri="{FF2B5EF4-FFF2-40B4-BE49-F238E27FC236}">
                  <a16:creationId xmlns:a16="http://schemas.microsoft.com/office/drawing/2014/main" id="{3D3F03C5-7679-4D82-834A-6CCD5BFD9E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" y="1565"/>
              <a:ext cx="1031" cy="633"/>
              <a:chOff x="624" y="1056"/>
              <a:chExt cx="1031" cy="633"/>
            </a:xfrm>
          </p:grpSpPr>
          <p:sp>
            <p:nvSpPr>
              <p:cNvPr id="46116" name="Rectangle 8">
                <a:extLst>
                  <a:ext uri="{FF2B5EF4-FFF2-40B4-BE49-F238E27FC236}">
                    <a16:creationId xmlns:a16="http://schemas.microsoft.com/office/drawing/2014/main" id="{F9684955-30C6-4587-A21F-1B62D4EA44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7" y="1135"/>
                <a:ext cx="768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sz="4000" b="1" dirty="0">
                    <a:solidFill>
                      <a:schemeClr val="hlink"/>
                    </a:solidFill>
                  </a:rPr>
                  <a:t>P</a:t>
                </a:r>
              </a:p>
            </p:txBody>
          </p:sp>
          <p:sp>
            <p:nvSpPr>
              <p:cNvPr id="46117" name="Rectangle 9">
                <a:extLst>
                  <a:ext uri="{FF2B5EF4-FFF2-40B4-BE49-F238E27FC236}">
                    <a16:creationId xmlns:a16="http://schemas.microsoft.com/office/drawing/2014/main" id="{029535A8-5FFB-4FBC-84F1-32354C9535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" y="1056"/>
                <a:ext cx="432" cy="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32</a:t>
                </a:r>
              </a:p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15</a:t>
                </a:r>
              </a:p>
            </p:txBody>
          </p:sp>
        </p:grpSp>
        <p:sp>
          <p:nvSpPr>
            <p:cNvPr id="46103" name="Line 10">
              <a:extLst>
                <a:ext uri="{FF2B5EF4-FFF2-40B4-BE49-F238E27FC236}">
                  <a16:creationId xmlns:a16="http://schemas.microsoft.com/office/drawing/2014/main" id="{F29EA48C-C171-4CD4-AB14-79C3F62628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1901"/>
              <a:ext cx="576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46104" name="Group 19">
              <a:extLst>
                <a:ext uri="{FF2B5EF4-FFF2-40B4-BE49-F238E27FC236}">
                  <a16:creationId xmlns:a16="http://schemas.microsoft.com/office/drawing/2014/main" id="{98A38615-3A19-44C5-A78F-2EC1E260F8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4" y="1517"/>
              <a:ext cx="1248" cy="640"/>
              <a:chOff x="2160" y="1008"/>
              <a:chExt cx="1248" cy="640"/>
            </a:xfrm>
          </p:grpSpPr>
          <p:sp>
            <p:nvSpPr>
              <p:cNvPr id="46112" name="Rectangle 20">
                <a:extLst>
                  <a:ext uri="{FF2B5EF4-FFF2-40B4-BE49-F238E27FC236}">
                    <a16:creationId xmlns:a16="http://schemas.microsoft.com/office/drawing/2014/main" id="{C05E3C4C-78FA-480E-8A2F-3366F7328E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1008"/>
                <a:ext cx="528" cy="6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fr-FR" altLang="fr-FR" b="1" dirty="0"/>
                  <a:t>…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fr-FR" altLang="fr-FR" b="1" dirty="0"/>
                  <a:t>..</a:t>
                </a:r>
              </a:p>
            </p:txBody>
          </p:sp>
          <p:sp>
            <p:nvSpPr>
              <p:cNvPr id="46113" name="Rectangle 21">
                <a:extLst>
                  <a:ext uri="{FF2B5EF4-FFF2-40B4-BE49-F238E27FC236}">
                    <a16:creationId xmlns:a16="http://schemas.microsoft.com/office/drawing/2014/main" id="{CB2389AD-FFAE-491F-91AD-31F6CF88FF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056"/>
                <a:ext cx="768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sz="4000" b="1" dirty="0">
                    <a:solidFill>
                      <a:schemeClr val="hlink"/>
                    </a:solidFill>
                  </a:rPr>
                  <a:t>S</a:t>
                </a:r>
              </a:p>
            </p:txBody>
          </p:sp>
          <p:sp>
            <p:nvSpPr>
              <p:cNvPr id="46114" name="Rectangle 22">
                <a:extLst>
                  <a:ext uri="{FF2B5EF4-FFF2-40B4-BE49-F238E27FC236}">
                    <a16:creationId xmlns:a16="http://schemas.microsoft.com/office/drawing/2014/main" id="{5C2BD8AB-B4E6-44EF-ACBA-A76764466E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1200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+</a:t>
                </a:r>
              </a:p>
            </p:txBody>
          </p:sp>
          <p:sp>
            <p:nvSpPr>
              <p:cNvPr id="46115" name="Rectangle 23">
                <a:extLst>
                  <a:ext uri="{FF2B5EF4-FFF2-40B4-BE49-F238E27FC236}">
                    <a16:creationId xmlns:a16="http://schemas.microsoft.com/office/drawing/2014/main" id="{9B47138F-0B56-4F51-82CA-EFC664662C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1200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+</a:t>
                </a:r>
              </a:p>
            </p:txBody>
          </p:sp>
        </p:grpSp>
        <p:grpSp>
          <p:nvGrpSpPr>
            <p:cNvPr id="46105" name="Group 24">
              <a:extLst>
                <a:ext uri="{FF2B5EF4-FFF2-40B4-BE49-F238E27FC236}">
                  <a16:creationId xmlns:a16="http://schemas.microsoft.com/office/drawing/2014/main" id="{63BACC00-8FF9-4BC3-8DDA-07CF933A83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4" y="1709"/>
              <a:ext cx="1882" cy="336"/>
              <a:chOff x="3590" y="1200"/>
              <a:chExt cx="1882" cy="336"/>
            </a:xfrm>
          </p:grpSpPr>
          <p:sp>
            <p:nvSpPr>
              <p:cNvPr id="46106" name="Rectangle 25">
                <a:extLst>
                  <a:ext uri="{FF2B5EF4-FFF2-40B4-BE49-F238E27FC236}">
                    <a16:creationId xmlns:a16="http://schemas.microsoft.com/office/drawing/2014/main" id="{4FD77B49-3C50-45C6-8C7C-E45AAE5C00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200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fr-FR" altLang="fr-FR" b="1"/>
              </a:p>
            </p:txBody>
          </p:sp>
          <p:sp>
            <p:nvSpPr>
              <p:cNvPr id="46107" name="Rectangle 26">
                <a:extLst>
                  <a:ext uri="{FF2B5EF4-FFF2-40B4-BE49-F238E27FC236}">
                    <a16:creationId xmlns:a16="http://schemas.microsoft.com/office/drawing/2014/main" id="{F818D3B2-9233-4D7B-95EF-6F3B0E9501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1248"/>
                <a:ext cx="110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fr-FR" altLang="fr-FR"/>
              </a:p>
            </p:txBody>
          </p:sp>
          <p:sp>
            <p:nvSpPr>
              <p:cNvPr id="46108" name="Rectangle 27">
                <a:extLst>
                  <a:ext uri="{FF2B5EF4-FFF2-40B4-BE49-F238E27FC236}">
                    <a16:creationId xmlns:a16="http://schemas.microsoft.com/office/drawing/2014/main" id="{A5D7FF4F-7490-45D6-920E-928FF61B9E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200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+</a:t>
                </a:r>
              </a:p>
            </p:txBody>
          </p:sp>
          <p:sp>
            <p:nvSpPr>
              <p:cNvPr id="75804" name="Rectangle 28">
                <a:extLst>
                  <a:ext uri="{FF2B5EF4-FFF2-40B4-BE49-F238E27FC236}">
                    <a16:creationId xmlns:a16="http://schemas.microsoft.com/office/drawing/2014/main" id="{78B7D99A-E4F8-4E4B-B9D4-E2BABC9079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1248"/>
                <a:ext cx="110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r>
                  <a:rPr lang="fr-FR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entury" pitchFamily="18" charset="0"/>
                  </a:rPr>
                  <a:t>Energie</a:t>
                </a:r>
              </a:p>
            </p:txBody>
          </p:sp>
          <p:sp>
            <p:nvSpPr>
              <p:cNvPr id="46110" name="Text Box 29">
                <a:extLst>
                  <a:ext uri="{FF2B5EF4-FFF2-40B4-BE49-F238E27FC236}">
                    <a16:creationId xmlns:a16="http://schemas.microsoft.com/office/drawing/2014/main" id="{3E2D1141-66F7-4CFB-9850-177ACDD5AB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90" y="1226"/>
                <a:ext cx="11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fr-FR" altLang="fr-FR" b="1"/>
              </a:p>
            </p:txBody>
          </p:sp>
        </p:grpSp>
      </p:grpSp>
      <p:grpSp>
        <p:nvGrpSpPr>
          <p:cNvPr id="6" name="Group 187">
            <a:extLst>
              <a:ext uri="{FF2B5EF4-FFF2-40B4-BE49-F238E27FC236}">
                <a16:creationId xmlns:a16="http://schemas.microsoft.com/office/drawing/2014/main" id="{8FA35B24-A80D-4A42-AF51-67E4366BF360}"/>
              </a:ext>
            </a:extLst>
          </p:cNvPr>
          <p:cNvGrpSpPr>
            <a:grpSpLocks/>
          </p:cNvGrpSpPr>
          <p:nvPr/>
        </p:nvGrpSpPr>
        <p:grpSpPr bwMode="auto">
          <a:xfrm>
            <a:off x="1233488" y="4424363"/>
            <a:ext cx="7696200" cy="1081087"/>
            <a:chOff x="777" y="2787"/>
            <a:chExt cx="4848" cy="681"/>
          </a:xfrm>
        </p:grpSpPr>
        <p:grpSp>
          <p:nvGrpSpPr>
            <p:cNvPr id="46089" name="Group 11">
              <a:extLst>
                <a:ext uri="{FF2B5EF4-FFF2-40B4-BE49-F238E27FC236}">
                  <a16:creationId xmlns:a16="http://schemas.microsoft.com/office/drawing/2014/main" id="{8BBB312C-12E3-4601-9789-1554824889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7" y="2835"/>
              <a:ext cx="1032" cy="633"/>
              <a:chOff x="576" y="2496"/>
              <a:chExt cx="1032" cy="633"/>
            </a:xfrm>
          </p:grpSpPr>
          <p:sp>
            <p:nvSpPr>
              <p:cNvPr id="46100" name="Rectangle 12">
                <a:extLst>
                  <a:ext uri="{FF2B5EF4-FFF2-40B4-BE49-F238E27FC236}">
                    <a16:creationId xmlns:a16="http://schemas.microsoft.com/office/drawing/2014/main" id="{B99216D0-A303-4671-B732-C32490F765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0" y="2677"/>
                <a:ext cx="768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sz="3200" b="1" dirty="0">
                    <a:solidFill>
                      <a:schemeClr val="hlink"/>
                    </a:solidFill>
                  </a:rPr>
                  <a:t>C</a:t>
                </a:r>
              </a:p>
            </p:txBody>
          </p:sp>
          <p:sp>
            <p:nvSpPr>
              <p:cNvPr id="46101" name="Rectangle 13">
                <a:extLst>
                  <a:ext uri="{FF2B5EF4-FFF2-40B4-BE49-F238E27FC236}">
                    <a16:creationId xmlns:a16="http://schemas.microsoft.com/office/drawing/2014/main" id="{DC8962D2-119F-465B-862F-D87D137E4E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496"/>
                <a:ext cx="432" cy="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14</a:t>
                </a:r>
              </a:p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6</a:t>
                </a:r>
              </a:p>
            </p:txBody>
          </p:sp>
        </p:grpSp>
        <p:sp>
          <p:nvSpPr>
            <p:cNvPr id="46090" name="Line 14">
              <a:extLst>
                <a:ext uri="{FF2B5EF4-FFF2-40B4-BE49-F238E27FC236}">
                  <a16:creationId xmlns:a16="http://schemas.microsoft.com/office/drawing/2014/main" id="{7988D63E-69AA-4246-A2B7-E005997079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7" y="3171"/>
              <a:ext cx="576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46091" name="Group 15">
              <a:extLst>
                <a:ext uri="{FF2B5EF4-FFF2-40B4-BE49-F238E27FC236}">
                  <a16:creationId xmlns:a16="http://schemas.microsoft.com/office/drawing/2014/main" id="{2C508D12-1B1B-494A-811B-ECE59EBA76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13" y="2787"/>
              <a:ext cx="1248" cy="640"/>
              <a:chOff x="2112" y="2448"/>
              <a:chExt cx="1248" cy="640"/>
            </a:xfrm>
          </p:grpSpPr>
          <p:sp>
            <p:nvSpPr>
              <p:cNvPr id="46097" name="Rectangle 16">
                <a:extLst>
                  <a:ext uri="{FF2B5EF4-FFF2-40B4-BE49-F238E27FC236}">
                    <a16:creationId xmlns:a16="http://schemas.microsoft.com/office/drawing/2014/main" id="{E794D4B4-5A66-4C45-8D0D-E631DA1401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0" y="2640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+</a:t>
                </a:r>
              </a:p>
            </p:txBody>
          </p:sp>
          <p:sp>
            <p:nvSpPr>
              <p:cNvPr id="46098" name="Rectangle 17">
                <a:extLst>
                  <a:ext uri="{FF2B5EF4-FFF2-40B4-BE49-F238E27FC236}">
                    <a16:creationId xmlns:a16="http://schemas.microsoft.com/office/drawing/2014/main" id="{3EED50E4-A382-47E3-A2F8-4CF605564E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2" y="2448"/>
                <a:ext cx="528" cy="6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fr-FR" altLang="fr-FR" b="1" dirty="0"/>
                  <a:t>…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fr-FR" altLang="fr-FR" b="1" dirty="0"/>
                  <a:t>..</a:t>
                </a:r>
              </a:p>
            </p:txBody>
          </p:sp>
          <p:sp>
            <p:nvSpPr>
              <p:cNvPr id="46099" name="Rectangle 18">
                <a:extLst>
                  <a:ext uri="{FF2B5EF4-FFF2-40B4-BE49-F238E27FC236}">
                    <a16:creationId xmlns:a16="http://schemas.microsoft.com/office/drawing/2014/main" id="{3E889EC2-7DB4-4291-B037-1EF38F64FF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9" y="2609"/>
                <a:ext cx="768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sz="4000" b="1" dirty="0">
                    <a:solidFill>
                      <a:schemeClr val="hlink"/>
                    </a:solidFill>
                  </a:rPr>
                  <a:t>N</a:t>
                </a:r>
              </a:p>
            </p:txBody>
          </p:sp>
        </p:grpSp>
        <p:grpSp>
          <p:nvGrpSpPr>
            <p:cNvPr id="46092" name="Group 31">
              <a:extLst>
                <a:ext uri="{FF2B5EF4-FFF2-40B4-BE49-F238E27FC236}">
                  <a16:creationId xmlns:a16="http://schemas.microsoft.com/office/drawing/2014/main" id="{2CAD1943-50A8-42C2-9B80-2EEF6D78F9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95" y="2979"/>
              <a:ext cx="1930" cy="336"/>
              <a:chOff x="3494" y="2640"/>
              <a:chExt cx="1930" cy="336"/>
            </a:xfrm>
          </p:grpSpPr>
          <p:sp>
            <p:nvSpPr>
              <p:cNvPr id="46093" name="Rectangle 32">
                <a:extLst>
                  <a:ext uri="{FF2B5EF4-FFF2-40B4-BE49-F238E27FC236}">
                    <a16:creationId xmlns:a16="http://schemas.microsoft.com/office/drawing/2014/main" id="{1CC45E63-068C-45A8-A290-FC9AE29EBD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2640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+</a:t>
                </a:r>
              </a:p>
            </p:txBody>
          </p:sp>
          <p:sp>
            <p:nvSpPr>
              <p:cNvPr id="75809" name="Rectangle 33">
                <a:extLst>
                  <a:ext uri="{FF2B5EF4-FFF2-40B4-BE49-F238E27FC236}">
                    <a16:creationId xmlns:a16="http://schemas.microsoft.com/office/drawing/2014/main" id="{9E26DCE5-1C67-4FA1-BF07-777D2C5DC0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2688"/>
                <a:ext cx="110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r>
                  <a:rPr lang="fr-FR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entury" pitchFamily="18" charset="0"/>
                  </a:rPr>
                  <a:t>Energie</a:t>
                </a:r>
              </a:p>
            </p:txBody>
          </p:sp>
          <p:sp>
            <p:nvSpPr>
              <p:cNvPr id="46095" name="Text Box 34">
                <a:extLst>
                  <a:ext uri="{FF2B5EF4-FFF2-40B4-BE49-F238E27FC236}">
                    <a16:creationId xmlns:a16="http://schemas.microsoft.com/office/drawing/2014/main" id="{1FF4391B-2AD4-432B-B03C-C26AA0D532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94" y="2666"/>
                <a:ext cx="11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fr-FR" altLang="fr-FR" b="1"/>
              </a:p>
            </p:txBody>
          </p:sp>
        </p:grpSp>
      </p:grpSp>
      <p:sp>
        <p:nvSpPr>
          <p:cNvPr id="46085" name="Text Box 181">
            <a:extLst>
              <a:ext uri="{FF2B5EF4-FFF2-40B4-BE49-F238E27FC236}">
                <a16:creationId xmlns:a16="http://schemas.microsoft.com/office/drawing/2014/main" id="{13CDE350-14CD-4271-97A7-242DFB0C2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7864" y="1052736"/>
            <a:ext cx="25193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800" dirty="0">
                <a:latin typeface="Teen" pitchFamily="2" charset="0"/>
              </a:rPr>
              <a:t> </a:t>
            </a:r>
            <a:r>
              <a:rPr lang="fr-FR" altLang="fr-FR" sz="2800" b="1" u="sng" dirty="0">
                <a:latin typeface="Teen" pitchFamily="2" charset="0"/>
              </a:rPr>
              <a:t>Exemples 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B222710-34FE-4F39-AE44-F5946432E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088" y="2511826"/>
            <a:ext cx="1005927" cy="1012024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CC6CC16-61FE-4449-9D97-FEBB68338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038" y="4527951"/>
            <a:ext cx="1005927" cy="1012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6">
            <a:extLst>
              <a:ext uri="{FF2B5EF4-FFF2-40B4-BE49-F238E27FC236}">
                <a16:creationId xmlns:a16="http://schemas.microsoft.com/office/drawing/2014/main" id="{DC729103-A118-4FAD-B8B2-BE3526EEE754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2408238"/>
            <a:ext cx="7696200" cy="1081087"/>
            <a:chOff x="768" y="1517"/>
            <a:chExt cx="4848" cy="681"/>
          </a:xfrm>
        </p:grpSpPr>
        <p:grpSp>
          <p:nvGrpSpPr>
            <p:cNvPr id="3" name="Group 7">
              <a:extLst>
                <a:ext uri="{FF2B5EF4-FFF2-40B4-BE49-F238E27FC236}">
                  <a16:creationId xmlns:a16="http://schemas.microsoft.com/office/drawing/2014/main" id="{3D3F03C5-7679-4D82-834A-6CCD5BFD9E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" y="1565"/>
              <a:ext cx="1056" cy="633"/>
              <a:chOff x="624" y="1056"/>
              <a:chExt cx="1056" cy="633"/>
            </a:xfrm>
          </p:grpSpPr>
          <p:sp>
            <p:nvSpPr>
              <p:cNvPr id="46116" name="Rectangle 8">
                <a:extLst>
                  <a:ext uri="{FF2B5EF4-FFF2-40B4-BE49-F238E27FC236}">
                    <a16:creationId xmlns:a16="http://schemas.microsoft.com/office/drawing/2014/main" id="{F9684955-30C6-4587-A21F-1B62D4EA44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1056"/>
                <a:ext cx="76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>
                    <a:solidFill>
                      <a:schemeClr val="hlink"/>
                    </a:solidFill>
                  </a:rPr>
                  <a:t>P</a:t>
                </a:r>
              </a:p>
            </p:txBody>
          </p:sp>
          <p:sp>
            <p:nvSpPr>
              <p:cNvPr id="46117" name="Rectangle 9">
                <a:extLst>
                  <a:ext uri="{FF2B5EF4-FFF2-40B4-BE49-F238E27FC236}">
                    <a16:creationId xmlns:a16="http://schemas.microsoft.com/office/drawing/2014/main" id="{029535A8-5FFB-4FBC-84F1-32354C9535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" y="1056"/>
                <a:ext cx="432" cy="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32</a:t>
                </a:r>
              </a:p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15</a:t>
                </a:r>
              </a:p>
            </p:txBody>
          </p:sp>
        </p:grpSp>
        <p:sp>
          <p:nvSpPr>
            <p:cNvPr id="46103" name="Line 10">
              <a:extLst>
                <a:ext uri="{FF2B5EF4-FFF2-40B4-BE49-F238E27FC236}">
                  <a16:creationId xmlns:a16="http://schemas.microsoft.com/office/drawing/2014/main" id="{F29EA48C-C171-4CD4-AB14-79C3F62628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1901"/>
              <a:ext cx="576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98A38615-3A19-44C5-A78F-2EC1E260F8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4" y="1517"/>
              <a:ext cx="1248" cy="633"/>
              <a:chOff x="2160" y="1008"/>
              <a:chExt cx="1248" cy="633"/>
            </a:xfrm>
          </p:grpSpPr>
          <p:sp>
            <p:nvSpPr>
              <p:cNvPr id="46112" name="Rectangle 20">
                <a:extLst>
                  <a:ext uri="{FF2B5EF4-FFF2-40B4-BE49-F238E27FC236}">
                    <a16:creationId xmlns:a16="http://schemas.microsoft.com/office/drawing/2014/main" id="{C05E3C4C-78FA-480E-8A2F-3366F7328E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1008"/>
                <a:ext cx="528" cy="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fr-FR" altLang="fr-FR" b="1"/>
                  <a:t>32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fr-FR" altLang="fr-FR" b="1"/>
                  <a:t>16</a:t>
                </a:r>
              </a:p>
            </p:txBody>
          </p:sp>
          <p:sp>
            <p:nvSpPr>
              <p:cNvPr id="46113" name="Rectangle 21">
                <a:extLst>
                  <a:ext uri="{FF2B5EF4-FFF2-40B4-BE49-F238E27FC236}">
                    <a16:creationId xmlns:a16="http://schemas.microsoft.com/office/drawing/2014/main" id="{CB2389AD-FFAE-491F-91AD-31F6CF88FF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056"/>
                <a:ext cx="76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>
                    <a:solidFill>
                      <a:schemeClr val="hlink"/>
                    </a:solidFill>
                  </a:rPr>
                  <a:t>S</a:t>
                </a:r>
              </a:p>
            </p:txBody>
          </p:sp>
          <p:sp>
            <p:nvSpPr>
              <p:cNvPr id="46114" name="Rectangle 22">
                <a:extLst>
                  <a:ext uri="{FF2B5EF4-FFF2-40B4-BE49-F238E27FC236}">
                    <a16:creationId xmlns:a16="http://schemas.microsoft.com/office/drawing/2014/main" id="{5C2BD8AB-B4E6-44EF-ACBA-A76764466E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1200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+</a:t>
                </a:r>
              </a:p>
            </p:txBody>
          </p:sp>
          <p:sp>
            <p:nvSpPr>
              <p:cNvPr id="46115" name="Rectangle 23">
                <a:extLst>
                  <a:ext uri="{FF2B5EF4-FFF2-40B4-BE49-F238E27FC236}">
                    <a16:creationId xmlns:a16="http://schemas.microsoft.com/office/drawing/2014/main" id="{9B47138F-0B56-4F51-82CA-EFC664662C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1200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+</a:t>
                </a:r>
              </a:p>
            </p:txBody>
          </p:sp>
        </p:grpSp>
        <p:grpSp>
          <p:nvGrpSpPr>
            <p:cNvPr id="5" name="Group 24">
              <a:extLst>
                <a:ext uri="{FF2B5EF4-FFF2-40B4-BE49-F238E27FC236}">
                  <a16:creationId xmlns:a16="http://schemas.microsoft.com/office/drawing/2014/main" id="{63BACC00-8FF9-4BC3-8DDA-07CF933A83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96" y="1709"/>
              <a:ext cx="1920" cy="366"/>
              <a:chOff x="3552" y="1200"/>
              <a:chExt cx="1920" cy="366"/>
            </a:xfrm>
          </p:grpSpPr>
          <p:sp>
            <p:nvSpPr>
              <p:cNvPr id="46106" name="Rectangle 25">
                <a:extLst>
                  <a:ext uri="{FF2B5EF4-FFF2-40B4-BE49-F238E27FC236}">
                    <a16:creationId xmlns:a16="http://schemas.microsoft.com/office/drawing/2014/main" id="{4FD77B49-3C50-45C6-8C7C-E45AAE5C00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200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fr-FR" altLang="fr-FR" b="1"/>
              </a:p>
            </p:txBody>
          </p:sp>
          <p:sp>
            <p:nvSpPr>
              <p:cNvPr id="46107" name="Rectangle 26">
                <a:extLst>
                  <a:ext uri="{FF2B5EF4-FFF2-40B4-BE49-F238E27FC236}">
                    <a16:creationId xmlns:a16="http://schemas.microsoft.com/office/drawing/2014/main" id="{F818D3B2-9233-4D7B-95EF-6F3B0E9501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1248"/>
                <a:ext cx="110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fr-FR" altLang="fr-FR"/>
              </a:p>
            </p:txBody>
          </p:sp>
          <p:sp>
            <p:nvSpPr>
              <p:cNvPr id="46108" name="Rectangle 27">
                <a:extLst>
                  <a:ext uri="{FF2B5EF4-FFF2-40B4-BE49-F238E27FC236}">
                    <a16:creationId xmlns:a16="http://schemas.microsoft.com/office/drawing/2014/main" id="{A5D7FF4F-7490-45D6-920E-928FF61B9E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200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+</a:t>
                </a:r>
              </a:p>
            </p:txBody>
          </p:sp>
          <p:sp>
            <p:nvSpPr>
              <p:cNvPr id="75804" name="Rectangle 28">
                <a:extLst>
                  <a:ext uri="{FF2B5EF4-FFF2-40B4-BE49-F238E27FC236}">
                    <a16:creationId xmlns:a16="http://schemas.microsoft.com/office/drawing/2014/main" id="{78B7D99A-E4F8-4E4B-B9D4-E2BABC9079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1248"/>
                <a:ext cx="110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r>
                  <a:rPr lang="fr-FR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entury" pitchFamily="18" charset="0"/>
                  </a:rPr>
                  <a:t>Energie</a:t>
                </a:r>
              </a:p>
            </p:txBody>
          </p:sp>
          <p:sp>
            <p:nvSpPr>
              <p:cNvPr id="46110" name="Text Box 29">
                <a:extLst>
                  <a:ext uri="{FF2B5EF4-FFF2-40B4-BE49-F238E27FC236}">
                    <a16:creationId xmlns:a16="http://schemas.microsoft.com/office/drawing/2014/main" id="{3E2D1141-66F7-4CFB-9850-177ACDD5AB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90" y="1226"/>
                <a:ext cx="11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fr-FR" altLang="fr-FR" b="1"/>
              </a:p>
            </p:txBody>
          </p:sp>
          <p:sp>
            <p:nvSpPr>
              <p:cNvPr id="46111" name="Text Box 30">
                <a:extLst>
                  <a:ext uri="{FF2B5EF4-FFF2-40B4-BE49-F238E27FC236}">
                    <a16:creationId xmlns:a16="http://schemas.microsoft.com/office/drawing/2014/main" id="{6F1F21B5-F8B3-4F02-81B1-91479F7412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52" y="1278"/>
                <a:ext cx="30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fr-FR" altLang="fr-FR" b="1" dirty="0">
                    <a:latin typeface="Modern" pitchFamily="50"/>
                    <a:sym typeface="Symbol" panose="05050102010706020507" pitchFamily="18" charset="2"/>
                  </a:rPr>
                  <a:t></a:t>
                </a:r>
                <a:r>
                  <a:rPr lang="fr-FR" altLang="fr-FR" b="1" baseline="30000" dirty="0">
                    <a:latin typeface="Modern" pitchFamily="50"/>
                    <a:sym typeface="Symbol" panose="05050102010706020507" pitchFamily="18" charset="2"/>
                  </a:rPr>
                  <a:t>-</a:t>
                </a:r>
              </a:p>
            </p:txBody>
          </p:sp>
        </p:grpSp>
      </p:grpSp>
      <p:grpSp>
        <p:nvGrpSpPr>
          <p:cNvPr id="6" name="Group 187">
            <a:extLst>
              <a:ext uri="{FF2B5EF4-FFF2-40B4-BE49-F238E27FC236}">
                <a16:creationId xmlns:a16="http://schemas.microsoft.com/office/drawing/2014/main" id="{8FA35B24-A80D-4A42-AF51-67E4366BF360}"/>
              </a:ext>
            </a:extLst>
          </p:cNvPr>
          <p:cNvGrpSpPr>
            <a:grpSpLocks/>
          </p:cNvGrpSpPr>
          <p:nvPr/>
        </p:nvGrpSpPr>
        <p:grpSpPr bwMode="auto">
          <a:xfrm>
            <a:off x="1233488" y="4424363"/>
            <a:ext cx="7696200" cy="1081087"/>
            <a:chOff x="777" y="2787"/>
            <a:chExt cx="4848" cy="681"/>
          </a:xfrm>
        </p:grpSpPr>
        <p:grpSp>
          <p:nvGrpSpPr>
            <p:cNvPr id="7" name="Group 11">
              <a:extLst>
                <a:ext uri="{FF2B5EF4-FFF2-40B4-BE49-F238E27FC236}">
                  <a16:creationId xmlns:a16="http://schemas.microsoft.com/office/drawing/2014/main" id="{8BBB312C-12E3-4601-9789-1554824889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7" y="2835"/>
              <a:ext cx="1056" cy="633"/>
              <a:chOff x="576" y="2496"/>
              <a:chExt cx="1056" cy="633"/>
            </a:xfrm>
          </p:grpSpPr>
          <p:sp>
            <p:nvSpPr>
              <p:cNvPr id="46100" name="Rectangle 12">
                <a:extLst>
                  <a:ext uri="{FF2B5EF4-FFF2-40B4-BE49-F238E27FC236}">
                    <a16:creationId xmlns:a16="http://schemas.microsoft.com/office/drawing/2014/main" id="{B99216D0-A303-4671-B732-C32490F765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4" y="2496"/>
                <a:ext cx="76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>
                    <a:solidFill>
                      <a:schemeClr val="hlink"/>
                    </a:solidFill>
                  </a:rPr>
                  <a:t>C</a:t>
                </a:r>
              </a:p>
            </p:txBody>
          </p:sp>
          <p:sp>
            <p:nvSpPr>
              <p:cNvPr id="46101" name="Rectangle 13">
                <a:extLst>
                  <a:ext uri="{FF2B5EF4-FFF2-40B4-BE49-F238E27FC236}">
                    <a16:creationId xmlns:a16="http://schemas.microsoft.com/office/drawing/2014/main" id="{DC8962D2-119F-465B-862F-D87D137E4E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496"/>
                <a:ext cx="432" cy="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14</a:t>
                </a:r>
              </a:p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6</a:t>
                </a:r>
              </a:p>
            </p:txBody>
          </p:sp>
        </p:grpSp>
        <p:sp>
          <p:nvSpPr>
            <p:cNvPr id="46090" name="Line 14">
              <a:extLst>
                <a:ext uri="{FF2B5EF4-FFF2-40B4-BE49-F238E27FC236}">
                  <a16:creationId xmlns:a16="http://schemas.microsoft.com/office/drawing/2014/main" id="{7988D63E-69AA-4246-A2B7-E005997079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7" y="3171"/>
              <a:ext cx="576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8" name="Group 15">
              <a:extLst>
                <a:ext uri="{FF2B5EF4-FFF2-40B4-BE49-F238E27FC236}">
                  <a16:creationId xmlns:a16="http://schemas.microsoft.com/office/drawing/2014/main" id="{2C508D12-1B1B-494A-811B-ECE59EBA76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13" y="2787"/>
              <a:ext cx="1248" cy="633"/>
              <a:chOff x="2112" y="2448"/>
              <a:chExt cx="1248" cy="633"/>
            </a:xfrm>
          </p:grpSpPr>
          <p:sp>
            <p:nvSpPr>
              <p:cNvPr id="46097" name="Rectangle 16">
                <a:extLst>
                  <a:ext uri="{FF2B5EF4-FFF2-40B4-BE49-F238E27FC236}">
                    <a16:creationId xmlns:a16="http://schemas.microsoft.com/office/drawing/2014/main" id="{E794D4B4-5A66-4C45-8D0D-E631DA1401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0" y="2640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+</a:t>
                </a:r>
              </a:p>
            </p:txBody>
          </p:sp>
          <p:sp>
            <p:nvSpPr>
              <p:cNvPr id="46098" name="Rectangle 17">
                <a:extLst>
                  <a:ext uri="{FF2B5EF4-FFF2-40B4-BE49-F238E27FC236}">
                    <a16:creationId xmlns:a16="http://schemas.microsoft.com/office/drawing/2014/main" id="{3EED50E4-A382-47E3-A2F8-4CF605564E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2" y="2448"/>
                <a:ext cx="528" cy="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fr-FR" altLang="fr-FR" b="1"/>
                  <a:t>14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fr-FR" altLang="fr-FR" b="1"/>
                  <a:t>7</a:t>
                </a:r>
              </a:p>
            </p:txBody>
          </p:sp>
          <p:sp>
            <p:nvSpPr>
              <p:cNvPr id="46099" name="Rectangle 18">
                <a:extLst>
                  <a:ext uri="{FF2B5EF4-FFF2-40B4-BE49-F238E27FC236}">
                    <a16:creationId xmlns:a16="http://schemas.microsoft.com/office/drawing/2014/main" id="{3E889EC2-7DB4-4291-B037-1EF38F64FF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6" y="2496"/>
                <a:ext cx="76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>
                    <a:solidFill>
                      <a:schemeClr val="hlink"/>
                    </a:solidFill>
                  </a:rPr>
                  <a:t>N</a:t>
                </a:r>
              </a:p>
            </p:txBody>
          </p:sp>
        </p:grpSp>
        <p:grpSp>
          <p:nvGrpSpPr>
            <p:cNvPr id="9" name="Group 31">
              <a:extLst>
                <a:ext uri="{FF2B5EF4-FFF2-40B4-BE49-F238E27FC236}">
                  <a16:creationId xmlns:a16="http://schemas.microsoft.com/office/drawing/2014/main" id="{2CAD1943-50A8-42C2-9B80-2EEF6D78F9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7" y="2979"/>
              <a:ext cx="1968" cy="366"/>
              <a:chOff x="3456" y="2640"/>
              <a:chExt cx="1968" cy="366"/>
            </a:xfrm>
          </p:grpSpPr>
          <p:sp>
            <p:nvSpPr>
              <p:cNvPr id="46093" name="Rectangle 32">
                <a:extLst>
                  <a:ext uri="{FF2B5EF4-FFF2-40B4-BE49-F238E27FC236}">
                    <a16:creationId xmlns:a16="http://schemas.microsoft.com/office/drawing/2014/main" id="{1CC45E63-068C-45A8-A290-FC9AE29EBD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2640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+</a:t>
                </a:r>
              </a:p>
            </p:txBody>
          </p:sp>
          <p:sp>
            <p:nvSpPr>
              <p:cNvPr id="75809" name="Rectangle 33">
                <a:extLst>
                  <a:ext uri="{FF2B5EF4-FFF2-40B4-BE49-F238E27FC236}">
                    <a16:creationId xmlns:a16="http://schemas.microsoft.com/office/drawing/2014/main" id="{9E26DCE5-1C67-4FA1-BF07-777D2C5DC0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2688"/>
                <a:ext cx="110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r>
                  <a:rPr lang="fr-FR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entury" pitchFamily="18" charset="0"/>
                  </a:rPr>
                  <a:t>Energie</a:t>
                </a:r>
              </a:p>
            </p:txBody>
          </p:sp>
          <p:sp>
            <p:nvSpPr>
              <p:cNvPr id="46095" name="Text Box 34">
                <a:extLst>
                  <a:ext uri="{FF2B5EF4-FFF2-40B4-BE49-F238E27FC236}">
                    <a16:creationId xmlns:a16="http://schemas.microsoft.com/office/drawing/2014/main" id="{1FF4391B-2AD4-432B-B03C-C26AA0D532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94" y="2666"/>
                <a:ext cx="11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fr-FR" altLang="fr-FR" b="1"/>
              </a:p>
            </p:txBody>
          </p:sp>
          <p:sp>
            <p:nvSpPr>
              <p:cNvPr id="46096" name="Text Box 35">
                <a:extLst>
                  <a:ext uri="{FF2B5EF4-FFF2-40B4-BE49-F238E27FC236}">
                    <a16:creationId xmlns:a16="http://schemas.microsoft.com/office/drawing/2014/main" id="{C583FF31-E534-4624-97C2-B654AC1E9C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56" y="2718"/>
                <a:ext cx="30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fr-FR" altLang="fr-FR" b="1">
                    <a:latin typeface="Modern" pitchFamily="50"/>
                    <a:sym typeface="Symbol" panose="05050102010706020507" pitchFamily="18" charset="2"/>
                  </a:rPr>
                  <a:t></a:t>
                </a:r>
                <a:r>
                  <a:rPr lang="fr-FR" altLang="fr-FR" b="1" baseline="30000">
                    <a:latin typeface="Modern" pitchFamily="50"/>
                    <a:sym typeface="Symbol" panose="05050102010706020507" pitchFamily="18" charset="2"/>
                  </a:rPr>
                  <a:t>-</a:t>
                </a:r>
              </a:p>
            </p:txBody>
          </p:sp>
        </p:grpSp>
      </p:grpSp>
      <p:sp>
        <p:nvSpPr>
          <p:cNvPr id="46085" name="Text Box 181">
            <a:extLst>
              <a:ext uri="{FF2B5EF4-FFF2-40B4-BE49-F238E27FC236}">
                <a16:creationId xmlns:a16="http://schemas.microsoft.com/office/drawing/2014/main" id="{13CDE350-14CD-4271-97A7-242DFB0C2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7864" y="1052736"/>
            <a:ext cx="25193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800" dirty="0">
                <a:latin typeface="Teen" pitchFamily="2" charset="0"/>
              </a:rPr>
              <a:t> </a:t>
            </a:r>
            <a:r>
              <a:rPr lang="fr-FR" altLang="fr-FR" sz="2800" b="1" u="sng" dirty="0">
                <a:latin typeface="Teen" pitchFamily="2" charset="0"/>
              </a:rPr>
              <a:t>Exemples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2" name="Oval 6">
            <a:extLst>
              <a:ext uri="{FF2B5EF4-FFF2-40B4-BE49-F238E27FC236}">
                <a16:creationId xmlns:a16="http://schemas.microsoft.com/office/drawing/2014/main" id="{4E96FE31-8460-47B9-A6F4-942E315E7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884217"/>
            <a:ext cx="865188" cy="8651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60423" name="Oval 7">
            <a:extLst>
              <a:ext uri="{FF2B5EF4-FFF2-40B4-BE49-F238E27FC236}">
                <a16:creationId xmlns:a16="http://schemas.microsoft.com/office/drawing/2014/main" id="{4678F6B9-A82C-4B73-87B5-2AF7E8192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4150" y="4955655"/>
            <a:ext cx="749300" cy="7493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60424" name="Rectangle 8">
            <a:extLst>
              <a:ext uri="{FF2B5EF4-FFF2-40B4-BE49-F238E27FC236}">
                <a16:creationId xmlns:a16="http://schemas.microsoft.com/office/drawing/2014/main" id="{2EEF0A98-0E78-466A-8396-A419968FE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384155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Proton</a:t>
            </a:r>
          </a:p>
        </p:txBody>
      </p:sp>
      <p:sp>
        <p:nvSpPr>
          <p:cNvPr id="60425" name="Line 9">
            <a:extLst>
              <a:ext uri="{FF2B5EF4-FFF2-40B4-BE49-F238E27FC236}">
                <a16:creationId xmlns:a16="http://schemas.microsoft.com/office/drawing/2014/main" id="{6F73D3A5-1E0D-4F4C-91BC-26CDE94C40A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86063" y="5312842"/>
            <a:ext cx="2667000" cy="0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0427" name="Oval 11">
            <a:extLst>
              <a:ext uri="{FF2B5EF4-FFF2-40B4-BE49-F238E27FC236}">
                <a16:creationId xmlns:a16="http://schemas.microsoft.com/office/drawing/2014/main" id="{038511B7-CA41-4C65-A936-BDB0287C1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0352" y="5240834"/>
            <a:ext cx="173038" cy="157163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60433" name="Rectangle 17">
            <a:extLst>
              <a:ext uri="{FF2B5EF4-FFF2-40B4-BE49-F238E27FC236}">
                <a16:creationId xmlns:a16="http://schemas.microsoft.com/office/drawing/2014/main" id="{51E95B0D-1790-42BF-A260-EFCBBC9A1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4365105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Neutron</a:t>
            </a:r>
          </a:p>
        </p:txBody>
      </p:sp>
      <p:sp>
        <p:nvSpPr>
          <p:cNvPr id="60434" name="Rectangle 18">
            <a:extLst>
              <a:ext uri="{FF2B5EF4-FFF2-40B4-BE49-F238E27FC236}">
                <a16:creationId xmlns:a16="http://schemas.microsoft.com/office/drawing/2014/main" id="{9D6FD4A4-1FA7-4B0C-A12D-8C6BC49CA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4850" y="4365104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r-F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Positon</a:t>
            </a:r>
          </a:p>
        </p:txBody>
      </p:sp>
      <p:sp>
        <p:nvSpPr>
          <p:cNvPr id="60452" name="Text Box 36">
            <a:extLst>
              <a:ext uri="{FF2B5EF4-FFF2-40B4-BE49-F238E27FC236}">
                <a16:creationId xmlns:a16="http://schemas.microsoft.com/office/drawing/2014/main" id="{198FEC89-98E3-4330-84A7-25A5BB5B1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052513"/>
            <a:ext cx="78482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dirty="0">
                <a:latin typeface="Teen" pitchFamily="2" charset="0"/>
              </a:rPr>
              <a:t> </a:t>
            </a:r>
            <a:r>
              <a:rPr lang="fr-FR" altLang="fr-FR" b="1" u="sng" dirty="0">
                <a:solidFill>
                  <a:srgbClr val="00B0F0"/>
                </a:solidFill>
                <a:latin typeface="Teen" pitchFamily="2" charset="0"/>
              </a:rPr>
              <a:t>II.3. </a:t>
            </a:r>
            <a:r>
              <a:rPr lang="fr-FR" altLang="fr-FR" b="1" u="sng" dirty="0">
                <a:solidFill>
                  <a:srgbClr val="00B0F0"/>
                </a:solidFill>
                <a:latin typeface="Tahoma" panose="020B0604030504040204" pitchFamily="34" charset="0"/>
              </a:rPr>
              <a:t>Excès de protons : la désintégration</a:t>
            </a:r>
            <a:r>
              <a:rPr lang="fr-FR" altLang="fr-FR" b="1" u="sng" dirty="0">
                <a:solidFill>
                  <a:srgbClr val="00B0F0"/>
                </a:solidFill>
                <a:latin typeface="Teen" pitchFamily="2" charset="0"/>
              </a:rPr>
              <a:t> </a:t>
            </a:r>
            <a:r>
              <a:rPr lang="en-US" altLang="fr-FR" b="1" u="sng" dirty="0">
                <a:solidFill>
                  <a:srgbClr val="00B0F0"/>
                </a:solidFill>
                <a:latin typeface="Teen" pitchFamily="2" charset="0"/>
              </a:rPr>
              <a:t>ß</a:t>
            </a:r>
            <a:r>
              <a:rPr lang="en-US" altLang="fr-FR" b="1" u="sng" baseline="30000" dirty="0">
                <a:solidFill>
                  <a:srgbClr val="00B0F0"/>
                </a:solidFill>
                <a:latin typeface="Teen" pitchFamily="2" charset="0"/>
              </a:rPr>
              <a:t>+</a:t>
            </a:r>
          </a:p>
        </p:txBody>
      </p:sp>
      <p:sp>
        <p:nvSpPr>
          <p:cNvPr id="60453" name="Rectangle 37">
            <a:extLst>
              <a:ext uri="{FF2B5EF4-FFF2-40B4-BE49-F238E27FC236}">
                <a16:creationId xmlns:a16="http://schemas.microsoft.com/office/drawing/2014/main" id="{B25CCC52-FB86-4ABD-A3DD-173DC43A6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628775"/>
            <a:ext cx="8135937" cy="69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just" eaLnBrk="0" hangingPunct="0"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Un proton se transforme en un neutron avec émission d'un positon et libération d’énergie  :</a:t>
            </a:r>
          </a:p>
        </p:txBody>
      </p:sp>
      <p:grpSp>
        <p:nvGrpSpPr>
          <p:cNvPr id="2" name="Group 40">
            <a:extLst>
              <a:ext uri="{FF2B5EF4-FFF2-40B4-BE49-F238E27FC236}">
                <a16:creationId xmlns:a16="http://schemas.microsoft.com/office/drawing/2014/main" id="{F35A10B2-7464-46A4-88A2-015AFC26EB16}"/>
              </a:ext>
            </a:extLst>
          </p:cNvPr>
          <p:cNvGrpSpPr>
            <a:grpSpLocks/>
          </p:cNvGrpSpPr>
          <p:nvPr/>
        </p:nvGrpSpPr>
        <p:grpSpPr bwMode="auto">
          <a:xfrm>
            <a:off x="3570288" y="2346325"/>
            <a:ext cx="4479925" cy="1082675"/>
            <a:chOff x="1156" y="1525"/>
            <a:chExt cx="2822" cy="682"/>
          </a:xfrm>
        </p:grpSpPr>
        <p:sp>
          <p:nvSpPr>
            <p:cNvPr id="47119" name="Rectangle 21">
              <a:extLst>
                <a:ext uri="{FF2B5EF4-FFF2-40B4-BE49-F238E27FC236}">
                  <a16:creationId xmlns:a16="http://schemas.microsoft.com/office/drawing/2014/main" id="{807425C7-1662-42EE-BF76-9BFAABD65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8" y="1573"/>
              <a:ext cx="384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6000" b="1" dirty="0"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47120" name="Rectangle 22">
              <a:extLst>
                <a:ext uri="{FF2B5EF4-FFF2-40B4-BE49-F238E27FC236}">
                  <a16:creationId xmlns:a16="http://schemas.microsoft.com/office/drawing/2014/main" id="{7A726451-3C37-4659-8981-CF355C92A0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6" y="1525"/>
              <a:ext cx="528" cy="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b="1">
                  <a:latin typeface="Tahoma" panose="020B0604030504040204" pitchFamily="34" charset="0"/>
                </a:rPr>
                <a:t>A</a:t>
              </a:r>
            </a:p>
            <a:p>
              <a:pPr algn="ctr">
                <a:spcBef>
                  <a:spcPct val="50000"/>
                </a:spcBef>
              </a:pPr>
              <a:r>
                <a:rPr lang="fr-FR" altLang="fr-FR" b="1">
                  <a:latin typeface="Tahoma" panose="020B0604030504040204" pitchFamily="34" charset="0"/>
                </a:rPr>
                <a:t>Z-1</a:t>
              </a:r>
            </a:p>
          </p:txBody>
        </p:sp>
        <p:sp>
          <p:nvSpPr>
            <p:cNvPr id="47121" name="Rectangle 23">
              <a:extLst>
                <a:ext uri="{FF2B5EF4-FFF2-40B4-BE49-F238E27FC236}">
                  <a16:creationId xmlns:a16="http://schemas.microsoft.com/office/drawing/2014/main" id="{93791B57-A5AD-4243-AE42-930DCCF48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1573"/>
              <a:ext cx="288" cy="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b="1">
                  <a:latin typeface="Tahoma" panose="020B0604030504040204" pitchFamily="34" charset="0"/>
                </a:rPr>
                <a:t>A</a:t>
              </a:r>
            </a:p>
            <a:p>
              <a:pPr>
                <a:spcBef>
                  <a:spcPct val="50000"/>
                </a:spcBef>
              </a:pPr>
              <a:r>
                <a:rPr lang="fr-FR" altLang="fr-FR" b="1">
                  <a:latin typeface="Tahoma" panose="020B0604030504040204" pitchFamily="34" charset="0"/>
                </a:rPr>
                <a:t>Z</a:t>
              </a:r>
            </a:p>
          </p:txBody>
        </p:sp>
        <p:sp>
          <p:nvSpPr>
            <p:cNvPr id="47122" name="Line 24">
              <a:extLst>
                <a:ext uri="{FF2B5EF4-FFF2-40B4-BE49-F238E27FC236}">
                  <a16:creationId xmlns:a16="http://schemas.microsoft.com/office/drawing/2014/main" id="{B5539951-CCA5-4309-B3ED-03C9DFE6C8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80" y="1861"/>
              <a:ext cx="576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7123" name="Rectangle 25">
              <a:extLst>
                <a:ext uri="{FF2B5EF4-FFF2-40B4-BE49-F238E27FC236}">
                  <a16:creationId xmlns:a16="http://schemas.microsoft.com/office/drawing/2014/main" id="{211EAE25-D210-4DE3-9F55-1C17EB40F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1573"/>
              <a:ext cx="384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6000" b="1">
                  <a:latin typeface="Tahoma" panose="020B0604030504040204" pitchFamily="34" charset="0"/>
                </a:rPr>
                <a:t>Y</a:t>
              </a:r>
            </a:p>
          </p:txBody>
        </p:sp>
        <p:sp>
          <p:nvSpPr>
            <p:cNvPr id="47124" name="Rectangle 26">
              <a:extLst>
                <a:ext uri="{FF2B5EF4-FFF2-40B4-BE49-F238E27FC236}">
                  <a16:creationId xmlns:a16="http://schemas.microsoft.com/office/drawing/2014/main" id="{D5A2AA3F-EEB4-4899-8886-EED0F42DA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2" y="1717"/>
              <a:ext cx="240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4000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47125" name="Text Box 29">
              <a:extLst>
                <a:ext uri="{FF2B5EF4-FFF2-40B4-BE49-F238E27FC236}">
                  <a16:creationId xmlns:a16="http://schemas.microsoft.com/office/drawing/2014/main" id="{CE27F323-69EF-403E-8188-DEC7EE8B35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2" y="1626"/>
              <a:ext cx="11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r-FR" altLang="fr-FR" sz="3200" b="1">
                <a:latin typeface="Tahoma" panose="020B0604030504040204" pitchFamily="34" charset="0"/>
              </a:endParaRPr>
            </a:p>
          </p:txBody>
        </p:sp>
        <p:sp>
          <p:nvSpPr>
            <p:cNvPr id="47126" name="Text Box 30">
              <a:extLst>
                <a:ext uri="{FF2B5EF4-FFF2-40B4-BE49-F238E27FC236}">
                  <a16:creationId xmlns:a16="http://schemas.microsoft.com/office/drawing/2014/main" id="{75C12A4A-BE21-45F5-9BB9-2ADF5675BE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6" y="1722"/>
              <a:ext cx="11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r-FR" altLang="fr-FR" sz="3200" b="1">
                <a:latin typeface="Tahoma" panose="020B0604030504040204" pitchFamily="34" charset="0"/>
              </a:endParaRPr>
            </a:p>
          </p:txBody>
        </p:sp>
        <p:sp>
          <p:nvSpPr>
            <p:cNvPr id="47127" name="Text Box 31">
              <a:extLst>
                <a:ext uri="{FF2B5EF4-FFF2-40B4-BE49-F238E27FC236}">
                  <a16:creationId xmlns:a16="http://schemas.microsoft.com/office/drawing/2014/main" id="{F81E2949-9900-45CB-89A5-8D59283175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1698"/>
              <a:ext cx="282" cy="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3500" b="1">
                  <a:latin typeface="Tahoma" panose="020B0604030504040204" pitchFamily="34" charset="0"/>
                  <a:sym typeface="Symbol" panose="05050102010706020507" pitchFamily="18" charset="2"/>
                </a:rPr>
                <a:t>e</a:t>
              </a:r>
              <a:endParaRPr lang="fr-FR" altLang="fr-FR" sz="3200" b="1">
                <a:latin typeface="Tahoma" panose="020B0604030504040204" pitchFamily="34" charset="0"/>
              </a:endParaRPr>
            </a:p>
          </p:txBody>
        </p:sp>
        <p:sp>
          <p:nvSpPr>
            <p:cNvPr id="47128" name="Text Box 39">
              <a:extLst>
                <a:ext uri="{FF2B5EF4-FFF2-40B4-BE49-F238E27FC236}">
                  <a16:creationId xmlns:a16="http://schemas.microsoft.com/office/drawing/2014/main" id="{E751B78D-743D-4995-A0B6-643F31ACAA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1656"/>
              <a:ext cx="238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b="1">
                  <a:latin typeface="Tahoma" panose="020B0604030504040204" pitchFamily="34" charset="0"/>
                  <a:sym typeface="Symbol" panose="05050102010706020507" pitchFamily="18" charset="2"/>
                </a:rPr>
                <a:t>0</a:t>
              </a:r>
            </a:p>
            <a:p>
              <a:r>
                <a:rPr lang="fr-FR" altLang="fr-FR" b="1">
                  <a:latin typeface="Tahoma" panose="020B0604030504040204" pitchFamily="34" charset="0"/>
                  <a:sym typeface="Symbol" panose="05050102010706020507" pitchFamily="18" charset="2"/>
                </a:rPr>
                <a:t>1</a:t>
              </a:r>
              <a:endParaRPr lang="fr-FR" altLang="fr-FR" b="1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0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60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0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0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59259E-6 L 0.12639 -0.04768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9" y="-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0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0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2" grpId="0" animBg="1"/>
      <p:bldP spid="60423" grpId="0" animBg="1"/>
      <p:bldP spid="60424" grpId="0"/>
      <p:bldP spid="60427" grpId="0" animBg="1"/>
      <p:bldP spid="60427" grpId="1" animBg="1"/>
      <p:bldP spid="60433" grpId="0"/>
      <p:bldP spid="604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Text Box 6">
            <a:extLst>
              <a:ext uri="{FF2B5EF4-FFF2-40B4-BE49-F238E27FC236}">
                <a16:creationId xmlns:a16="http://schemas.microsoft.com/office/drawing/2014/main" id="{B77ED109-C69A-4156-880F-45CA375D0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872" y="908720"/>
            <a:ext cx="25193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800" dirty="0">
                <a:latin typeface="Tahoma" panose="020B0604030504040204" pitchFamily="34" charset="0"/>
              </a:rPr>
              <a:t> </a:t>
            </a:r>
            <a:r>
              <a:rPr lang="fr-FR" altLang="fr-FR" sz="2800" b="1" u="sng" dirty="0">
                <a:latin typeface="Tahoma" panose="020B0604030504040204" pitchFamily="34" charset="0"/>
              </a:rPr>
              <a:t>Exemples :</a:t>
            </a:r>
          </a:p>
        </p:txBody>
      </p:sp>
      <p:grpSp>
        <p:nvGrpSpPr>
          <p:cNvPr id="2" name="Group 44">
            <a:extLst>
              <a:ext uri="{FF2B5EF4-FFF2-40B4-BE49-F238E27FC236}">
                <a16:creationId xmlns:a16="http://schemas.microsoft.com/office/drawing/2014/main" id="{5E1E6E4E-9023-494E-B53B-AE6D0FDD8CE9}"/>
              </a:ext>
            </a:extLst>
          </p:cNvPr>
          <p:cNvGrpSpPr>
            <a:grpSpLocks/>
          </p:cNvGrpSpPr>
          <p:nvPr/>
        </p:nvGrpSpPr>
        <p:grpSpPr bwMode="auto">
          <a:xfrm>
            <a:off x="1071563" y="1804988"/>
            <a:ext cx="7780337" cy="938212"/>
            <a:chOff x="675" y="1137"/>
            <a:chExt cx="4901" cy="591"/>
          </a:xfrm>
        </p:grpSpPr>
        <p:sp>
          <p:nvSpPr>
            <p:cNvPr id="49184" name="Rectangle 7">
              <a:extLst>
                <a:ext uri="{FF2B5EF4-FFF2-40B4-BE49-F238E27FC236}">
                  <a16:creationId xmlns:a16="http://schemas.microsoft.com/office/drawing/2014/main" id="{857764B0-EBC6-442E-B6D2-AAAD9636EE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" y="1350"/>
              <a:ext cx="7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b="1">
                  <a:solidFill>
                    <a:schemeClr val="hlink"/>
                  </a:solidFill>
                </a:rPr>
                <a:t>I</a:t>
              </a:r>
            </a:p>
          </p:txBody>
        </p:sp>
        <p:sp>
          <p:nvSpPr>
            <p:cNvPr id="49185" name="Rectangle 8">
              <a:extLst>
                <a:ext uri="{FF2B5EF4-FFF2-40B4-BE49-F238E27FC236}">
                  <a16:creationId xmlns:a16="http://schemas.microsoft.com/office/drawing/2014/main" id="{02D041AF-8F7F-41FE-91C1-5DFE44C2C0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4" y="1137"/>
              <a:ext cx="528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sz="2000" b="1" dirty="0"/>
                <a:t>…</a:t>
              </a:r>
            </a:p>
            <a:p>
              <a:pPr algn="ctr">
                <a:spcBef>
                  <a:spcPct val="50000"/>
                </a:spcBef>
              </a:pPr>
              <a:r>
                <a:rPr lang="fr-FR" altLang="fr-FR" sz="2000" b="1" dirty="0"/>
                <a:t>..</a:t>
              </a:r>
            </a:p>
          </p:txBody>
        </p:sp>
        <p:sp>
          <p:nvSpPr>
            <p:cNvPr id="49186" name="Rectangle 9">
              <a:extLst>
                <a:ext uri="{FF2B5EF4-FFF2-40B4-BE49-F238E27FC236}">
                  <a16:creationId xmlns:a16="http://schemas.microsoft.com/office/drawing/2014/main" id="{F254A17F-D143-4F0B-937A-0E30AB73D4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" y="1185"/>
              <a:ext cx="432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/>
                <a:t>124</a:t>
              </a:r>
            </a:p>
            <a:p>
              <a:pPr>
                <a:spcBef>
                  <a:spcPct val="50000"/>
                </a:spcBef>
              </a:pPr>
              <a:r>
                <a:rPr lang="fr-FR" altLang="fr-FR" sz="2000" b="1"/>
                <a:t>53</a:t>
              </a:r>
            </a:p>
          </p:txBody>
        </p:sp>
        <p:sp>
          <p:nvSpPr>
            <p:cNvPr id="49187" name="Line 10">
              <a:extLst>
                <a:ext uri="{FF2B5EF4-FFF2-40B4-BE49-F238E27FC236}">
                  <a16:creationId xmlns:a16="http://schemas.microsoft.com/office/drawing/2014/main" id="{43A092BE-740C-4A7F-928F-BA60127321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8" y="1521"/>
              <a:ext cx="576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9188" name="Rectangle 11">
              <a:extLst>
                <a:ext uri="{FF2B5EF4-FFF2-40B4-BE49-F238E27FC236}">
                  <a16:creationId xmlns:a16="http://schemas.microsoft.com/office/drawing/2014/main" id="{1BE6A61E-BF00-4A7B-A9E1-87C70AEC0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" y="1332"/>
              <a:ext cx="7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b="1">
                  <a:solidFill>
                    <a:schemeClr val="hlink"/>
                  </a:solidFill>
                </a:rPr>
                <a:t>Te</a:t>
              </a:r>
            </a:p>
          </p:txBody>
        </p:sp>
        <p:grpSp>
          <p:nvGrpSpPr>
            <p:cNvPr id="49189" name="Group 24">
              <a:extLst>
                <a:ext uri="{FF2B5EF4-FFF2-40B4-BE49-F238E27FC236}">
                  <a16:creationId xmlns:a16="http://schemas.microsoft.com/office/drawing/2014/main" id="{E2B30D05-3BEA-43E9-8F27-412A1E8F67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2" y="1329"/>
              <a:ext cx="2304" cy="336"/>
              <a:chOff x="3072" y="1152"/>
              <a:chExt cx="2304" cy="336"/>
            </a:xfrm>
          </p:grpSpPr>
          <p:sp>
            <p:nvSpPr>
              <p:cNvPr id="49190" name="Rectangle 25">
                <a:extLst>
                  <a:ext uri="{FF2B5EF4-FFF2-40B4-BE49-F238E27FC236}">
                    <a16:creationId xmlns:a16="http://schemas.microsoft.com/office/drawing/2014/main" id="{EA826B3A-8682-4224-BE6D-589366E020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1152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+</a:t>
                </a:r>
              </a:p>
            </p:txBody>
          </p:sp>
          <p:sp>
            <p:nvSpPr>
              <p:cNvPr id="49191" name="Rectangle 26">
                <a:extLst>
                  <a:ext uri="{FF2B5EF4-FFF2-40B4-BE49-F238E27FC236}">
                    <a16:creationId xmlns:a16="http://schemas.microsoft.com/office/drawing/2014/main" id="{7BAAA40A-3998-4EB2-9BD4-E4454A1C04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6" y="1152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+</a:t>
                </a:r>
              </a:p>
            </p:txBody>
          </p:sp>
          <p:sp>
            <p:nvSpPr>
              <p:cNvPr id="49192" name="Rectangle 27">
                <a:extLst>
                  <a:ext uri="{FF2B5EF4-FFF2-40B4-BE49-F238E27FC236}">
                    <a16:creationId xmlns:a16="http://schemas.microsoft.com/office/drawing/2014/main" id="{D03F1710-E263-44B2-A40D-45EDF420F9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2" y="1200"/>
                <a:ext cx="110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/>
                  <a:t>Energie</a:t>
                </a:r>
              </a:p>
            </p:txBody>
          </p:sp>
        </p:grpSp>
      </p:grpSp>
      <p:grpSp>
        <p:nvGrpSpPr>
          <p:cNvPr id="4" name="Group 47">
            <a:extLst>
              <a:ext uri="{FF2B5EF4-FFF2-40B4-BE49-F238E27FC236}">
                <a16:creationId xmlns:a16="http://schemas.microsoft.com/office/drawing/2014/main" id="{741E5AA5-3673-4960-8FED-4E304E1B810C}"/>
              </a:ext>
            </a:extLst>
          </p:cNvPr>
          <p:cNvGrpSpPr>
            <a:grpSpLocks/>
          </p:cNvGrpSpPr>
          <p:nvPr/>
        </p:nvGrpSpPr>
        <p:grpSpPr bwMode="auto">
          <a:xfrm>
            <a:off x="1231900" y="3405188"/>
            <a:ext cx="7696200" cy="885825"/>
            <a:chOff x="776" y="2145"/>
            <a:chExt cx="4848" cy="558"/>
          </a:xfrm>
        </p:grpSpPr>
        <p:sp>
          <p:nvSpPr>
            <p:cNvPr id="49172" name="Rectangle 16">
              <a:extLst>
                <a:ext uri="{FF2B5EF4-FFF2-40B4-BE49-F238E27FC236}">
                  <a16:creationId xmlns:a16="http://schemas.microsoft.com/office/drawing/2014/main" id="{B3F2A566-7A9A-405C-ACF1-EB7B582373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2160"/>
              <a:ext cx="528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sz="2000" b="1" dirty="0">
                  <a:latin typeface="Tahoma" panose="020B0604030504040204" pitchFamily="34" charset="0"/>
                </a:rPr>
                <a:t>…</a:t>
              </a:r>
            </a:p>
            <a:p>
              <a:pPr algn="ctr">
                <a:spcBef>
                  <a:spcPct val="50000"/>
                </a:spcBef>
              </a:pPr>
              <a:r>
                <a:rPr lang="fr-FR" altLang="fr-FR" sz="2000" b="1" dirty="0">
                  <a:latin typeface="Tahoma" panose="020B0604030504040204" pitchFamily="34" charset="0"/>
                </a:rPr>
                <a:t>..</a:t>
              </a:r>
            </a:p>
          </p:txBody>
        </p:sp>
        <p:grpSp>
          <p:nvGrpSpPr>
            <p:cNvPr id="49173" name="Group 45">
              <a:extLst>
                <a:ext uri="{FF2B5EF4-FFF2-40B4-BE49-F238E27FC236}">
                  <a16:creationId xmlns:a16="http://schemas.microsoft.com/office/drawing/2014/main" id="{9693B279-008F-48DC-B36E-98C419890C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6" y="2145"/>
              <a:ext cx="4848" cy="543"/>
              <a:chOff x="776" y="2145"/>
              <a:chExt cx="4848" cy="543"/>
            </a:xfrm>
          </p:grpSpPr>
          <p:grpSp>
            <p:nvGrpSpPr>
              <p:cNvPr id="49174" name="Group 12">
                <a:extLst>
                  <a:ext uri="{FF2B5EF4-FFF2-40B4-BE49-F238E27FC236}">
                    <a16:creationId xmlns:a16="http://schemas.microsoft.com/office/drawing/2014/main" id="{0F6A445A-106E-4B54-9360-181FC33251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76" y="2145"/>
                <a:ext cx="1536" cy="543"/>
                <a:chOff x="576" y="1968"/>
                <a:chExt cx="1536" cy="543"/>
              </a:xfrm>
            </p:grpSpPr>
            <p:sp>
              <p:nvSpPr>
                <p:cNvPr id="49181" name="Rectangle 13">
                  <a:extLst>
                    <a:ext uri="{FF2B5EF4-FFF2-40B4-BE49-F238E27FC236}">
                      <a16:creationId xmlns:a16="http://schemas.microsoft.com/office/drawing/2014/main" id="{1BC6B91A-DB9C-4D04-98A3-F64E07C0EC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4" y="2100"/>
                  <a:ext cx="76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fr-FR" altLang="fr-FR" b="1">
                      <a:solidFill>
                        <a:schemeClr val="hlink"/>
                      </a:solidFill>
                      <a:latin typeface="Tahoma" panose="020B0604030504040204" pitchFamily="34" charset="0"/>
                    </a:rPr>
                    <a:t>Ga</a:t>
                  </a:r>
                </a:p>
              </p:txBody>
            </p:sp>
            <p:sp>
              <p:nvSpPr>
                <p:cNvPr id="49182" name="Rectangle 14">
                  <a:extLst>
                    <a:ext uri="{FF2B5EF4-FFF2-40B4-BE49-F238E27FC236}">
                      <a16:creationId xmlns:a16="http://schemas.microsoft.com/office/drawing/2014/main" id="{D0F2EB12-00F5-482E-A7FA-94A7EB6983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1968"/>
                  <a:ext cx="432" cy="5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fr-FR" altLang="fr-FR" sz="2000" b="1">
                      <a:latin typeface="Tahoma" panose="020B0604030504040204" pitchFamily="34" charset="0"/>
                    </a:rPr>
                    <a:t>68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fr-FR" altLang="fr-FR" sz="2000" b="1">
                      <a:latin typeface="Tahoma" panose="020B0604030504040204" pitchFamily="34" charset="0"/>
                    </a:rPr>
                    <a:t>31</a:t>
                  </a:r>
                </a:p>
              </p:txBody>
            </p:sp>
            <p:sp>
              <p:nvSpPr>
                <p:cNvPr id="49183" name="Line 15">
                  <a:extLst>
                    <a:ext uri="{FF2B5EF4-FFF2-40B4-BE49-F238E27FC236}">
                      <a16:creationId xmlns:a16="http://schemas.microsoft.com/office/drawing/2014/main" id="{8B6223FE-DDDE-4344-9CC8-DCB718578F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6" y="2304"/>
                  <a:ext cx="576" cy="0"/>
                </a:xfrm>
                <a:prstGeom prst="line">
                  <a:avLst/>
                </a:prstGeom>
                <a:noFill/>
                <a:ln w="1016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9175" name="Rectangle 17">
                <a:extLst>
                  <a:ext uri="{FF2B5EF4-FFF2-40B4-BE49-F238E27FC236}">
                    <a16:creationId xmlns:a16="http://schemas.microsoft.com/office/drawing/2014/main" id="{699FE2AC-D823-4F4E-956F-78A16B32E6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6" y="2277"/>
                <a:ext cx="76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>
                    <a:solidFill>
                      <a:schemeClr val="hlink"/>
                    </a:solidFill>
                    <a:latin typeface="Tahoma" panose="020B0604030504040204" pitchFamily="34" charset="0"/>
                  </a:rPr>
                  <a:t>Zn</a:t>
                </a:r>
              </a:p>
            </p:txBody>
          </p:sp>
          <p:grpSp>
            <p:nvGrpSpPr>
              <p:cNvPr id="49176" name="Group 29">
                <a:extLst>
                  <a:ext uri="{FF2B5EF4-FFF2-40B4-BE49-F238E27FC236}">
                    <a16:creationId xmlns:a16="http://schemas.microsoft.com/office/drawing/2014/main" id="{59C272B1-0D8E-483B-B07A-BB2E2876EB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20" y="2289"/>
                <a:ext cx="2304" cy="336"/>
                <a:chOff x="3120" y="2112"/>
                <a:chExt cx="2304" cy="336"/>
              </a:xfrm>
            </p:grpSpPr>
            <p:sp>
              <p:nvSpPr>
                <p:cNvPr id="49177" name="Rectangle 30">
                  <a:extLst>
                    <a:ext uri="{FF2B5EF4-FFF2-40B4-BE49-F238E27FC236}">
                      <a16:creationId xmlns:a16="http://schemas.microsoft.com/office/drawing/2014/main" id="{A9C8E722-302A-48A1-8210-60BADBEB14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0" y="2112"/>
                  <a:ext cx="24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fr-FR" altLang="fr-FR" b="1">
                      <a:latin typeface="Tahoma" panose="020B0604030504040204" pitchFamily="34" charset="0"/>
                    </a:rPr>
                    <a:t>+</a:t>
                  </a:r>
                </a:p>
              </p:txBody>
            </p:sp>
            <p:sp>
              <p:nvSpPr>
                <p:cNvPr id="49178" name="Rectangle 31">
                  <a:extLst>
                    <a:ext uri="{FF2B5EF4-FFF2-40B4-BE49-F238E27FC236}">
                      <a16:creationId xmlns:a16="http://schemas.microsoft.com/office/drawing/2014/main" id="{F38D68DF-06FA-47AA-B5A6-9842A23D40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2112"/>
                  <a:ext cx="24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fr-FR" altLang="fr-FR" b="1">
                      <a:latin typeface="Tahoma" panose="020B0604030504040204" pitchFamily="34" charset="0"/>
                    </a:rPr>
                    <a:t>+</a:t>
                  </a:r>
                </a:p>
              </p:txBody>
            </p:sp>
            <p:sp>
              <p:nvSpPr>
                <p:cNvPr id="49179" name="Rectangle 32">
                  <a:extLst>
                    <a:ext uri="{FF2B5EF4-FFF2-40B4-BE49-F238E27FC236}">
                      <a16:creationId xmlns:a16="http://schemas.microsoft.com/office/drawing/2014/main" id="{C5DBABC3-6861-43FA-B5C8-D7D7EBC184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20" y="2160"/>
                  <a:ext cx="1104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fr-FR" altLang="fr-FR">
                      <a:latin typeface="Tahoma" panose="020B0604030504040204" pitchFamily="34" charset="0"/>
                    </a:rPr>
                    <a:t>Energie</a:t>
                  </a:r>
                </a:p>
              </p:txBody>
            </p:sp>
          </p:grpSp>
        </p:grpSp>
      </p:grpSp>
      <p:grpSp>
        <p:nvGrpSpPr>
          <p:cNvPr id="8" name="Group 46">
            <a:extLst>
              <a:ext uri="{FF2B5EF4-FFF2-40B4-BE49-F238E27FC236}">
                <a16:creationId xmlns:a16="http://schemas.microsoft.com/office/drawing/2014/main" id="{DEA09AFA-9826-40F3-A010-64D180E8A215}"/>
              </a:ext>
            </a:extLst>
          </p:cNvPr>
          <p:cNvGrpSpPr>
            <a:grpSpLocks/>
          </p:cNvGrpSpPr>
          <p:nvPr/>
        </p:nvGrpSpPr>
        <p:grpSpPr bwMode="auto">
          <a:xfrm>
            <a:off x="1308100" y="5081588"/>
            <a:ext cx="7696200" cy="1081087"/>
            <a:chOff x="824" y="3201"/>
            <a:chExt cx="4848" cy="681"/>
          </a:xfrm>
        </p:grpSpPr>
        <p:grpSp>
          <p:nvGrpSpPr>
            <p:cNvPr id="49162" name="Group 18">
              <a:extLst>
                <a:ext uri="{FF2B5EF4-FFF2-40B4-BE49-F238E27FC236}">
                  <a16:creationId xmlns:a16="http://schemas.microsoft.com/office/drawing/2014/main" id="{2745C27A-6AE3-4CEB-8660-52F41995DF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4" y="3249"/>
              <a:ext cx="1536" cy="633"/>
              <a:chOff x="624" y="3072"/>
              <a:chExt cx="1536" cy="633"/>
            </a:xfrm>
          </p:grpSpPr>
          <p:sp>
            <p:nvSpPr>
              <p:cNvPr id="49169" name="Rectangle 19">
                <a:extLst>
                  <a:ext uri="{FF2B5EF4-FFF2-40B4-BE49-F238E27FC236}">
                    <a16:creationId xmlns:a16="http://schemas.microsoft.com/office/drawing/2014/main" id="{A78F6087-3DE3-49AF-9936-86A69CEAF1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3072"/>
                <a:ext cx="76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>
                    <a:solidFill>
                      <a:schemeClr val="hlink"/>
                    </a:solidFill>
                    <a:latin typeface="Tahoma" panose="020B0604030504040204" pitchFamily="34" charset="0"/>
                  </a:rPr>
                  <a:t>Na</a:t>
                </a:r>
              </a:p>
            </p:txBody>
          </p:sp>
          <p:sp>
            <p:nvSpPr>
              <p:cNvPr id="49170" name="Rectangle 20">
                <a:extLst>
                  <a:ext uri="{FF2B5EF4-FFF2-40B4-BE49-F238E27FC236}">
                    <a16:creationId xmlns:a16="http://schemas.microsoft.com/office/drawing/2014/main" id="{4D01E410-7BCF-4B51-8EED-9DB8BCBDD8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" y="3072"/>
                <a:ext cx="432" cy="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>
                    <a:latin typeface="Tahoma" panose="020B0604030504040204" pitchFamily="34" charset="0"/>
                  </a:rPr>
                  <a:t>22</a:t>
                </a:r>
              </a:p>
              <a:p>
                <a:pPr>
                  <a:spcBef>
                    <a:spcPct val="50000"/>
                  </a:spcBef>
                </a:pPr>
                <a:r>
                  <a:rPr lang="fr-FR" altLang="fr-FR" b="1">
                    <a:latin typeface="Tahoma" panose="020B0604030504040204" pitchFamily="34" charset="0"/>
                  </a:rPr>
                  <a:t>11</a:t>
                </a:r>
              </a:p>
            </p:txBody>
          </p:sp>
          <p:sp>
            <p:nvSpPr>
              <p:cNvPr id="49171" name="Line 21">
                <a:extLst>
                  <a:ext uri="{FF2B5EF4-FFF2-40B4-BE49-F238E27FC236}">
                    <a16:creationId xmlns:a16="http://schemas.microsoft.com/office/drawing/2014/main" id="{42AB7C2B-AC5C-4C32-A354-45F1BC3EC7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84" y="3408"/>
                <a:ext cx="576" cy="0"/>
              </a:xfrm>
              <a:prstGeom prst="line">
                <a:avLst/>
              </a:prstGeom>
              <a:noFill/>
              <a:ln w="101600">
                <a:solidFill>
                  <a:schemeClr val="tx1"/>
                </a:solidFill>
                <a:round/>
                <a:headEnd type="none" w="sm" len="sm"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9163" name="Rectangle 22">
              <a:extLst>
                <a:ext uri="{FF2B5EF4-FFF2-40B4-BE49-F238E27FC236}">
                  <a16:creationId xmlns:a16="http://schemas.microsoft.com/office/drawing/2014/main" id="{DE058CF4-A143-444B-8740-2FEB83EF9B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" y="3201"/>
              <a:ext cx="528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b="1" dirty="0">
                  <a:latin typeface="Tahoma" panose="020B0604030504040204" pitchFamily="34" charset="0"/>
                </a:rPr>
                <a:t>…</a:t>
              </a:r>
            </a:p>
            <a:p>
              <a:pPr algn="ctr">
                <a:spcBef>
                  <a:spcPct val="50000"/>
                </a:spcBef>
              </a:pPr>
              <a:r>
                <a:rPr lang="fr-FR" altLang="fr-FR" b="1" dirty="0">
                  <a:latin typeface="Tahoma" panose="020B0604030504040204" pitchFamily="34" charset="0"/>
                </a:rPr>
                <a:t>..</a:t>
              </a:r>
            </a:p>
          </p:txBody>
        </p:sp>
        <p:sp>
          <p:nvSpPr>
            <p:cNvPr id="49164" name="Rectangle 23">
              <a:extLst>
                <a:ext uri="{FF2B5EF4-FFF2-40B4-BE49-F238E27FC236}">
                  <a16:creationId xmlns:a16="http://schemas.microsoft.com/office/drawing/2014/main" id="{D5C8336E-9017-4A91-97FA-180159568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3249"/>
              <a:ext cx="7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b="1">
                  <a:solidFill>
                    <a:schemeClr val="hlink"/>
                  </a:solidFill>
                  <a:latin typeface="Tahoma" panose="020B0604030504040204" pitchFamily="34" charset="0"/>
                </a:rPr>
                <a:t>Ne</a:t>
              </a:r>
            </a:p>
          </p:txBody>
        </p:sp>
        <p:sp>
          <p:nvSpPr>
            <p:cNvPr id="49165" name="Rectangle 35">
              <a:extLst>
                <a:ext uri="{FF2B5EF4-FFF2-40B4-BE49-F238E27FC236}">
                  <a16:creationId xmlns:a16="http://schemas.microsoft.com/office/drawing/2014/main" id="{A89454C3-86A9-4FCB-8488-AA87D5FE8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8" y="3393"/>
              <a:ext cx="2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49166" name="Rectangle 36">
              <a:extLst>
                <a:ext uri="{FF2B5EF4-FFF2-40B4-BE49-F238E27FC236}">
                  <a16:creationId xmlns:a16="http://schemas.microsoft.com/office/drawing/2014/main" id="{BF0AACDA-4B9E-44CB-BD91-BB9BFEC75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2" y="3393"/>
              <a:ext cx="2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49167" name="Rectangle 37">
              <a:extLst>
                <a:ext uri="{FF2B5EF4-FFF2-40B4-BE49-F238E27FC236}">
                  <a16:creationId xmlns:a16="http://schemas.microsoft.com/office/drawing/2014/main" id="{E15C1DA6-BD5C-4DCE-B427-2274D7EFE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8" y="3441"/>
              <a:ext cx="11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>
                  <a:latin typeface="Tahoma" panose="020B0604030504040204" pitchFamily="34" charset="0"/>
                </a:rPr>
                <a:t>Energie</a:t>
              </a:r>
            </a:p>
          </p:txBody>
        </p:sp>
      </p:grpSp>
      <p:sp>
        <p:nvSpPr>
          <p:cNvPr id="38" name="Text Box 31">
            <a:extLst>
              <a:ext uri="{FF2B5EF4-FFF2-40B4-BE49-F238E27FC236}">
                <a16:creationId xmlns:a16="http://schemas.microsoft.com/office/drawing/2014/main" id="{DC7B901D-572C-4832-ADD9-C7B44540D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2036" y="2025278"/>
            <a:ext cx="4476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3500" b="1" dirty="0">
                <a:latin typeface="Tahoma" panose="020B0604030504040204" pitchFamily="34" charset="0"/>
                <a:sym typeface="Symbol" panose="05050102010706020507" pitchFamily="18" charset="2"/>
              </a:rPr>
              <a:t>e</a:t>
            </a:r>
            <a:endParaRPr lang="fr-FR" altLang="fr-FR" sz="3200" b="1" dirty="0">
              <a:latin typeface="Tahoma" panose="020B0604030504040204" pitchFamily="34" charset="0"/>
            </a:endParaRPr>
          </a:p>
        </p:txBody>
      </p:sp>
      <p:sp>
        <p:nvSpPr>
          <p:cNvPr id="39" name="Text Box 39">
            <a:extLst>
              <a:ext uri="{FF2B5EF4-FFF2-40B4-BE49-F238E27FC236}">
                <a16:creationId xmlns:a16="http://schemas.microsoft.com/office/drawing/2014/main" id="{D834A927-A82A-4BF5-A862-0DA49F606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1958603"/>
            <a:ext cx="3778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b="1" dirty="0">
                <a:latin typeface="Tahoma" panose="020B0604030504040204" pitchFamily="34" charset="0"/>
                <a:sym typeface="Symbol" panose="05050102010706020507" pitchFamily="18" charset="2"/>
              </a:rPr>
              <a:t>0</a:t>
            </a:r>
          </a:p>
          <a:p>
            <a:r>
              <a:rPr lang="fr-FR" altLang="fr-FR" b="1" dirty="0">
                <a:latin typeface="Tahoma" panose="020B0604030504040204" pitchFamily="34" charset="0"/>
                <a:sym typeface="Symbol" panose="05050102010706020507" pitchFamily="18" charset="2"/>
              </a:rPr>
              <a:t>1</a:t>
            </a:r>
            <a:endParaRPr lang="fr-FR" altLang="fr-FR" b="1" dirty="0">
              <a:latin typeface="Tahoma" panose="020B0604030504040204" pitchFamily="34" charset="0"/>
            </a:endParaRPr>
          </a:p>
        </p:txBody>
      </p:sp>
      <p:sp>
        <p:nvSpPr>
          <p:cNvPr id="40" name="Text Box 31">
            <a:extLst>
              <a:ext uri="{FF2B5EF4-FFF2-40B4-BE49-F238E27FC236}">
                <a16:creationId xmlns:a16="http://schemas.microsoft.com/office/drawing/2014/main" id="{A34E4631-B2C5-4BF3-B21D-CB6AF40C7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4436" y="3567683"/>
            <a:ext cx="4476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3500" b="1" dirty="0">
                <a:latin typeface="Tahoma" panose="020B0604030504040204" pitchFamily="34" charset="0"/>
                <a:sym typeface="Symbol" panose="05050102010706020507" pitchFamily="18" charset="2"/>
              </a:rPr>
              <a:t>e</a:t>
            </a:r>
            <a:endParaRPr lang="fr-FR" altLang="fr-FR" sz="3200" b="1" dirty="0">
              <a:latin typeface="Tahoma" panose="020B0604030504040204" pitchFamily="34" charset="0"/>
            </a:endParaRPr>
          </a:p>
        </p:txBody>
      </p:sp>
      <p:sp>
        <p:nvSpPr>
          <p:cNvPr id="41" name="Text Box 39">
            <a:extLst>
              <a:ext uri="{FF2B5EF4-FFF2-40B4-BE49-F238E27FC236}">
                <a16:creationId xmlns:a16="http://schemas.microsoft.com/office/drawing/2014/main" id="{819D1DA3-EE50-4F4C-AC4B-176A97E15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8536" y="3501008"/>
            <a:ext cx="3778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b="1" dirty="0">
                <a:latin typeface="Tahoma" panose="020B0604030504040204" pitchFamily="34" charset="0"/>
                <a:sym typeface="Symbol" panose="05050102010706020507" pitchFamily="18" charset="2"/>
              </a:rPr>
              <a:t>0</a:t>
            </a:r>
          </a:p>
          <a:p>
            <a:r>
              <a:rPr lang="fr-FR" altLang="fr-FR" b="1" dirty="0">
                <a:latin typeface="Tahoma" panose="020B0604030504040204" pitchFamily="34" charset="0"/>
                <a:sym typeface="Symbol" panose="05050102010706020507" pitchFamily="18" charset="2"/>
              </a:rPr>
              <a:t>1</a:t>
            </a:r>
            <a:endParaRPr lang="fr-FR" altLang="fr-FR" b="1" dirty="0">
              <a:latin typeface="Tahoma" panose="020B0604030504040204" pitchFamily="34" charset="0"/>
            </a:endParaRPr>
          </a:p>
        </p:txBody>
      </p:sp>
      <p:sp>
        <p:nvSpPr>
          <p:cNvPr id="42" name="Text Box 31">
            <a:extLst>
              <a:ext uri="{FF2B5EF4-FFF2-40B4-BE49-F238E27FC236}">
                <a16:creationId xmlns:a16="http://schemas.microsoft.com/office/drawing/2014/main" id="{245F79F7-268A-49DA-B544-95D435B6F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2557" y="5337646"/>
            <a:ext cx="4476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3500" b="1" dirty="0">
                <a:latin typeface="Tahoma" panose="020B0604030504040204" pitchFamily="34" charset="0"/>
                <a:sym typeface="Symbol" panose="05050102010706020507" pitchFamily="18" charset="2"/>
              </a:rPr>
              <a:t>e</a:t>
            </a:r>
            <a:endParaRPr lang="fr-FR" altLang="fr-FR" sz="3200" b="1" dirty="0">
              <a:latin typeface="Tahoma" panose="020B0604030504040204" pitchFamily="34" charset="0"/>
            </a:endParaRPr>
          </a:p>
        </p:txBody>
      </p:sp>
      <p:sp>
        <p:nvSpPr>
          <p:cNvPr id="43" name="Text Box 39">
            <a:extLst>
              <a:ext uri="{FF2B5EF4-FFF2-40B4-BE49-F238E27FC236}">
                <a16:creationId xmlns:a16="http://schemas.microsoft.com/office/drawing/2014/main" id="{9A3F5EE1-A5C3-421B-B19D-4F361C419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6657" y="5270971"/>
            <a:ext cx="3778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b="1" dirty="0">
                <a:latin typeface="Tahoma" panose="020B0604030504040204" pitchFamily="34" charset="0"/>
                <a:sym typeface="Symbol" panose="05050102010706020507" pitchFamily="18" charset="2"/>
              </a:rPr>
              <a:t>0</a:t>
            </a:r>
          </a:p>
          <a:p>
            <a:r>
              <a:rPr lang="fr-FR" altLang="fr-FR" b="1" dirty="0">
                <a:latin typeface="Tahoma" panose="020B0604030504040204" pitchFamily="34" charset="0"/>
                <a:sym typeface="Symbol" panose="05050102010706020507" pitchFamily="18" charset="2"/>
              </a:rPr>
              <a:t>1</a:t>
            </a:r>
            <a:endParaRPr lang="fr-FR" altLang="fr-FR" b="1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Text Box 6">
            <a:extLst>
              <a:ext uri="{FF2B5EF4-FFF2-40B4-BE49-F238E27FC236}">
                <a16:creationId xmlns:a16="http://schemas.microsoft.com/office/drawing/2014/main" id="{B77ED109-C69A-4156-880F-45CA375D0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872" y="908720"/>
            <a:ext cx="25193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800" dirty="0">
                <a:latin typeface="Tahoma" panose="020B0604030504040204" pitchFamily="34" charset="0"/>
              </a:rPr>
              <a:t> </a:t>
            </a:r>
            <a:r>
              <a:rPr lang="fr-FR" altLang="fr-FR" sz="2800" b="1" u="sng" dirty="0">
                <a:latin typeface="Tahoma" panose="020B0604030504040204" pitchFamily="34" charset="0"/>
              </a:rPr>
              <a:t>Exemples :</a:t>
            </a:r>
          </a:p>
        </p:txBody>
      </p:sp>
      <p:grpSp>
        <p:nvGrpSpPr>
          <p:cNvPr id="2" name="Group 44">
            <a:extLst>
              <a:ext uri="{FF2B5EF4-FFF2-40B4-BE49-F238E27FC236}">
                <a16:creationId xmlns:a16="http://schemas.microsoft.com/office/drawing/2014/main" id="{5E1E6E4E-9023-494E-B53B-AE6D0FDD8CE9}"/>
              </a:ext>
            </a:extLst>
          </p:cNvPr>
          <p:cNvGrpSpPr>
            <a:grpSpLocks/>
          </p:cNvGrpSpPr>
          <p:nvPr/>
        </p:nvGrpSpPr>
        <p:grpSpPr bwMode="auto">
          <a:xfrm>
            <a:off x="1071563" y="1804988"/>
            <a:ext cx="7780337" cy="938212"/>
            <a:chOff x="675" y="1137"/>
            <a:chExt cx="4901" cy="591"/>
          </a:xfrm>
        </p:grpSpPr>
        <p:sp>
          <p:nvSpPr>
            <p:cNvPr id="49184" name="Rectangle 7">
              <a:extLst>
                <a:ext uri="{FF2B5EF4-FFF2-40B4-BE49-F238E27FC236}">
                  <a16:creationId xmlns:a16="http://schemas.microsoft.com/office/drawing/2014/main" id="{857764B0-EBC6-442E-B6D2-AAAD9636EE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" y="1350"/>
              <a:ext cx="7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b="1">
                  <a:solidFill>
                    <a:schemeClr val="hlink"/>
                  </a:solidFill>
                </a:rPr>
                <a:t>I</a:t>
              </a:r>
            </a:p>
          </p:txBody>
        </p:sp>
        <p:sp>
          <p:nvSpPr>
            <p:cNvPr id="49185" name="Rectangle 8">
              <a:extLst>
                <a:ext uri="{FF2B5EF4-FFF2-40B4-BE49-F238E27FC236}">
                  <a16:creationId xmlns:a16="http://schemas.microsoft.com/office/drawing/2014/main" id="{02D041AF-8F7F-41FE-91C1-5DFE44C2C0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4" y="1137"/>
              <a:ext cx="528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sz="2000" b="1"/>
                <a:t>124</a:t>
              </a:r>
            </a:p>
            <a:p>
              <a:pPr algn="ctr">
                <a:spcBef>
                  <a:spcPct val="50000"/>
                </a:spcBef>
              </a:pPr>
              <a:r>
                <a:rPr lang="fr-FR" altLang="fr-FR" sz="2000" b="1"/>
                <a:t>52</a:t>
              </a:r>
            </a:p>
          </p:txBody>
        </p:sp>
        <p:sp>
          <p:nvSpPr>
            <p:cNvPr id="49186" name="Rectangle 9">
              <a:extLst>
                <a:ext uri="{FF2B5EF4-FFF2-40B4-BE49-F238E27FC236}">
                  <a16:creationId xmlns:a16="http://schemas.microsoft.com/office/drawing/2014/main" id="{F254A17F-D143-4F0B-937A-0E30AB73D4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" y="1185"/>
              <a:ext cx="432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2000" b="1"/>
                <a:t>124</a:t>
              </a:r>
            </a:p>
            <a:p>
              <a:pPr>
                <a:spcBef>
                  <a:spcPct val="50000"/>
                </a:spcBef>
              </a:pPr>
              <a:r>
                <a:rPr lang="fr-FR" altLang="fr-FR" sz="2000" b="1"/>
                <a:t>53</a:t>
              </a:r>
            </a:p>
          </p:txBody>
        </p:sp>
        <p:sp>
          <p:nvSpPr>
            <p:cNvPr id="49187" name="Line 10">
              <a:extLst>
                <a:ext uri="{FF2B5EF4-FFF2-40B4-BE49-F238E27FC236}">
                  <a16:creationId xmlns:a16="http://schemas.microsoft.com/office/drawing/2014/main" id="{43A092BE-740C-4A7F-928F-BA60127321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8" y="1521"/>
              <a:ext cx="576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9188" name="Rectangle 11">
              <a:extLst>
                <a:ext uri="{FF2B5EF4-FFF2-40B4-BE49-F238E27FC236}">
                  <a16:creationId xmlns:a16="http://schemas.microsoft.com/office/drawing/2014/main" id="{1BE6A61E-BF00-4A7B-A9E1-87C70AEC0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" y="1332"/>
              <a:ext cx="7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b="1">
                  <a:solidFill>
                    <a:schemeClr val="hlink"/>
                  </a:solidFill>
                </a:rPr>
                <a:t>Te</a:t>
              </a:r>
            </a:p>
          </p:txBody>
        </p:sp>
        <p:grpSp>
          <p:nvGrpSpPr>
            <p:cNvPr id="3" name="Group 24">
              <a:extLst>
                <a:ext uri="{FF2B5EF4-FFF2-40B4-BE49-F238E27FC236}">
                  <a16:creationId xmlns:a16="http://schemas.microsoft.com/office/drawing/2014/main" id="{E2B30D05-3BEA-43E9-8F27-412A1E8F67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2" y="1329"/>
              <a:ext cx="2304" cy="374"/>
              <a:chOff x="3072" y="1152"/>
              <a:chExt cx="2304" cy="374"/>
            </a:xfrm>
          </p:grpSpPr>
          <p:sp>
            <p:nvSpPr>
              <p:cNvPr id="49190" name="Rectangle 25">
                <a:extLst>
                  <a:ext uri="{FF2B5EF4-FFF2-40B4-BE49-F238E27FC236}">
                    <a16:creationId xmlns:a16="http://schemas.microsoft.com/office/drawing/2014/main" id="{EA826B3A-8682-4224-BE6D-589366E020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1152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+</a:t>
                </a:r>
              </a:p>
            </p:txBody>
          </p:sp>
          <p:sp>
            <p:nvSpPr>
              <p:cNvPr id="49191" name="Rectangle 26">
                <a:extLst>
                  <a:ext uri="{FF2B5EF4-FFF2-40B4-BE49-F238E27FC236}">
                    <a16:creationId xmlns:a16="http://schemas.microsoft.com/office/drawing/2014/main" id="{7BAAA40A-3998-4EB2-9BD4-E4454A1C04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6" y="1152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/>
                  <a:t>+</a:t>
                </a:r>
              </a:p>
            </p:txBody>
          </p:sp>
          <p:sp>
            <p:nvSpPr>
              <p:cNvPr id="49192" name="Rectangle 27">
                <a:extLst>
                  <a:ext uri="{FF2B5EF4-FFF2-40B4-BE49-F238E27FC236}">
                    <a16:creationId xmlns:a16="http://schemas.microsoft.com/office/drawing/2014/main" id="{D03F1710-E263-44B2-A40D-45EDF420F9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2" y="1200"/>
                <a:ext cx="110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/>
                  <a:t>Energie</a:t>
                </a:r>
              </a:p>
            </p:txBody>
          </p:sp>
          <p:sp>
            <p:nvSpPr>
              <p:cNvPr id="49193" name="Text Box 28">
                <a:extLst>
                  <a:ext uri="{FF2B5EF4-FFF2-40B4-BE49-F238E27FC236}">
                    <a16:creationId xmlns:a16="http://schemas.microsoft.com/office/drawing/2014/main" id="{DDC661E1-A747-4672-98BE-34C2D62563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4" y="1238"/>
                <a:ext cx="29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fr-FR" altLang="fr-FR" b="1">
                    <a:sym typeface="Symbol" panose="05050102010706020507" pitchFamily="18" charset="2"/>
                  </a:rPr>
                  <a:t></a:t>
                </a:r>
                <a:r>
                  <a:rPr lang="fr-FR" altLang="fr-FR" b="1" baseline="30000">
                    <a:sym typeface="Symbol" panose="05050102010706020507" pitchFamily="18" charset="2"/>
                  </a:rPr>
                  <a:t>+</a:t>
                </a:r>
                <a:endParaRPr lang="fr-FR" altLang="fr-FR" b="1"/>
              </a:p>
            </p:txBody>
          </p:sp>
        </p:grpSp>
      </p:grpSp>
      <p:grpSp>
        <p:nvGrpSpPr>
          <p:cNvPr id="4" name="Group 47">
            <a:extLst>
              <a:ext uri="{FF2B5EF4-FFF2-40B4-BE49-F238E27FC236}">
                <a16:creationId xmlns:a16="http://schemas.microsoft.com/office/drawing/2014/main" id="{741E5AA5-3673-4960-8FED-4E304E1B810C}"/>
              </a:ext>
            </a:extLst>
          </p:cNvPr>
          <p:cNvGrpSpPr>
            <a:grpSpLocks/>
          </p:cNvGrpSpPr>
          <p:nvPr/>
        </p:nvGrpSpPr>
        <p:grpSpPr bwMode="auto">
          <a:xfrm>
            <a:off x="1231900" y="3405188"/>
            <a:ext cx="7696200" cy="885825"/>
            <a:chOff x="776" y="2145"/>
            <a:chExt cx="4848" cy="558"/>
          </a:xfrm>
        </p:grpSpPr>
        <p:sp>
          <p:nvSpPr>
            <p:cNvPr id="49172" name="Rectangle 16">
              <a:extLst>
                <a:ext uri="{FF2B5EF4-FFF2-40B4-BE49-F238E27FC236}">
                  <a16:creationId xmlns:a16="http://schemas.microsoft.com/office/drawing/2014/main" id="{B3F2A566-7A9A-405C-ACF1-EB7B582373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2160"/>
              <a:ext cx="528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68</a:t>
              </a:r>
            </a:p>
            <a:p>
              <a:pPr algn="ctr">
                <a:spcBef>
                  <a:spcPct val="50000"/>
                </a:spcBef>
              </a:pPr>
              <a:r>
                <a:rPr lang="fr-FR" altLang="fr-FR" sz="2000" b="1">
                  <a:latin typeface="Tahoma" panose="020B0604030504040204" pitchFamily="34" charset="0"/>
                </a:rPr>
                <a:t>30</a:t>
              </a:r>
            </a:p>
          </p:txBody>
        </p:sp>
        <p:grpSp>
          <p:nvGrpSpPr>
            <p:cNvPr id="5" name="Group 45">
              <a:extLst>
                <a:ext uri="{FF2B5EF4-FFF2-40B4-BE49-F238E27FC236}">
                  <a16:creationId xmlns:a16="http://schemas.microsoft.com/office/drawing/2014/main" id="{9693B279-008F-48DC-B36E-98C419890C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6" y="2145"/>
              <a:ext cx="4848" cy="543"/>
              <a:chOff x="776" y="2145"/>
              <a:chExt cx="4848" cy="543"/>
            </a:xfrm>
          </p:grpSpPr>
          <p:grpSp>
            <p:nvGrpSpPr>
              <p:cNvPr id="6" name="Group 12">
                <a:extLst>
                  <a:ext uri="{FF2B5EF4-FFF2-40B4-BE49-F238E27FC236}">
                    <a16:creationId xmlns:a16="http://schemas.microsoft.com/office/drawing/2014/main" id="{0F6A445A-106E-4B54-9360-181FC33251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76" y="2145"/>
                <a:ext cx="1536" cy="543"/>
                <a:chOff x="576" y="1968"/>
                <a:chExt cx="1536" cy="543"/>
              </a:xfrm>
            </p:grpSpPr>
            <p:sp>
              <p:nvSpPr>
                <p:cNvPr id="49181" name="Rectangle 13">
                  <a:extLst>
                    <a:ext uri="{FF2B5EF4-FFF2-40B4-BE49-F238E27FC236}">
                      <a16:creationId xmlns:a16="http://schemas.microsoft.com/office/drawing/2014/main" id="{1BC6B91A-DB9C-4D04-98A3-F64E07C0EC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4" y="2100"/>
                  <a:ext cx="76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fr-FR" altLang="fr-FR" b="1">
                      <a:solidFill>
                        <a:schemeClr val="hlink"/>
                      </a:solidFill>
                      <a:latin typeface="Tahoma" panose="020B0604030504040204" pitchFamily="34" charset="0"/>
                    </a:rPr>
                    <a:t>Ga</a:t>
                  </a:r>
                </a:p>
              </p:txBody>
            </p:sp>
            <p:sp>
              <p:nvSpPr>
                <p:cNvPr id="49182" name="Rectangle 14">
                  <a:extLst>
                    <a:ext uri="{FF2B5EF4-FFF2-40B4-BE49-F238E27FC236}">
                      <a16:creationId xmlns:a16="http://schemas.microsoft.com/office/drawing/2014/main" id="{D0F2EB12-00F5-482E-A7FA-94A7EB6983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1968"/>
                  <a:ext cx="432" cy="5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fr-FR" altLang="fr-FR" sz="2000" b="1">
                      <a:latin typeface="Tahoma" panose="020B0604030504040204" pitchFamily="34" charset="0"/>
                    </a:rPr>
                    <a:t>68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fr-FR" altLang="fr-FR" sz="2000" b="1">
                      <a:latin typeface="Tahoma" panose="020B0604030504040204" pitchFamily="34" charset="0"/>
                    </a:rPr>
                    <a:t>31</a:t>
                  </a:r>
                </a:p>
              </p:txBody>
            </p:sp>
            <p:sp>
              <p:nvSpPr>
                <p:cNvPr id="49183" name="Line 15">
                  <a:extLst>
                    <a:ext uri="{FF2B5EF4-FFF2-40B4-BE49-F238E27FC236}">
                      <a16:creationId xmlns:a16="http://schemas.microsoft.com/office/drawing/2014/main" id="{8B6223FE-DDDE-4344-9CC8-DCB718578F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6" y="2304"/>
                  <a:ext cx="576" cy="0"/>
                </a:xfrm>
                <a:prstGeom prst="line">
                  <a:avLst/>
                </a:prstGeom>
                <a:noFill/>
                <a:ln w="1016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9175" name="Rectangle 17">
                <a:extLst>
                  <a:ext uri="{FF2B5EF4-FFF2-40B4-BE49-F238E27FC236}">
                    <a16:creationId xmlns:a16="http://schemas.microsoft.com/office/drawing/2014/main" id="{699FE2AC-D823-4F4E-956F-78A16B32E6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6" y="2277"/>
                <a:ext cx="76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>
                    <a:solidFill>
                      <a:schemeClr val="hlink"/>
                    </a:solidFill>
                    <a:latin typeface="Tahoma" panose="020B0604030504040204" pitchFamily="34" charset="0"/>
                  </a:rPr>
                  <a:t>Zn</a:t>
                </a:r>
              </a:p>
            </p:txBody>
          </p:sp>
          <p:grpSp>
            <p:nvGrpSpPr>
              <p:cNvPr id="7" name="Group 29">
                <a:extLst>
                  <a:ext uri="{FF2B5EF4-FFF2-40B4-BE49-F238E27FC236}">
                    <a16:creationId xmlns:a16="http://schemas.microsoft.com/office/drawing/2014/main" id="{59C272B1-0D8E-483B-B07A-BB2E2876EB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20" y="2289"/>
                <a:ext cx="2304" cy="374"/>
                <a:chOff x="3120" y="2112"/>
                <a:chExt cx="2304" cy="374"/>
              </a:xfrm>
            </p:grpSpPr>
            <p:sp>
              <p:nvSpPr>
                <p:cNvPr id="49177" name="Rectangle 30">
                  <a:extLst>
                    <a:ext uri="{FF2B5EF4-FFF2-40B4-BE49-F238E27FC236}">
                      <a16:creationId xmlns:a16="http://schemas.microsoft.com/office/drawing/2014/main" id="{A9C8E722-302A-48A1-8210-60BADBEB14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0" y="2112"/>
                  <a:ext cx="24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fr-FR" altLang="fr-FR" b="1">
                      <a:latin typeface="Tahoma" panose="020B0604030504040204" pitchFamily="34" charset="0"/>
                    </a:rPr>
                    <a:t>+</a:t>
                  </a:r>
                </a:p>
              </p:txBody>
            </p:sp>
            <p:sp>
              <p:nvSpPr>
                <p:cNvPr id="49178" name="Rectangle 31">
                  <a:extLst>
                    <a:ext uri="{FF2B5EF4-FFF2-40B4-BE49-F238E27FC236}">
                      <a16:creationId xmlns:a16="http://schemas.microsoft.com/office/drawing/2014/main" id="{F38D68DF-06FA-47AA-B5A6-9842A23D40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2112"/>
                  <a:ext cx="24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fr-FR" altLang="fr-FR" b="1">
                      <a:latin typeface="Tahoma" panose="020B0604030504040204" pitchFamily="34" charset="0"/>
                    </a:rPr>
                    <a:t>+</a:t>
                  </a:r>
                </a:p>
              </p:txBody>
            </p:sp>
            <p:sp>
              <p:nvSpPr>
                <p:cNvPr id="49179" name="Rectangle 32">
                  <a:extLst>
                    <a:ext uri="{FF2B5EF4-FFF2-40B4-BE49-F238E27FC236}">
                      <a16:creationId xmlns:a16="http://schemas.microsoft.com/office/drawing/2014/main" id="{C5DBABC3-6861-43FA-B5C8-D7D7EBC184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20" y="2160"/>
                  <a:ext cx="1104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fr-FR" altLang="fr-FR">
                      <a:latin typeface="Tahoma" panose="020B0604030504040204" pitchFamily="34" charset="0"/>
                    </a:rPr>
                    <a:t>Energie</a:t>
                  </a:r>
                </a:p>
              </p:txBody>
            </p:sp>
            <p:sp>
              <p:nvSpPr>
                <p:cNvPr id="49180" name="Text Box 33">
                  <a:extLst>
                    <a:ext uri="{FF2B5EF4-FFF2-40B4-BE49-F238E27FC236}">
                      <a16:creationId xmlns:a16="http://schemas.microsoft.com/office/drawing/2014/main" id="{119A77DA-925D-4666-8076-A1D8F7A6A14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04" y="2198"/>
                  <a:ext cx="326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fr-FR" altLang="fr-FR" b="1">
                      <a:latin typeface="Tahoma" panose="020B0604030504040204" pitchFamily="34" charset="0"/>
                      <a:sym typeface="Symbol" panose="05050102010706020507" pitchFamily="18" charset="2"/>
                    </a:rPr>
                    <a:t></a:t>
                  </a:r>
                  <a:r>
                    <a:rPr lang="fr-FR" altLang="fr-FR" b="1" baseline="30000">
                      <a:latin typeface="Tahoma" panose="020B0604030504040204" pitchFamily="34" charset="0"/>
                      <a:sym typeface="Symbol" panose="05050102010706020507" pitchFamily="18" charset="2"/>
                    </a:rPr>
                    <a:t>+</a:t>
                  </a:r>
                  <a:endParaRPr lang="fr-FR" altLang="fr-FR" b="1">
                    <a:latin typeface="Tahoma" panose="020B0604030504040204" pitchFamily="34" charset="0"/>
                  </a:endParaRPr>
                </a:p>
              </p:txBody>
            </p:sp>
          </p:grpSp>
        </p:grpSp>
      </p:grpSp>
      <p:grpSp>
        <p:nvGrpSpPr>
          <p:cNvPr id="8" name="Group 46">
            <a:extLst>
              <a:ext uri="{FF2B5EF4-FFF2-40B4-BE49-F238E27FC236}">
                <a16:creationId xmlns:a16="http://schemas.microsoft.com/office/drawing/2014/main" id="{DEA09AFA-9826-40F3-A010-64D180E8A215}"/>
              </a:ext>
            </a:extLst>
          </p:cNvPr>
          <p:cNvGrpSpPr>
            <a:grpSpLocks/>
          </p:cNvGrpSpPr>
          <p:nvPr/>
        </p:nvGrpSpPr>
        <p:grpSpPr bwMode="auto">
          <a:xfrm>
            <a:off x="1308100" y="5081588"/>
            <a:ext cx="7696200" cy="1081087"/>
            <a:chOff x="824" y="3201"/>
            <a:chExt cx="4848" cy="681"/>
          </a:xfrm>
        </p:grpSpPr>
        <p:grpSp>
          <p:nvGrpSpPr>
            <p:cNvPr id="9" name="Group 18">
              <a:extLst>
                <a:ext uri="{FF2B5EF4-FFF2-40B4-BE49-F238E27FC236}">
                  <a16:creationId xmlns:a16="http://schemas.microsoft.com/office/drawing/2014/main" id="{2745C27A-6AE3-4CEB-8660-52F41995DF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4" y="3249"/>
              <a:ext cx="1536" cy="633"/>
              <a:chOff x="624" y="3072"/>
              <a:chExt cx="1536" cy="633"/>
            </a:xfrm>
          </p:grpSpPr>
          <p:sp>
            <p:nvSpPr>
              <p:cNvPr id="49169" name="Rectangle 19">
                <a:extLst>
                  <a:ext uri="{FF2B5EF4-FFF2-40B4-BE49-F238E27FC236}">
                    <a16:creationId xmlns:a16="http://schemas.microsoft.com/office/drawing/2014/main" id="{A78F6087-3DE3-49AF-9936-86A69CEAF1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3072"/>
                <a:ext cx="76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>
                    <a:solidFill>
                      <a:schemeClr val="hlink"/>
                    </a:solidFill>
                    <a:latin typeface="Tahoma" panose="020B0604030504040204" pitchFamily="34" charset="0"/>
                  </a:rPr>
                  <a:t>Na</a:t>
                </a:r>
              </a:p>
            </p:txBody>
          </p:sp>
          <p:sp>
            <p:nvSpPr>
              <p:cNvPr id="49170" name="Rectangle 20">
                <a:extLst>
                  <a:ext uri="{FF2B5EF4-FFF2-40B4-BE49-F238E27FC236}">
                    <a16:creationId xmlns:a16="http://schemas.microsoft.com/office/drawing/2014/main" id="{4D01E410-7BCF-4B51-8EED-9DB8BCBDD8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" y="3072"/>
                <a:ext cx="432" cy="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FR" altLang="fr-FR" b="1">
                    <a:latin typeface="Tahoma" panose="020B0604030504040204" pitchFamily="34" charset="0"/>
                  </a:rPr>
                  <a:t>22</a:t>
                </a:r>
              </a:p>
              <a:p>
                <a:pPr>
                  <a:spcBef>
                    <a:spcPct val="50000"/>
                  </a:spcBef>
                </a:pPr>
                <a:r>
                  <a:rPr lang="fr-FR" altLang="fr-FR" b="1">
                    <a:latin typeface="Tahoma" panose="020B0604030504040204" pitchFamily="34" charset="0"/>
                  </a:rPr>
                  <a:t>11</a:t>
                </a:r>
              </a:p>
            </p:txBody>
          </p:sp>
          <p:sp>
            <p:nvSpPr>
              <p:cNvPr id="49171" name="Line 21">
                <a:extLst>
                  <a:ext uri="{FF2B5EF4-FFF2-40B4-BE49-F238E27FC236}">
                    <a16:creationId xmlns:a16="http://schemas.microsoft.com/office/drawing/2014/main" id="{42AB7C2B-AC5C-4C32-A354-45F1BC3EC7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84" y="3408"/>
                <a:ext cx="576" cy="0"/>
              </a:xfrm>
              <a:prstGeom prst="line">
                <a:avLst/>
              </a:prstGeom>
              <a:noFill/>
              <a:ln w="101600">
                <a:solidFill>
                  <a:schemeClr val="tx1"/>
                </a:solidFill>
                <a:round/>
                <a:headEnd type="none" w="sm" len="sm"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9163" name="Rectangle 22">
              <a:extLst>
                <a:ext uri="{FF2B5EF4-FFF2-40B4-BE49-F238E27FC236}">
                  <a16:creationId xmlns:a16="http://schemas.microsoft.com/office/drawing/2014/main" id="{DE058CF4-A143-444B-8740-2FEB83EF9B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" y="3201"/>
              <a:ext cx="528" cy="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b="1">
                  <a:latin typeface="Tahoma" panose="020B0604030504040204" pitchFamily="34" charset="0"/>
                </a:rPr>
                <a:t>22</a:t>
              </a:r>
            </a:p>
            <a:p>
              <a:pPr algn="ctr">
                <a:spcBef>
                  <a:spcPct val="50000"/>
                </a:spcBef>
              </a:pPr>
              <a:r>
                <a:rPr lang="fr-FR" altLang="fr-FR" b="1">
                  <a:latin typeface="Tahoma" panose="020B0604030504040204" pitchFamily="34" charset="0"/>
                </a:rPr>
                <a:t>10</a:t>
              </a:r>
            </a:p>
          </p:txBody>
        </p:sp>
        <p:sp>
          <p:nvSpPr>
            <p:cNvPr id="49164" name="Rectangle 23">
              <a:extLst>
                <a:ext uri="{FF2B5EF4-FFF2-40B4-BE49-F238E27FC236}">
                  <a16:creationId xmlns:a16="http://schemas.microsoft.com/office/drawing/2014/main" id="{D5C8336E-9017-4A91-97FA-180159568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3249"/>
              <a:ext cx="7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b="1">
                  <a:solidFill>
                    <a:schemeClr val="hlink"/>
                  </a:solidFill>
                  <a:latin typeface="Tahoma" panose="020B0604030504040204" pitchFamily="34" charset="0"/>
                </a:rPr>
                <a:t>Ne</a:t>
              </a:r>
            </a:p>
          </p:txBody>
        </p:sp>
        <p:sp>
          <p:nvSpPr>
            <p:cNvPr id="49165" name="Rectangle 35">
              <a:extLst>
                <a:ext uri="{FF2B5EF4-FFF2-40B4-BE49-F238E27FC236}">
                  <a16:creationId xmlns:a16="http://schemas.microsoft.com/office/drawing/2014/main" id="{A89454C3-86A9-4FCB-8488-AA87D5FE8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8" y="3393"/>
              <a:ext cx="2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49166" name="Rectangle 36">
              <a:extLst>
                <a:ext uri="{FF2B5EF4-FFF2-40B4-BE49-F238E27FC236}">
                  <a16:creationId xmlns:a16="http://schemas.microsoft.com/office/drawing/2014/main" id="{BF0AACDA-4B9E-44CB-BD91-BB9BFEC75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2" y="3393"/>
              <a:ext cx="2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b="1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49167" name="Rectangle 37">
              <a:extLst>
                <a:ext uri="{FF2B5EF4-FFF2-40B4-BE49-F238E27FC236}">
                  <a16:creationId xmlns:a16="http://schemas.microsoft.com/office/drawing/2014/main" id="{E15C1DA6-BD5C-4DCE-B427-2274D7EFE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8" y="3441"/>
              <a:ext cx="11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>
                  <a:latin typeface="Tahoma" panose="020B0604030504040204" pitchFamily="34" charset="0"/>
                </a:rPr>
                <a:t>Energie</a:t>
              </a:r>
            </a:p>
          </p:txBody>
        </p:sp>
        <p:sp>
          <p:nvSpPr>
            <p:cNvPr id="49168" name="Text Box 38">
              <a:extLst>
                <a:ext uri="{FF2B5EF4-FFF2-40B4-BE49-F238E27FC236}">
                  <a16:creationId xmlns:a16="http://schemas.microsoft.com/office/drawing/2014/main" id="{42715D2C-2C59-4171-9C49-43CD144166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2" y="3479"/>
              <a:ext cx="32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b="1">
                  <a:latin typeface="Tahoma" panose="020B0604030504040204" pitchFamily="34" charset="0"/>
                  <a:sym typeface="Symbol" panose="05050102010706020507" pitchFamily="18" charset="2"/>
                </a:rPr>
                <a:t></a:t>
              </a:r>
              <a:r>
                <a:rPr lang="fr-FR" altLang="fr-FR" b="1" baseline="30000">
                  <a:latin typeface="Tahoma" panose="020B0604030504040204" pitchFamily="34" charset="0"/>
                  <a:sym typeface="Symbol" panose="05050102010706020507" pitchFamily="18" charset="2"/>
                </a:rPr>
                <a:t>+</a:t>
              </a:r>
              <a:endParaRPr lang="fr-FR" altLang="fr-FR" b="1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Text Box 4">
            <a:extLst>
              <a:ext uri="{FF2B5EF4-FFF2-40B4-BE49-F238E27FC236}">
                <a16:creationId xmlns:a16="http://schemas.microsoft.com/office/drawing/2014/main" id="{89F51F0A-BCD2-421A-AC35-A44A1C9C6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804863"/>
            <a:ext cx="3744912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dirty="0">
                <a:latin typeface="Teen" pitchFamily="2" charset="0"/>
              </a:rPr>
              <a:t> </a:t>
            </a:r>
            <a:r>
              <a:rPr lang="fr-FR" altLang="fr-FR" b="1" u="sng" dirty="0">
                <a:solidFill>
                  <a:srgbClr val="00B0F0"/>
                </a:solidFill>
                <a:latin typeface="Teen" pitchFamily="2" charset="0"/>
              </a:rPr>
              <a:t>II.4. </a:t>
            </a:r>
            <a:r>
              <a:rPr lang="fr-FR" altLang="fr-FR" b="1" u="sng" dirty="0">
                <a:solidFill>
                  <a:srgbClr val="00B0F0"/>
                </a:solidFill>
                <a:latin typeface="Tahoma" panose="020B0604030504040204" pitchFamily="34" charset="0"/>
              </a:rPr>
              <a:t>Rayonnement </a:t>
            </a:r>
            <a:r>
              <a:rPr lang="fr-FR" altLang="fr-FR" b="1" u="sng" dirty="0">
                <a:solidFill>
                  <a:srgbClr val="00B0F0"/>
                </a:solidFill>
                <a:latin typeface="Teen" pitchFamily="2" charset="0"/>
              </a:rPr>
              <a:t>  </a:t>
            </a:r>
            <a:r>
              <a:rPr lang="fr-FR" altLang="fr-FR" sz="4800" b="1" u="sng" dirty="0">
                <a:solidFill>
                  <a:srgbClr val="00B0F0"/>
                </a:solidFill>
                <a:latin typeface="Symbol" panose="05050102010706020507" pitchFamily="18" charset="2"/>
              </a:rPr>
              <a:t>g</a:t>
            </a:r>
            <a:r>
              <a:rPr lang="fr-FR" altLang="fr-FR" sz="2800" b="1" u="sng" dirty="0">
                <a:solidFill>
                  <a:srgbClr val="00B0F0"/>
                </a:solidFill>
              </a:rPr>
              <a:t> </a:t>
            </a:r>
            <a:endParaRPr lang="en-US" altLang="fr-FR" sz="2800" b="1" u="sng" dirty="0">
              <a:solidFill>
                <a:srgbClr val="00B0F0"/>
              </a:solidFill>
            </a:endParaRPr>
          </a:p>
        </p:txBody>
      </p:sp>
      <p:sp>
        <p:nvSpPr>
          <p:cNvPr id="61454" name="Rectangle 14">
            <a:extLst>
              <a:ext uri="{FF2B5EF4-FFF2-40B4-BE49-F238E27FC236}">
                <a16:creationId xmlns:a16="http://schemas.microsoft.com/office/drawing/2014/main" id="{C9BCBE26-BB1E-4338-929B-4695529A8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1625600"/>
            <a:ext cx="78851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    </a:t>
            </a: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Perte de l’excès d’énergie de noyau excité  &gt;&gt;  émission</a:t>
            </a: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 </a:t>
            </a:r>
            <a:r>
              <a:rPr lang="fr-FR" sz="3200">
                <a:latin typeface="Symbol" pitchFamily="18" charset="2"/>
              </a:rPr>
              <a:t>g</a:t>
            </a:r>
            <a:r>
              <a:rPr lang="fr-FR" sz="2800" b="1" u="sng"/>
              <a:t> </a:t>
            </a:r>
          </a:p>
        </p:txBody>
      </p:sp>
      <p:sp>
        <p:nvSpPr>
          <p:cNvPr id="61455" name="Rectangle 15">
            <a:extLst>
              <a:ext uri="{FF2B5EF4-FFF2-40B4-BE49-F238E27FC236}">
                <a16:creationId xmlns:a16="http://schemas.microsoft.com/office/drawing/2014/main" id="{EBF079E6-71C6-4E85-AC00-10EE27FBB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2262188"/>
            <a:ext cx="7416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   Suit généralement une émission corpusculaire</a:t>
            </a:r>
            <a:r>
              <a:rPr lang="fr-FR" sz="2800" b="1" u="sng">
                <a:latin typeface="Tahoma" pitchFamily="34" charset="0"/>
              </a:rPr>
              <a:t> </a:t>
            </a:r>
          </a:p>
        </p:txBody>
      </p:sp>
      <p:sp>
        <p:nvSpPr>
          <p:cNvPr id="61456" name="Rectangle 16">
            <a:extLst>
              <a:ext uri="{FF2B5EF4-FFF2-40B4-BE49-F238E27FC236}">
                <a16:creationId xmlns:a16="http://schemas.microsoft.com/office/drawing/2014/main" id="{DB13E8A4-A1F9-4A7A-BDC6-4B10E92F4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3068638"/>
            <a:ext cx="7632700" cy="240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Caractéristiques générales des rayonnements</a:t>
            </a: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 </a:t>
            </a:r>
            <a:r>
              <a:rPr lang="fr-FR" sz="3200">
                <a:latin typeface="Symbol" pitchFamily="18" charset="2"/>
              </a:rPr>
              <a:t>g</a:t>
            </a: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 :</a:t>
            </a:r>
          </a:p>
          <a:p>
            <a:pPr algn="just" eaLnBrk="0" hangingPunct="0">
              <a:defRPr/>
            </a:pPr>
            <a:endParaRPr lang="fr-FR" sz="2000">
              <a:effectLst>
                <a:outerShdw blurRad="38100" dist="38100" dir="2700000" algn="tl">
                  <a:srgbClr val="C0C0C0"/>
                </a:outerShdw>
              </a:effectLst>
              <a:latin typeface="Century" pitchFamily="18" charset="0"/>
            </a:endParaRPr>
          </a:p>
          <a:p>
            <a:pPr algn="just" eaLnBrk="0" hangingPunct="0"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</a:rPr>
              <a:t>	- </a:t>
            </a: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onde électromagnétique (non constituée de particules)</a:t>
            </a:r>
          </a:p>
          <a:p>
            <a:pPr algn="just" eaLnBrk="0" hangingPunct="0"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- sans masse</a:t>
            </a:r>
          </a:p>
          <a:p>
            <a:pPr algn="just" eaLnBrk="0" hangingPunct="0"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- E généralement comprise entre 60 keV et 3 MeV</a:t>
            </a:r>
          </a:p>
          <a:p>
            <a:pPr algn="just" eaLnBrk="0" hangingPunct="0"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- parcours de quelques mètres dans la matière</a:t>
            </a:r>
          </a:p>
          <a:p>
            <a:pPr algn="just" eaLnBrk="0" hangingPunct="0"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- parcours de quelques centaines de mètres dans l’air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1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4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4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4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4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4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14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4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4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4" grpId="0" build="p" autoUpdateAnimBg="0"/>
      <p:bldP spid="61455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84" name="Rectangle 16">
            <a:extLst>
              <a:ext uri="{FF2B5EF4-FFF2-40B4-BE49-F238E27FC236}">
                <a16:creationId xmlns:a16="http://schemas.microsoft.com/office/drawing/2014/main" id="{51D4503F-812E-4C45-9026-EB8C95BF3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1989138"/>
            <a:ext cx="76327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Le changement d’état peut se faire par une émission d’un ou plusieurs photons</a:t>
            </a:r>
            <a:r>
              <a:rPr lang="fr-FR" sz="2000"/>
              <a:t> </a:t>
            </a:r>
            <a:r>
              <a:rPr lang="fr-FR" sz="260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fr-FR" sz="2000"/>
              <a:t>  </a:t>
            </a: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d’énergies différentes.</a:t>
            </a:r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C2F271E-7997-4484-B3E9-524C1D11144E}"/>
              </a:ext>
            </a:extLst>
          </p:cNvPr>
          <p:cNvGrpSpPr>
            <a:grpSpLocks/>
          </p:cNvGrpSpPr>
          <p:nvPr/>
        </p:nvGrpSpPr>
        <p:grpSpPr bwMode="auto">
          <a:xfrm>
            <a:off x="1123950" y="4221163"/>
            <a:ext cx="8020050" cy="882650"/>
            <a:chOff x="281" y="3468"/>
            <a:chExt cx="5414" cy="728"/>
          </a:xfrm>
        </p:grpSpPr>
        <p:sp>
          <p:nvSpPr>
            <p:cNvPr id="54281" name="Rectangle 18">
              <a:extLst>
                <a:ext uri="{FF2B5EF4-FFF2-40B4-BE49-F238E27FC236}">
                  <a16:creationId xmlns:a16="http://schemas.microsoft.com/office/drawing/2014/main" id="{20838EE1-7A09-43AE-9B20-E40DD4BEDB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3516"/>
              <a:ext cx="768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4800" b="1"/>
                <a:t>Co</a:t>
              </a:r>
            </a:p>
          </p:txBody>
        </p:sp>
        <p:sp>
          <p:nvSpPr>
            <p:cNvPr id="54282" name="Rectangle 19">
              <a:extLst>
                <a:ext uri="{FF2B5EF4-FFF2-40B4-BE49-F238E27FC236}">
                  <a16:creationId xmlns:a16="http://schemas.microsoft.com/office/drawing/2014/main" id="{89C8646A-CCC3-4BDC-AE2A-1F8B8D72B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9" y="3468"/>
              <a:ext cx="529" cy="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sz="1800" b="1"/>
                <a:t>60</a:t>
              </a:r>
            </a:p>
            <a:p>
              <a:pPr algn="ctr">
                <a:spcBef>
                  <a:spcPct val="50000"/>
                </a:spcBef>
              </a:pPr>
              <a:r>
                <a:rPr lang="fr-FR" altLang="fr-FR" sz="1800" b="1"/>
                <a:t>28</a:t>
              </a:r>
            </a:p>
          </p:txBody>
        </p:sp>
        <p:sp>
          <p:nvSpPr>
            <p:cNvPr id="54283" name="Rectangle 20">
              <a:extLst>
                <a:ext uri="{FF2B5EF4-FFF2-40B4-BE49-F238E27FC236}">
                  <a16:creationId xmlns:a16="http://schemas.microsoft.com/office/drawing/2014/main" id="{3FDE62B7-1D60-4E83-AB2F-58F62904AD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" y="3516"/>
              <a:ext cx="432" cy="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1800" b="1"/>
                <a:t>60</a:t>
              </a:r>
            </a:p>
            <a:p>
              <a:pPr>
                <a:spcBef>
                  <a:spcPct val="50000"/>
                </a:spcBef>
              </a:pPr>
              <a:r>
                <a:rPr lang="fr-FR" altLang="fr-FR" sz="1800" b="1"/>
                <a:t>27</a:t>
              </a:r>
            </a:p>
          </p:txBody>
        </p:sp>
        <p:sp>
          <p:nvSpPr>
            <p:cNvPr id="54284" name="Line 21">
              <a:extLst>
                <a:ext uri="{FF2B5EF4-FFF2-40B4-BE49-F238E27FC236}">
                  <a16:creationId xmlns:a16="http://schemas.microsoft.com/office/drawing/2014/main" id="{5596501A-74C4-405D-ABC4-96DC706247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1" y="3852"/>
              <a:ext cx="576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4285" name="Rectangle 22">
              <a:extLst>
                <a:ext uri="{FF2B5EF4-FFF2-40B4-BE49-F238E27FC236}">
                  <a16:creationId xmlns:a16="http://schemas.microsoft.com/office/drawing/2014/main" id="{4FC7235F-9B54-4BF6-9C92-B84130D3D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9" y="3489"/>
              <a:ext cx="768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4800" b="1"/>
                <a:t>Ni</a:t>
              </a:r>
            </a:p>
          </p:txBody>
        </p:sp>
        <p:sp>
          <p:nvSpPr>
            <p:cNvPr id="54286" name="Rectangle 23">
              <a:extLst>
                <a:ext uri="{FF2B5EF4-FFF2-40B4-BE49-F238E27FC236}">
                  <a16:creationId xmlns:a16="http://schemas.microsoft.com/office/drawing/2014/main" id="{70EAE8DA-5A16-45AA-9E42-5411ED9FF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8" y="3624"/>
              <a:ext cx="240" cy="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3200" b="1"/>
                <a:t>+</a:t>
              </a:r>
            </a:p>
          </p:txBody>
        </p:sp>
        <p:sp>
          <p:nvSpPr>
            <p:cNvPr id="54287" name="Rectangle 24">
              <a:extLst>
                <a:ext uri="{FF2B5EF4-FFF2-40B4-BE49-F238E27FC236}">
                  <a16:creationId xmlns:a16="http://schemas.microsoft.com/office/drawing/2014/main" id="{F7BB083B-04A5-4B9D-AE2E-84961361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1" y="3633"/>
              <a:ext cx="240" cy="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3200" b="1"/>
                <a:t>+</a:t>
              </a:r>
            </a:p>
          </p:txBody>
        </p:sp>
        <p:sp>
          <p:nvSpPr>
            <p:cNvPr id="54288" name="Rectangle 25">
              <a:extLst>
                <a:ext uri="{FF2B5EF4-FFF2-40B4-BE49-F238E27FC236}">
                  <a16:creationId xmlns:a16="http://schemas.microsoft.com/office/drawing/2014/main" id="{46269FF8-61AC-47DA-8C4C-9E46BC921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2" y="3589"/>
              <a:ext cx="1104" cy="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1800"/>
                <a:t> </a:t>
              </a:r>
              <a:r>
                <a:rPr lang="fr-FR" altLang="fr-FR" sz="3200">
                  <a:solidFill>
                    <a:srgbClr val="000000"/>
                  </a:solidFill>
                  <a:latin typeface="Symbol" panose="05050102010706020507" pitchFamily="18" charset="2"/>
                </a:rPr>
                <a:t>g</a:t>
              </a:r>
              <a:r>
                <a:rPr lang="fr-FR" altLang="fr-FR" sz="1800"/>
                <a:t> </a:t>
              </a:r>
              <a:r>
                <a:rPr lang="fr-FR" altLang="fr-FR" sz="1600"/>
                <a:t>(1,17Mev)</a:t>
              </a:r>
            </a:p>
          </p:txBody>
        </p:sp>
        <p:sp>
          <p:nvSpPr>
            <p:cNvPr id="54289" name="Rectangle 26">
              <a:extLst>
                <a:ext uri="{FF2B5EF4-FFF2-40B4-BE49-F238E27FC236}">
                  <a16:creationId xmlns:a16="http://schemas.microsoft.com/office/drawing/2014/main" id="{5DAE2438-FF0A-4932-8465-4CC1B68F09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2" y="3647"/>
              <a:ext cx="240" cy="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3200" b="1"/>
                <a:t>+</a:t>
              </a:r>
            </a:p>
          </p:txBody>
        </p:sp>
        <p:sp>
          <p:nvSpPr>
            <p:cNvPr id="54290" name="Rectangle 27">
              <a:extLst>
                <a:ext uri="{FF2B5EF4-FFF2-40B4-BE49-F238E27FC236}">
                  <a16:creationId xmlns:a16="http://schemas.microsoft.com/office/drawing/2014/main" id="{509027DA-B38B-412B-8DD4-EB7548041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1" y="3585"/>
              <a:ext cx="1104" cy="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sz="1800"/>
                <a:t> </a:t>
              </a:r>
              <a:r>
                <a:rPr lang="fr-FR" altLang="fr-FR" sz="3200">
                  <a:solidFill>
                    <a:srgbClr val="000000"/>
                  </a:solidFill>
                  <a:latin typeface="Symbol" panose="05050102010706020507" pitchFamily="18" charset="2"/>
                </a:rPr>
                <a:t>g</a:t>
              </a:r>
              <a:r>
                <a:rPr lang="fr-FR" altLang="fr-FR" sz="1800"/>
                <a:t> </a:t>
              </a:r>
              <a:r>
                <a:rPr lang="fr-FR" altLang="fr-FR" sz="1600"/>
                <a:t>(1,33Mev)</a:t>
              </a:r>
            </a:p>
          </p:txBody>
        </p:sp>
        <p:sp>
          <p:nvSpPr>
            <p:cNvPr id="54291" name="Text Box 28">
              <a:extLst>
                <a:ext uri="{FF2B5EF4-FFF2-40B4-BE49-F238E27FC236}">
                  <a16:creationId xmlns:a16="http://schemas.microsoft.com/office/drawing/2014/main" id="{A1A82E00-F570-4AC8-94EA-A8F9E3EF57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3729"/>
              <a:ext cx="303" cy="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2700" b="1">
                  <a:sym typeface="Symbol" panose="05050102010706020507" pitchFamily="18" charset="2"/>
                </a:rPr>
                <a:t></a:t>
              </a:r>
              <a:r>
                <a:rPr lang="fr-FR" altLang="fr-FR" sz="2700" b="1" baseline="30000">
                  <a:sym typeface="Symbol" panose="05050102010706020507" pitchFamily="18" charset="2"/>
                </a:rPr>
                <a:t>-</a:t>
              </a:r>
              <a:endParaRPr lang="fr-FR" altLang="fr-FR" b="1"/>
            </a:p>
          </p:txBody>
        </p:sp>
      </p:grpSp>
      <p:sp>
        <p:nvSpPr>
          <p:cNvPr id="84001" name="Text Box 33">
            <a:extLst>
              <a:ext uri="{FF2B5EF4-FFF2-40B4-BE49-F238E27FC236}">
                <a16:creationId xmlns:a16="http://schemas.microsoft.com/office/drawing/2014/main" id="{C9E6518B-28C4-4D20-9FF8-B0DDC4BC3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3357563"/>
            <a:ext cx="25193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800">
                <a:latin typeface="Teen" pitchFamily="2" charset="0"/>
              </a:rPr>
              <a:t> </a:t>
            </a:r>
            <a:r>
              <a:rPr lang="fr-FR" altLang="fr-FR" sz="2800" b="1" u="sng">
                <a:latin typeface="Teen" pitchFamily="2" charset="0"/>
              </a:rPr>
              <a:t>Exemple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3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3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Zoum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4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84" grpId="0" build="p" autoUpdateAnimBg="0"/>
      <p:bldP spid="8400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1DE066-2148-4EC4-A460-614A9AD25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572F8C3F-A1E1-4235-B5F7-EFCC9FAA247D}"/>
              </a:ext>
            </a:extLst>
          </p:cNvPr>
          <p:cNvSpPr txBox="1">
            <a:spLocks/>
          </p:cNvSpPr>
          <p:nvPr/>
        </p:nvSpPr>
        <p:spPr bwMode="auto">
          <a:xfrm>
            <a:off x="0" y="620688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III. Loi de décroissance radioactive</a:t>
            </a:r>
          </a:p>
        </p:txBody>
      </p:sp>
    </p:spTree>
    <p:extLst>
      <p:ext uri="{BB962C8B-B14F-4D97-AF65-F5344CB8AC3E}">
        <p14:creationId xmlns:p14="http://schemas.microsoft.com/office/powerpoint/2010/main" val="4187698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>
            <a:extLst>
              <a:ext uri="{FF2B5EF4-FFF2-40B4-BE49-F238E27FC236}">
                <a16:creationId xmlns:a16="http://schemas.microsoft.com/office/drawing/2014/main" id="{2ABED898-BBF2-4A86-BBF6-1642C017C6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1560" y="1052736"/>
            <a:ext cx="7772400" cy="4876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fr-FR" altLang="fr-FR" sz="2000" dirty="0"/>
              <a:t>Le nombre de désintégrations par unité de temps est proportionnel au nombre d’atome radioactif à l’instant t N(t).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fr-FR" altLang="fr-FR" sz="2000" dirty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fr-FR" altLang="fr-FR" sz="2000" dirty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fr-FR" altLang="fr-FR" sz="2000" dirty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fr-FR" altLang="fr-FR" sz="2000" dirty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fr-FR" altLang="fr-FR" sz="2000" dirty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fr-FR" altLang="fr-FR" sz="2000" dirty="0"/>
              <a:t>Où </a:t>
            </a:r>
            <a:r>
              <a:rPr lang="fr-FR" altLang="fr-FR" sz="2000" dirty="0" err="1"/>
              <a:t>dN</a:t>
            </a:r>
            <a:r>
              <a:rPr lang="fr-FR" altLang="fr-FR" sz="2000" dirty="0"/>
              <a:t>/</a:t>
            </a:r>
            <a:r>
              <a:rPr lang="fr-FR" altLang="fr-FR" sz="2000" dirty="0" err="1"/>
              <a:t>dt</a:t>
            </a:r>
            <a:r>
              <a:rPr lang="fr-FR" altLang="fr-FR" sz="2000" dirty="0"/>
              <a:t> est le taux (vitesse) de désintégration, </a:t>
            </a:r>
            <a:r>
              <a:rPr lang="fr-FR" altLang="fr-FR" sz="2000" dirty="0">
                <a:sym typeface="Symbol" panose="05050102010706020507" pitchFamily="18" charset="2"/>
              </a:rPr>
              <a:t> est la constante de désintégration, et N est le nombre d’atomes radioactifs restant à l’instant t.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fr-FR" altLang="fr-FR" sz="2000" dirty="0">
              <a:sym typeface="Symbol" panose="05050102010706020507" pitchFamily="18" charset="2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fr-FR" altLang="fr-FR" sz="2000" b="1" dirty="0">
              <a:sym typeface="Symbol" panose="05050102010706020507" pitchFamily="18" charset="2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fr-FR" altLang="fr-FR" sz="2000" b="1" dirty="0">
                <a:sym typeface="Symbol" panose="05050102010706020507" pitchFamily="18" charset="2"/>
              </a:rPr>
              <a:t>La constante de désintégration, , est indépendante des conditions de pression et de température.</a:t>
            </a:r>
          </a:p>
        </p:txBody>
      </p:sp>
      <p:sp>
        <p:nvSpPr>
          <p:cNvPr id="25605" name="Rectangle 3">
            <a:extLst>
              <a:ext uri="{FF2B5EF4-FFF2-40B4-BE49-F238E27FC236}">
                <a16:creationId xmlns:a16="http://schemas.microsoft.com/office/drawing/2014/main" id="{26229A7B-4E10-4FD1-96C6-7308648B5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856" y="1988840"/>
            <a:ext cx="2303463" cy="10795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aphicFrame>
        <p:nvGraphicFramePr>
          <p:cNvPr id="25606" name="Object 4">
            <a:extLst>
              <a:ext uri="{FF2B5EF4-FFF2-40B4-BE49-F238E27FC236}">
                <a16:creationId xmlns:a16="http://schemas.microsoft.com/office/drawing/2014/main" id="{5D629408-2498-41C2-85C5-328A89665B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08400" y="2060575"/>
          <a:ext cx="161925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4" imgW="710891" imgH="393529" progId="">
                  <p:embed/>
                </p:oleObj>
              </mc:Choice>
              <mc:Fallback>
                <p:oleObj name="Equation" r:id="rId4" imgW="710891" imgH="393529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2060575"/>
                        <a:ext cx="1619250" cy="89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>
            <a:extLst>
              <a:ext uri="{FF2B5EF4-FFF2-40B4-BE49-F238E27FC236}">
                <a16:creationId xmlns:a16="http://schemas.microsoft.com/office/drawing/2014/main" id="{B5616996-1E68-4F25-9198-6A7587E91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2155825"/>
            <a:ext cx="2593033" cy="15128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27653" name="Rectangle 3">
            <a:extLst>
              <a:ext uri="{FF2B5EF4-FFF2-40B4-BE49-F238E27FC236}">
                <a16:creationId xmlns:a16="http://schemas.microsoft.com/office/drawing/2014/main" id="{FB165EC5-2AA7-4F9D-8F94-65D49F7CBC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836712"/>
            <a:ext cx="7772400" cy="48243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fr-FR" altLang="fr-FR" sz="2000" dirty="0"/>
              <a:t>La solution est de la forme</a:t>
            </a:r>
          </a:p>
          <a:p>
            <a:pPr eaLnBrk="1" hangingPunct="1">
              <a:buFontTx/>
              <a:buNone/>
            </a:pPr>
            <a:endParaRPr lang="fr-FR" altLang="fr-FR" sz="2000" dirty="0"/>
          </a:p>
          <a:p>
            <a:pPr eaLnBrk="1" hangingPunct="1">
              <a:buFontTx/>
              <a:buNone/>
            </a:pPr>
            <a:endParaRPr lang="fr-FR" altLang="fr-FR" sz="2000" dirty="0"/>
          </a:p>
          <a:p>
            <a:pPr eaLnBrk="1" hangingPunct="1">
              <a:buFontTx/>
              <a:buNone/>
            </a:pPr>
            <a:endParaRPr lang="fr-FR" altLang="fr-FR" sz="2000" dirty="0"/>
          </a:p>
          <a:p>
            <a:pPr eaLnBrk="1" hangingPunct="1">
              <a:buFontTx/>
              <a:buNone/>
            </a:pPr>
            <a:endParaRPr lang="fr-FR" altLang="fr-FR" sz="2000" dirty="0"/>
          </a:p>
          <a:p>
            <a:pPr eaLnBrk="1" hangingPunct="1">
              <a:buFontTx/>
              <a:buNone/>
            </a:pPr>
            <a:endParaRPr lang="fr-FR" altLang="fr-FR" sz="2000" dirty="0"/>
          </a:p>
          <a:p>
            <a:pPr eaLnBrk="1" hangingPunct="1">
              <a:buFontTx/>
              <a:buNone/>
            </a:pPr>
            <a:endParaRPr lang="fr-FR" altLang="fr-FR" sz="2000" dirty="0"/>
          </a:p>
          <a:p>
            <a:pPr eaLnBrk="1" hangingPunct="1">
              <a:buFontTx/>
              <a:buNone/>
            </a:pPr>
            <a:endParaRPr lang="fr-FR" altLang="fr-FR" sz="2000" dirty="0"/>
          </a:p>
          <a:p>
            <a:pPr eaLnBrk="1" hangingPunct="1">
              <a:buFontTx/>
              <a:buNone/>
            </a:pPr>
            <a:endParaRPr lang="fr-FR" altLang="fr-FR" sz="2000" dirty="0"/>
          </a:p>
          <a:p>
            <a:pPr eaLnBrk="1" hangingPunct="1">
              <a:buFontTx/>
              <a:buNone/>
            </a:pPr>
            <a:endParaRPr lang="fr-FR" altLang="fr-FR" sz="2000" dirty="0"/>
          </a:p>
          <a:p>
            <a:pPr eaLnBrk="1" hangingPunct="1">
              <a:buFontTx/>
              <a:buNone/>
            </a:pPr>
            <a:r>
              <a:rPr lang="fr-FR" altLang="fr-FR" sz="2000" dirty="0"/>
              <a:t>où N</a:t>
            </a:r>
            <a:r>
              <a:rPr lang="fr-FR" altLang="fr-FR" sz="2000" baseline="-25000" dirty="0"/>
              <a:t>0</a:t>
            </a:r>
            <a:r>
              <a:rPr lang="fr-FR" altLang="fr-FR" sz="2000" dirty="0"/>
              <a:t> est le nombre d’atomes radioactifs à t</a:t>
            </a:r>
            <a:r>
              <a:rPr lang="fr-FR" altLang="fr-FR" sz="2000" baseline="-25000" dirty="0"/>
              <a:t>0 </a:t>
            </a:r>
            <a:r>
              <a:rPr lang="fr-FR" altLang="fr-FR" sz="2000" dirty="0"/>
              <a:t>= 0</a:t>
            </a:r>
          </a:p>
        </p:txBody>
      </p:sp>
      <p:graphicFrame>
        <p:nvGraphicFramePr>
          <p:cNvPr id="27654" name="Object 4">
            <a:extLst>
              <a:ext uri="{FF2B5EF4-FFF2-40B4-BE49-F238E27FC236}">
                <a16:creationId xmlns:a16="http://schemas.microsoft.com/office/drawing/2014/main" id="{5E07E079-9E17-4682-B390-29148AC947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0423030"/>
              </p:ext>
            </p:extLst>
          </p:nvPr>
        </p:nvGraphicFramePr>
        <p:xfrm>
          <a:off x="4067944" y="5443438"/>
          <a:ext cx="213360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" name="Equation" r:id="rId4" imgW="888614" imgH="482391" progId="">
                  <p:embed/>
                </p:oleObj>
              </mc:Choice>
              <mc:Fallback>
                <p:oleObj name="Equation" r:id="rId4" imgW="888614" imgH="482391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5443438"/>
                        <a:ext cx="2133600" cy="1155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6" name="Object 6">
            <a:extLst>
              <a:ext uri="{FF2B5EF4-FFF2-40B4-BE49-F238E27FC236}">
                <a16:creationId xmlns:a16="http://schemas.microsoft.com/office/drawing/2014/main" id="{328EF664-0498-4221-A054-A413ACB669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01924"/>
              </p:ext>
            </p:extLst>
          </p:nvPr>
        </p:nvGraphicFramePr>
        <p:xfrm>
          <a:off x="3286546" y="2626568"/>
          <a:ext cx="184626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Equation" r:id="rId6" imgW="710891" imgH="241195" progId="">
                  <p:embed/>
                </p:oleObj>
              </mc:Choice>
              <mc:Fallback>
                <p:oleObj name="Equation" r:id="rId6" imgW="710891" imgH="241195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546" y="2626568"/>
                        <a:ext cx="1846263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>
            <a:extLst>
              <a:ext uri="{FF2B5EF4-FFF2-40B4-BE49-F238E27FC236}">
                <a16:creationId xmlns:a16="http://schemas.microsoft.com/office/drawing/2014/main" id="{5457D5B3-6D17-4B43-8D2E-FE1B04399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4581525"/>
            <a:ext cx="3887787" cy="13684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29701" name="Rectangle 3">
            <a:extLst>
              <a:ext uri="{FF2B5EF4-FFF2-40B4-BE49-F238E27FC236}">
                <a16:creationId xmlns:a16="http://schemas.microsoft.com/office/drawing/2014/main" id="{A74EF29F-C63D-4407-B2C6-9EFE3C4D6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557338"/>
            <a:ext cx="82073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/>
              <a:t>Demi-vie</a:t>
            </a:r>
            <a:r>
              <a:rPr lang="fr-FR" altLang="fr-FR" sz="2000"/>
              <a:t> : Temps requis pour que la moitié d’un stock donné de radioéléments se soit désintégré.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/>
              <a:t>Si t = T</a:t>
            </a:r>
            <a:r>
              <a:rPr lang="fr-FR" altLang="fr-FR" sz="2000" baseline="-25000"/>
              <a:t>1/2</a:t>
            </a:r>
            <a:r>
              <a:rPr lang="fr-FR" altLang="fr-FR" sz="2000"/>
              <a:t>, alors N = N</a:t>
            </a:r>
            <a:r>
              <a:rPr lang="fr-FR" altLang="fr-FR" sz="2000" baseline="-25000"/>
              <a:t>0</a:t>
            </a:r>
            <a:r>
              <a:rPr lang="fr-FR" altLang="fr-FR" sz="2000"/>
              <a:t>/2, de sorte que:</a:t>
            </a:r>
          </a:p>
        </p:txBody>
      </p:sp>
      <p:graphicFrame>
        <p:nvGraphicFramePr>
          <p:cNvPr id="29702" name="Object 4">
            <a:extLst>
              <a:ext uri="{FF2B5EF4-FFF2-40B4-BE49-F238E27FC236}">
                <a16:creationId xmlns:a16="http://schemas.microsoft.com/office/drawing/2014/main" id="{323DE5AA-870D-46D9-9306-DCF18FC6FB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3716338"/>
          <a:ext cx="2328862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Equation" r:id="rId4" imgW="888614" imgH="241195" progId="">
                  <p:embed/>
                </p:oleObj>
              </mc:Choice>
              <mc:Fallback>
                <p:oleObj name="Equation" r:id="rId4" imgW="888614" imgH="241195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716338"/>
                        <a:ext cx="2328862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3" name="Object 5">
            <a:extLst>
              <a:ext uri="{FF2B5EF4-FFF2-40B4-BE49-F238E27FC236}">
                <a16:creationId xmlns:a16="http://schemas.microsoft.com/office/drawing/2014/main" id="{ADCAA2B7-7048-4712-99C6-E06EA68D82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37163" y="3660775"/>
          <a:ext cx="182880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Equation" r:id="rId6" imgW="647700" imgH="228600" progId="">
                  <p:embed/>
                </p:oleObj>
              </mc:Choice>
              <mc:Fallback>
                <p:oleObj name="Equation" r:id="rId6" imgW="647700" imgH="2286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7163" y="3660775"/>
                        <a:ext cx="1828800" cy="644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4" name="Object 6">
            <a:extLst>
              <a:ext uri="{FF2B5EF4-FFF2-40B4-BE49-F238E27FC236}">
                <a16:creationId xmlns:a16="http://schemas.microsoft.com/office/drawing/2014/main" id="{87C40D11-282D-4ECF-9BA4-B59E1ABFB2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2363" y="4895850"/>
          <a:ext cx="25146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Equation" r:id="rId8" imgW="914400" imgH="228600" progId="">
                  <p:embed/>
                </p:oleObj>
              </mc:Choice>
              <mc:Fallback>
                <p:oleObj name="Equation" r:id="rId8" imgW="914400" imgH="22860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2363" y="4895850"/>
                        <a:ext cx="2514600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5" name="Object 7">
            <a:extLst>
              <a:ext uri="{FF2B5EF4-FFF2-40B4-BE49-F238E27FC236}">
                <a16:creationId xmlns:a16="http://schemas.microsoft.com/office/drawing/2014/main" id="{5E401D18-08FD-49CB-B34B-BA2993FBC4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9788" y="4716463"/>
          <a:ext cx="3101975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Equation" r:id="rId10" imgW="1167893" imgH="393529" progId="">
                  <p:embed/>
                </p:oleObj>
              </mc:Choice>
              <mc:Fallback>
                <p:oleObj name="Equation" r:id="rId10" imgW="1167893" imgH="393529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9788" y="4716463"/>
                        <a:ext cx="3101975" cy="1038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>
            <a:extLst>
              <a:ext uri="{FF2B5EF4-FFF2-40B4-BE49-F238E27FC236}">
                <a16:creationId xmlns:a16="http://schemas.microsoft.com/office/drawing/2014/main" id="{D47991AA-23C7-4E1C-983E-00E9100EC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908050"/>
            <a:ext cx="8064500" cy="5329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pic>
        <p:nvPicPr>
          <p:cNvPr id="31749" name="Picture 3">
            <a:extLst>
              <a:ext uri="{FF2B5EF4-FFF2-40B4-BE49-F238E27FC236}">
                <a16:creationId xmlns:a16="http://schemas.microsoft.com/office/drawing/2014/main" id="{EF9EB391-049A-43BB-A993-F162D8BC77B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412875"/>
            <a:ext cx="6778625" cy="4756150"/>
          </a:xfrm>
          <a:noFill/>
        </p:spPr>
      </p:pic>
      <p:pic>
        <p:nvPicPr>
          <p:cNvPr id="31750" name="Picture 4">
            <a:extLst>
              <a:ext uri="{FF2B5EF4-FFF2-40B4-BE49-F238E27FC236}">
                <a16:creationId xmlns:a16="http://schemas.microsoft.com/office/drawing/2014/main" id="{1FC7FC4F-A471-479D-B5D8-057DED8A173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64388" y="1196975"/>
            <a:ext cx="977900" cy="1960563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f01018373_win32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Verdan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1254</TotalTime>
  <Words>1087</Words>
  <Application>Microsoft Office PowerPoint</Application>
  <PresentationFormat>Affichage à l'écran (4:3)</PresentationFormat>
  <Paragraphs>391</Paragraphs>
  <Slides>28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41" baseType="lpstr">
      <vt:lpstr>Arial</vt:lpstr>
      <vt:lpstr>Century</vt:lpstr>
      <vt:lpstr>Comic Sans MS</vt:lpstr>
      <vt:lpstr>Modern</vt:lpstr>
      <vt:lpstr>Symbol</vt:lpstr>
      <vt:lpstr>Tahoma</vt:lpstr>
      <vt:lpstr>Teen</vt:lpstr>
      <vt:lpstr>Times</vt:lpstr>
      <vt:lpstr>Times New Roman</vt:lpstr>
      <vt:lpstr>Verdana</vt:lpstr>
      <vt:lpstr>Wingdings</vt:lpstr>
      <vt:lpstr>tf01018373_win32</vt:lpstr>
      <vt:lpstr>Equation</vt:lpstr>
      <vt:lpstr>Chap 14: Transformation nucléaire</vt:lpstr>
      <vt:lpstr>I. Radioactivité</vt:lpstr>
      <vt:lpstr>I.1 Nucléides et isotopes </vt:lpstr>
      <vt:lpstr>Isotopes de l’hydrogène</vt:lpstr>
      <vt:lpstr>I.2 Proprietes de la desintegration radioactive :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5  cinétique</dc:title>
  <dc:subject>cinetique</dc:subject>
  <dc:creator>physalp</dc:creator>
  <cp:keywords>cinetique</cp:keywords>
  <dc:description>terminale specialité</dc:description>
  <cp:lastModifiedBy>FORT JEROME</cp:lastModifiedBy>
  <cp:revision>292</cp:revision>
  <dcterms:created xsi:type="dcterms:W3CDTF">2021-10-03T16:23:13Z</dcterms:created>
  <dcterms:modified xsi:type="dcterms:W3CDTF">2025-05-02T06:47:25Z</dcterms:modified>
  <cp:category>cours</cp:category>
  <cp:contentStatus>en construction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TC010183731036</vt:lpwstr>
  </property>
</Properties>
</file>