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4">
  <p:sldMasterIdLst>
    <p:sldMasterId id="2147483652" r:id="rId1"/>
  </p:sldMasterIdLst>
  <p:notesMasterIdLst>
    <p:notesMasterId r:id="rId16"/>
  </p:notesMasterIdLst>
  <p:handoutMasterIdLst>
    <p:handoutMasterId r:id="rId17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Times New Roman" pitchFamily="18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Times New Roman" pitchFamily="18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Times New Roman" pitchFamily="18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Times New Roman" pitchFamily="18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Times New Roman" pitchFamily="18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Times New Roman" pitchFamily="18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Times New Roman" pitchFamily="18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Times New Roman" pitchFamily="18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Times New Roman" pitchFamily="18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CCFF"/>
    <a:srgbClr val="5F5F5F"/>
    <a:srgbClr val="FFFF66"/>
    <a:srgbClr val="FFCC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0" autoAdjust="0"/>
    <p:restoredTop sz="94700" autoAdjust="0"/>
  </p:normalViewPr>
  <p:slideViewPr>
    <p:cSldViewPr>
      <p:cViewPr varScale="1">
        <p:scale>
          <a:sx n="81" d="100"/>
          <a:sy n="81" d="100"/>
        </p:scale>
        <p:origin x="-797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153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fld id="{FD8D6BF5-30A8-4EAD-9C47-09D6E2168D78}" type="slidenum">
              <a:rPr lang="en-US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1741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74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Cliquer pour modifier les styles du texte du masque</a:t>
            </a:r>
          </a:p>
          <a:p>
            <a:pPr lvl="1"/>
            <a:r>
              <a:rPr lang="en-US"/>
              <a:t>Deuxième niveau</a:t>
            </a:r>
          </a:p>
          <a:p>
            <a:pPr lvl="2"/>
            <a:r>
              <a:rPr lang="en-US"/>
              <a:t>Troisième niveau</a:t>
            </a:r>
          </a:p>
          <a:p>
            <a:pPr lvl="3"/>
            <a:r>
              <a:rPr lang="en-US"/>
              <a:t>Quatrième niveau</a:t>
            </a:r>
          </a:p>
          <a:p>
            <a:pPr lvl="4"/>
            <a:r>
              <a:rPr lang="en-US"/>
              <a:t>Cinquième niveau</a:t>
            </a:r>
          </a:p>
        </p:txBody>
      </p:sp>
      <p:sp>
        <p:nvSpPr>
          <p:cNvPr id="174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174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fld id="{721DA059-0B73-430B-9BA3-FB9F0070F6F7}" type="slidenum">
              <a:rPr lang="en-US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1pPr>
    <a:lvl2pPr marL="4572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2pPr>
    <a:lvl3pPr marL="9144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3pPr>
    <a:lvl4pPr marL="13716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4pPr>
    <a:lvl5pPr marL="18288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35" name="Picture 11" descr="scifair_fron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9525" y="-4763"/>
            <a:ext cx="9163050" cy="6867526"/>
          </a:xfrm>
          <a:prstGeom prst="rect">
            <a:avLst/>
          </a:prstGeom>
          <a:noFill/>
        </p:spPr>
      </p:pic>
      <p:sp>
        <p:nvSpPr>
          <p:cNvPr id="2662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905000" y="685800"/>
            <a:ext cx="6477000" cy="1752600"/>
          </a:xfrm>
        </p:spPr>
        <p:txBody>
          <a:bodyPr/>
          <a:lstStyle>
            <a:lvl1pPr algn="r">
              <a:defRPr sz="4400"/>
            </a:lvl1pPr>
          </a:lstStyle>
          <a:p>
            <a:r>
              <a:rPr lang="fr-FR"/>
              <a:t>Cliquez pour modifier le style du titre</a:t>
            </a:r>
            <a:endParaRPr lang="en-US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676400" y="2133600"/>
            <a:ext cx="6477000" cy="1981200"/>
          </a:xfrm>
        </p:spPr>
        <p:txBody>
          <a:bodyPr/>
          <a:lstStyle>
            <a:lvl1pPr marL="0" indent="0" algn="r">
              <a:buFont typeface="Wingdings" pitchFamily="2" charset="2"/>
              <a:buNone/>
              <a:defRPr sz="1400" i="1"/>
            </a:lvl1pPr>
          </a:lstStyle>
          <a:p>
            <a:r>
              <a:rPr lang="fr-FR"/>
              <a:t>Cliquez pour modifier le style des sous-titres du masque</a:t>
            </a:r>
            <a:endParaRPr lang="en-US"/>
          </a:p>
        </p:txBody>
      </p:sp>
      <p:sp>
        <p:nvSpPr>
          <p:cNvPr id="2662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7086600" y="6248400"/>
            <a:ext cx="1524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2662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8100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2663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2209800" y="6248400"/>
            <a:ext cx="1219200" cy="457200"/>
          </a:xfrm>
        </p:spPr>
        <p:txBody>
          <a:bodyPr/>
          <a:lstStyle>
            <a:lvl1pPr>
              <a:defRPr/>
            </a:lvl1pPr>
          </a:lstStyle>
          <a:p>
            <a:fld id="{F32DD245-856D-427D-8346-387EF0BABBE9}" type="slidenum">
              <a:rPr lang="en-US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D8C98A-020A-4E0B-BC9D-A089DDED6833}" type="slidenum">
              <a:rPr lang="en-US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4DE511-A315-475E-81C6-89F8EA13D56B}" type="slidenum">
              <a:rPr lang="en-US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0" y="2667000"/>
            <a:ext cx="4419600" cy="3352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0" y="2667000"/>
            <a:ext cx="4419600" cy="3352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1F6C92-BA66-418C-B055-1F11FA6CEEAC}" type="slidenum">
              <a:rPr lang="en-US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005E7A-0ED7-4BAC-B7E8-B9E9DF890419}" type="slidenum">
              <a:rPr lang="en-US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BF9E6A1-0554-4267-BE7C-6DB3B872BFA1}" type="slidenum">
              <a:rPr lang="en-US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15C2E4-FE4B-4756-AAA5-B6F400390593}" type="slidenum">
              <a:rPr lang="en-US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4810FB-030B-4E8D-BDE0-CA656E0316B6}" type="slidenum">
              <a:rPr lang="en-US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BE78B1-C81B-4520-A2A4-8E36A6EFEF5E}" type="slidenum">
              <a:rPr lang="en-US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181052-821C-4CD7-8D63-F15F3091A521}" type="slidenum">
              <a:rPr lang="en-US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858000" y="838200"/>
            <a:ext cx="2286000" cy="5181600"/>
          </a:xfrm>
        </p:spPr>
        <p:txBody>
          <a:bodyPr vert="eaVert"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0" y="838200"/>
            <a:ext cx="6705600" cy="5181600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E66EA7-E779-4CC3-A0C8-E099E5D9FC6C}" type="slidenum">
              <a:rPr lang="en-US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13" name="Picture 13" descr="scifair_INSIDE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-9525" y="-4763"/>
            <a:ext cx="9163050" cy="6867526"/>
          </a:xfrm>
          <a:prstGeom prst="rect">
            <a:avLst/>
          </a:prstGeom>
          <a:noFill/>
        </p:spPr>
      </p:pic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838200"/>
            <a:ext cx="9144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Cliquer pour modifier le style du titre du masque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2667000"/>
            <a:ext cx="8991600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Cliquer pour modifier les styles du texte du masque</a:t>
            </a:r>
          </a:p>
          <a:p>
            <a:pPr lvl="1"/>
            <a:r>
              <a:rPr lang="en-US"/>
              <a:t>Deuxième niveau</a:t>
            </a:r>
          </a:p>
          <a:p>
            <a:pPr lvl="2"/>
            <a:r>
              <a:rPr lang="en-US"/>
              <a:t>Troisième niveau</a:t>
            </a:r>
          </a:p>
          <a:p>
            <a:pPr lvl="3"/>
            <a:r>
              <a:rPr lang="en-US"/>
              <a:t>Quatrième niveau</a:t>
            </a:r>
          </a:p>
          <a:p>
            <a:pPr lvl="4"/>
            <a:r>
              <a:rPr lang="en-US"/>
              <a:t>Cinquième niveau</a:t>
            </a:r>
          </a:p>
        </p:txBody>
      </p:sp>
      <p:sp>
        <p:nvSpPr>
          <p:cNvPr id="2560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6294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/>
            </a:lvl1pPr>
          </a:lstStyle>
          <a:p>
            <a:endParaRPr lang="en-US"/>
          </a:p>
        </p:txBody>
      </p:sp>
      <p:sp>
        <p:nvSpPr>
          <p:cNvPr id="2560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2766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/>
            </a:lvl1pPr>
          </a:lstStyle>
          <a:p>
            <a:endParaRPr lang="en-US"/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524000" y="6248400"/>
            <a:ext cx="1295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fld id="{0B1F3F13-2076-46E0-AD12-5FD9F0BB9BB2}" type="slidenum">
              <a:rPr lang="en-US"/>
              <a:pPr/>
              <a:t>‹N°›</a:t>
            </a:fld>
            <a:endParaRPr lang="en-US"/>
          </a:p>
        </p:txBody>
      </p:sp>
      <p:sp>
        <p:nvSpPr>
          <p:cNvPr id="25615" name="Rectangle 15"/>
          <p:cNvSpPr>
            <a:spLocks noChangeArrowheads="1"/>
          </p:cNvSpPr>
          <p:nvPr/>
        </p:nvSpPr>
        <p:spPr bwMode="auto">
          <a:xfrm>
            <a:off x="1114425" y="1609725"/>
            <a:ext cx="6934200" cy="19050"/>
          </a:xfrm>
          <a:prstGeom prst="rect">
            <a:avLst/>
          </a:prstGeom>
          <a:solidFill>
            <a:srgbClr val="808080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itchFamily="34" charset="0"/>
        </a:defRPr>
      </a:lvl9pPr>
    </p:titleStyle>
    <p:bodyStyle>
      <a:lvl1pPr marL="342900" indent="-342900" algn="ctr" rtl="0" eaLnBrk="1" fontAlgn="base" hangingPunct="1">
        <a:spcBef>
          <a:spcPct val="20000"/>
        </a:spcBef>
        <a:spcAft>
          <a:spcPct val="0"/>
        </a:spcAft>
        <a:buClr>
          <a:srgbClr val="5F5F5F"/>
        </a:buClr>
        <a:buFont typeface="Wingdings" pitchFamily="2" charset="2"/>
        <a:buChar char="§"/>
        <a:defRPr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ctr" rtl="0" eaLnBrk="1" fontAlgn="base" hangingPunct="1">
        <a:spcBef>
          <a:spcPct val="20000"/>
        </a:spcBef>
        <a:spcAft>
          <a:spcPct val="0"/>
        </a:spcAft>
        <a:buClr>
          <a:srgbClr val="5F5F5F"/>
        </a:buClr>
        <a:buFont typeface="Wingdings" pitchFamily="2" charset="2"/>
        <a:buChar char="§"/>
        <a:defRPr sz="1700">
          <a:solidFill>
            <a:schemeClr val="tx2"/>
          </a:solidFill>
          <a:latin typeface="+mn-lt"/>
        </a:defRPr>
      </a:lvl2pPr>
      <a:lvl3pPr marL="1143000" indent="-228600" algn="ctr" rtl="0" eaLnBrk="1" fontAlgn="base" hangingPunct="1">
        <a:spcBef>
          <a:spcPct val="20000"/>
        </a:spcBef>
        <a:spcAft>
          <a:spcPct val="0"/>
        </a:spcAft>
        <a:buClr>
          <a:srgbClr val="5F5F5F"/>
        </a:buClr>
        <a:buFont typeface="Wingdings" pitchFamily="2" charset="2"/>
        <a:buChar char="§"/>
        <a:defRPr sz="1600">
          <a:solidFill>
            <a:schemeClr val="tx2"/>
          </a:solidFill>
          <a:latin typeface="+mn-lt"/>
        </a:defRPr>
      </a:lvl3pPr>
      <a:lvl4pPr marL="1600200" indent="-228600" algn="ctr" rtl="0" eaLnBrk="1" fontAlgn="base" hangingPunct="1">
        <a:spcBef>
          <a:spcPct val="20000"/>
        </a:spcBef>
        <a:spcAft>
          <a:spcPct val="0"/>
        </a:spcAft>
        <a:buClr>
          <a:srgbClr val="5F5F5F"/>
        </a:buClr>
        <a:buFont typeface="Wingdings" pitchFamily="2" charset="2"/>
        <a:buChar char="§"/>
        <a:defRPr sz="1500">
          <a:solidFill>
            <a:schemeClr val="tx2"/>
          </a:solidFill>
          <a:latin typeface="+mn-lt"/>
        </a:defRPr>
      </a:lvl4pPr>
      <a:lvl5pPr marL="2057400" indent="-228600" algn="ctr" rtl="0" eaLnBrk="1" fontAlgn="base" hangingPunct="1">
        <a:spcBef>
          <a:spcPct val="20000"/>
        </a:spcBef>
        <a:spcAft>
          <a:spcPct val="0"/>
        </a:spcAft>
        <a:buClr>
          <a:srgbClr val="5F5F5F"/>
        </a:buClr>
        <a:buFont typeface="Wingdings" pitchFamily="2" charset="2"/>
        <a:buChar char="§"/>
        <a:defRPr sz="1400">
          <a:solidFill>
            <a:schemeClr val="tx2"/>
          </a:solidFill>
          <a:latin typeface="+mn-lt"/>
        </a:defRPr>
      </a:lvl5pPr>
      <a:lvl6pPr marL="2514600" indent="-228600" algn="ctr" rtl="0" eaLnBrk="1" fontAlgn="base" hangingPunct="1">
        <a:spcBef>
          <a:spcPct val="20000"/>
        </a:spcBef>
        <a:spcAft>
          <a:spcPct val="0"/>
        </a:spcAft>
        <a:buClr>
          <a:srgbClr val="5F5F5F"/>
        </a:buClr>
        <a:buFont typeface="Wingdings" pitchFamily="2" charset="2"/>
        <a:buChar char="§"/>
        <a:defRPr sz="1400">
          <a:solidFill>
            <a:schemeClr val="tx2"/>
          </a:solidFill>
          <a:latin typeface="+mn-lt"/>
        </a:defRPr>
      </a:lvl6pPr>
      <a:lvl7pPr marL="2971800" indent="-228600" algn="ctr" rtl="0" eaLnBrk="1" fontAlgn="base" hangingPunct="1">
        <a:spcBef>
          <a:spcPct val="20000"/>
        </a:spcBef>
        <a:spcAft>
          <a:spcPct val="0"/>
        </a:spcAft>
        <a:buClr>
          <a:srgbClr val="5F5F5F"/>
        </a:buClr>
        <a:buFont typeface="Wingdings" pitchFamily="2" charset="2"/>
        <a:buChar char="§"/>
        <a:defRPr sz="1400">
          <a:solidFill>
            <a:schemeClr val="tx2"/>
          </a:solidFill>
          <a:latin typeface="+mn-lt"/>
        </a:defRPr>
      </a:lvl7pPr>
      <a:lvl8pPr marL="3429000" indent="-228600" algn="ctr" rtl="0" eaLnBrk="1" fontAlgn="base" hangingPunct="1">
        <a:spcBef>
          <a:spcPct val="20000"/>
        </a:spcBef>
        <a:spcAft>
          <a:spcPct val="0"/>
        </a:spcAft>
        <a:buClr>
          <a:srgbClr val="5F5F5F"/>
        </a:buClr>
        <a:buFont typeface="Wingdings" pitchFamily="2" charset="2"/>
        <a:buChar char="§"/>
        <a:defRPr sz="1400">
          <a:solidFill>
            <a:schemeClr val="tx2"/>
          </a:solidFill>
          <a:latin typeface="+mn-lt"/>
        </a:defRPr>
      </a:lvl8pPr>
      <a:lvl9pPr marL="3886200" indent="-228600" algn="ctr" rtl="0" eaLnBrk="1" fontAlgn="base" hangingPunct="1">
        <a:spcBef>
          <a:spcPct val="20000"/>
        </a:spcBef>
        <a:spcAft>
          <a:spcPct val="0"/>
        </a:spcAft>
        <a:buClr>
          <a:srgbClr val="5F5F5F"/>
        </a:buClr>
        <a:buFont typeface="Wingdings" pitchFamily="2" charset="2"/>
        <a:buChar char="§"/>
        <a:defRPr sz="1400">
          <a:solidFill>
            <a:schemeClr val="tx2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676275"/>
            <a:ext cx="7924800" cy="1752600"/>
          </a:xfrm>
        </p:spPr>
        <p:txBody>
          <a:bodyPr/>
          <a:lstStyle/>
          <a:p>
            <a:r>
              <a:rPr lang="en-US" sz="3500" dirty="0">
                <a:solidFill>
                  <a:srgbClr val="0070C0"/>
                </a:solidFill>
              </a:rPr>
              <a:t>Chap </a:t>
            </a:r>
            <a:r>
              <a:rPr lang="en-US" sz="3500" dirty="0" smtClean="0">
                <a:solidFill>
                  <a:srgbClr val="0070C0"/>
                </a:solidFill>
              </a:rPr>
              <a:t>5:</a:t>
            </a:r>
            <a:r>
              <a:rPr lang="en-US" sz="3500" dirty="0">
                <a:solidFill>
                  <a:srgbClr val="0070C0"/>
                </a:solidFill>
              </a:rPr>
              <a:t/>
            </a:r>
            <a:br>
              <a:rPr lang="en-US" sz="3500" dirty="0">
                <a:solidFill>
                  <a:srgbClr val="0070C0"/>
                </a:solidFill>
              </a:rPr>
            </a:br>
            <a:r>
              <a:rPr lang="en-US" sz="3500" dirty="0" err="1" smtClean="0">
                <a:solidFill>
                  <a:srgbClr val="0070C0"/>
                </a:solidFill>
              </a:rPr>
              <a:t>Cinétique</a:t>
            </a:r>
            <a:r>
              <a:rPr lang="en-US" sz="3500" dirty="0" smtClean="0">
                <a:solidFill>
                  <a:srgbClr val="0070C0"/>
                </a:solidFill>
              </a:rPr>
              <a:t> </a:t>
            </a:r>
            <a:r>
              <a:rPr lang="en-US" sz="3500" dirty="0" err="1" smtClean="0">
                <a:solidFill>
                  <a:srgbClr val="0070C0"/>
                </a:solidFill>
              </a:rPr>
              <a:t>chimique</a:t>
            </a:r>
            <a:endParaRPr lang="en-US" sz="3500" dirty="0">
              <a:solidFill>
                <a:srgbClr val="0070C0"/>
              </a:solidFill>
            </a:endParaRPr>
          </a:p>
        </p:txBody>
      </p:sp>
      <p:sp>
        <p:nvSpPr>
          <p:cNvPr id="4" name="Sous-titre 3"/>
          <p:cNvSpPr>
            <a:spLocks noGrp="1"/>
          </p:cNvSpPr>
          <p:nvPr>
            <p:ph type="subTitle" idx="1"/>
          </p:nvPr>
        </p:nvSpPr>
        <p:spPr>
          <a:xfrm>
            <a:off x="1763688" y="2132856"/>
            <a:ext cx="6477000" cy="3600400"/>
          </a:xfrm>
        </p:spPr>
        <p:txBody>
          <a:bodyPr/>
          <a:lstStyle/>
          <a:p>
            <a:endParaRPr lang="fr-FR" dirty="0"/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0" grpId="0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1988840"/>
            <a:ext cx="8991600" cy="4030960"/>
          </a:xfrm>
        </p:spPr>
        <p:txBody>
          <a:bodyPr/>
          <a:lstStyle/>
          <a:p>
            <a:r>
              <a:rPr lang="fr-FR" sz="2400" dirty="0" smtClean="0"/>
              <a:t>Lors d’une transformation chimique, le passage de l’état initial (mélange des réactifs) à l’état final (mélange des produits) nécessite un temps plus ou moins long. </a:t>
            </a:r>
          </a:p>
          <a:p>
            <a:pPr>
              <a:buNone/>
            </a:pPr>
            <a:endParaRPr lang="fr-FR" sz="2400" dirty="0" smtClean="0"/>
          </a:p>
          <a:p>
            <a:r>
              <a:rPr lang="fr-FR" sz="2400" dirty="0" smtClean="0"/>
              <a:t>En effet, tout système siège d’une réaction évolue à une vitesse qui lui est propre. </a:t>
            </a:r>
          </a:p>
          <a:p>
            <a:r>
              <a:rPr lang="fr-FR" sz="2400" dirty="0" smtClean="0"/>
              <a:t>L’étude de l’évolution temporelle des systèmes chimiques constitue la </a:t>
            </a:r>
            <a:r>
              <a:rPr lang="fr-FR" sz="2400" b="1" u="sng" dirty="0" smtClean="0"/>
              <a:t>cinétique chimique</a:t>
            </a:r>
            <a:r>
              <a:rPr lang="fr-FR" sz="2400" dirty="0" smtClean="0"/>
              <a:t>.</a:t>
            </a:r>
          </a:p>
          <a:p>
            <a:r>
              <a:rPr lang="fr-FR" sz="2400" dirty="0" smtClean="0"/>
              <a:t>Certains paramètres, appelés </a:t>
            </a:r>
            <a:r>
              <a:rPr lang="fr-FR" sz="2400" b="1" u="sng" dirty="0" smtClean="0"/>
              <a:t>facteurs cinétiques</a:t>
            </a:r>
            <a:r>
              <a:rPr lang="fr-FR" sz="2400" dirty="0" smtClean="0"/>
              <a:t>, agissent sur la rapidité d’évolution d’un système chimique.</a:t>
            </a:r>
          </a:p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 smtClean="0">
                <a:solidFill>
                  <a:srgbClr val="0070C0"/>
                </a:solidFill>
              </a:rPr>
              <a:t>I. Suivi temporel d’une transformation chimique </a:t>
            </a:r>
            <a:r>
              <a:rPr lang="fr-FR" b="1" dirty="0" smtClean="0"/>
              <a:t/>
            </a:r>
            <a:br>
              <a:rPr lang="fr-FR" b="1" dirty="0" smtClean="0"/>
            </a:b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1772816"/>
            <a:ext cx="8991600" cy="4248472"/>
          </a:xfrm>
        </p:spPr>
        <p:txBody>
          <a:bodyPr/>
          <a:lstStyle/>
          <a:p>
            <a:r>
              <a:rPr lang="fr-FR" sz="2800" b="1" u="sng" dirty="0" smtClean="0">
                <a:solidFill>
                  <a:srgbClr val="00B0F0"/>
                </a:solidFill>
              </a:rPr>
              <a:t>I.1 </a:t>
            </a:r>
            <a:r>
              <a:rPr lang="fr-FR" sz="2800" b="1" u="sng" dirty="0" smtClean="0">
                <a:solidFill>
                  <a:srgbClr val="00B0F0"/>
                </a:solidFill>
              </a:rPr>
              <a:t>Transformations lentes et rapides</a:t>
            </a:r>
          </a:p>
          <a:p>
            <a:pPr algn="l"/>
            <a:r>
              <a:rPr lang="fr-FR" sz="2800" dirty="0" smtClean="0"/>
              <a:t>Le </a:t>
            </a:r>
            <a:r>
              <a:rPr lang="fr-FR" sz="2800" dirty="0" smtClean="0"/>
              <a:t>suivi temporel d’une transformation est l’étude au cours du temps de l’évolution des quantités de matière des réactifs et des produits</a:t>
            </a:r>
            <a:r>
              <a:rPr lang="fr-FR" sz="2800" dirty="0" smtClean="0"/>
              <a:t>.</a:t>
            </a:r>
          </a:p>
          <a:p>
            <a:pPr algn="l"/>
            <a:endParaRPr lang="fr-FR" sz="2800" dirty="0" smtClean="0"/>
          </a:p>
          <a:p>
            <a:pPr algn="l"/>
            <a:r>
              <a:rPr lang="fr-FR" sz="2800" dirty="0" smtClean="0"/>
              <a:t>Ce suivi temporel peut être réalisé :</a:t>
            </a:r>
          </a:p>
          <a:p>
            <a:pPr lvl="0" algn="l"/>
            <a:r>
              <a:rPr lang="fr-FR" sz="2800" dirty="0" smtClean="0"/>
              <a:t>soit en dosant une de ces espèces à des dates connues ;</a:t>
            </a:r>
          </a:p>
          <a:p>
            <a:pPr lvl="0" algn="l"/>
            <a:r>
              <a:rPr lang="fr-FR" sz="2800" dirty="0" smtClean="0"/>
              <a:t>soit en mesurant, à l’aide d’un capteur, une grandeur physique (pression, volume, conductivité, absorbance, etc.) qui varie de façon mesurable avec la quantité de matière.</a:t>
            </a:r>
          </a:p>
          <a:p>
            <a:pPr algn="l"/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692696"/>
            <a:ext cx="8991600" cy="5111080"/>
          </a:xfrm>
        </p:spPr>
        <p:txBody>
          <a:bodyPr/>
          <a:lstStyle/>
          <a:p>
            <a:r>
              <a:rPr lang="fr-FR" sz="2400" dirty="0" smtClean="0"/>
              <a:t>Pour suivre l’évolution dans le temps d’une transformation chimique, le capteur choisi doit :</a:t>
            </a:r>
          </a:p>
          <a:p>
            <a:r>
              <a:rPr lang="fr-FR" sz="2400" dirty="0" smtClean="0"/>
              <a:t> </a:t>
            </a:r>
          </a:p>
          <a:p>
            <a:r>
              <a:rPr lang="fr-FR" sz="2400" dirty="0" smtClean="0"/>
              <a:t>avoir un temps de réponse très inférieur à la durée de la transformation ;</a:t>
            </a:r>
          </a:p>
          <a:p>
            <a:r>
              <a:rPr lang="fr-FR" sz="2400" dirty="0" smtClean="0"/>
              <a:t> </a:t>
            </a:r>
          </a:p>
          <a:p>
            <a:r>
              <a:rPr lang="fr-FR" sz="2400" dirty="0" smtClean="0"/>
              <a:t>mesurer une grandeur physique qui dépend des quantités de matière d’un réactif ou d’un produit.</a:t>
            </a:r>
          </a:p>
          <a:p>
            <a:pPr lvl="0"/>
            <a:r>
              <a:rPr lang="fr-FR" sz="2400" dirty="0" smtClean="0"/>
              <a:t>un suivi </a:t>
            </a:r>
            <a:r>
              <a:rPr lang="fr-FR" sz="2400" dirty="0" err="1" smtClean="0"/>
              <a:t>conductimétrique</a:t>
            </a:r>
            <a:r>
              <a:rPr lang="fr-FR" sz="2400" dirty="0" smtClean="0"/>
              <a:t> dans le cas d’une évolution de la concentration des ions dans le milieu réactionnel ;</a:t>
            </a:r>
          </a:p>
          <a:p>
            <a:pPr lvl="0"/>
            <a:r>
              <a:rPr lang="fr-FR" sz="2400" dirty="0" smtClean="0"/>
              <a:t>un suivi </a:t>
            </a:r>
            <a:r>
              <a:rPr lang="fr-FR" sz="2400" dirty="0" err="1" smtClean="0"/>
              <a:t>spectrophotométrique</a:t>
            </a:r>
            <a:r>
              <a:rPr lang="fr-FR" sz="2400" dirty="0" smtClean="0"/>
              <a:t> dans le cas d’une évolution de l’absorbance de la solution ;</a:t>
            </a:r>
          </a:p>
          <a:p>
            <a:pPr lvl="0"/>
            <a:r>
              <a:rPr lang="fr-FR" sz="2400" dirty="0" smtClean="0"/>
              <a:t>un suivi par titrage pH-métrique après trempe dans le cas d’une évolution de la concentration en ion oxonium H3​O</a:t>
            </a:r>
            <a:r>
              <a:rPr lang="fr-FR" sz="2400" baseline="30000" dirty="0" smtClean="0"/>
              <a:t>+</a:t>
            </a:r>
            <a:r>
              <a:rPr lang="fr-FR" sz="2400" baseline="-25000" dirty="0" smtClean="0"/>
              <a:t>(</a:t>
            </a:r>
            <a:r>
              <a:rPr lang="fr-FR" sz="2400" baseline="-25000" dirty="0" err="1" smtClean="0"/>
              <a:t>aq</a:t>
            </a:r>
            <a:r>
              <a:rPr lang="fr-FR" sz="2400" baseline="-25000" dirty="0" smtClean="0"/>
              <a:t>)</a:t>
            </a:r>
            <a:r>
              <a:rPr lang="fr-FR" sz="2400" dirty="0" smtClean="0"/>
              <a:t>.</a:t>
            </a:r>
          </a:p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z="2400" dirty="0" smtClean="0"/>
              <a:t>Une transformation dont la durée est très petite par rapport au temps de réponse du capteur ou au temps nécessaire aux manipulations est une </a:t>
            </a:r>
            <a:r>
              <a:rPr lang="fr-FR" sz="2400" b="1" dirty="0" smtClean="0"/>
              <a:t>transformation rapide</a:t>
            </a:r>
            <a:r>
              <a:rPr lang="fr-FR" sz="2400" dirty="0" smtClean="0"/>
              <a:t>. </a:t>
            </a:r>
          </a:p>
          <a:p>
            <a:r>
              <a:rPr lang="fr-FR" sz="2400" dirty="0" smtClean="0"/>
              <a:t>Dans le cas contraire, la </a:t>
            </a:r>
            <a:r>
              <a:rPr lang="fr-FR" sz="2400" b="1" dirty="0" smtClean="0"/>
              <a:t>transformation est lente</a:t>
            </a:r>
            <a:r>
              <a:rPr lang="fr-FR" sz="2400" dirty="0" smtClean="0"/>
              <a:t>.</a:t>
            </a:r>
          </a:p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fr-FR" b="1" u="sng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Facteurs cinétiques</a:t>
            </a:r>
            <a:br>
              <a:rPr lang="fr-FR" b="1" u="sng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</a:b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169" name="Rectangle 1"/>
          <p:cNvSpPr>
            <a:spLocks noChangeArrowheads="1"/>
          </p:cNvSpPr>
          <p:nvPr/>
        </p:nvSpPr>
        <p:spPr bwMode="auto">
          <a:xfrm>
            <a:off x="179512" y="1331476"/>
            <a:ext cx="8676456" cy="46474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5010" tIns="4572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100" b="1" i="0" u="sng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Une réaction lente dans certaines conditions pourra être rapide dans d'autres. Il existe de nombreux paramètres, appelés facteurs cinétiques permettant d'influencer l'évolution temporelle d'un système 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Lorsqu’une transformation est réalisée en solution, les 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concentrations des  réactifs 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peuvent être des 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facteurs cinétiques 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dont l’effet est propre à chaque transformation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Très souvent, plus la température du milieu réactionnel est élevée, plus la durée de la transformation diminue ; 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la température est un facteur cinétique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z="2400" dirty="0" smtClean="0"/>
              <a:t>Un </a:t>
            </a:r>
            <a:r>
              <a:rPr lang="fr-FR" sz="2400" b="1" dirty="0" smtClean="0"/>
              <a:t>catalyseur </a:t>
            </a:r>
            <a:r>
              <a:rPr lang="fr-FR" sz="2400" dirty="0" smtClean="0"/>
              <a:t>est une espèce chimique capable de </a:t>
            </a:r>
            <a:r>
              <a:rPr lang="fr-FR" sz="2400" b="1" dirty="0" smtClean="0"/>
              <a:t>diminuer la durée </a:t>
            </a:r>
            <a:r>
              <a:rPr lang="fr-FR" sz="2400" dirty="0" smtClean="0"/>
              <a:t>d’une transformation, sans être ni consommé ni produit par la réaction.</a:t>
            </a:r>
          </a:p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188640"/>
            <a:ext cx="8991600" cy="4174976"/>
          </a:xfrm>
        </p:spPr>
        <p:txBody>
          <a:bodyPr/>
          <a:lstStyle/>
          <a:p>
            <a:r>
              <a:rPr lang="fr-FR" sz="2400" dirty="0" smtClean="0"/>
              <a:t>Un catalyseur est </a:t>
            </a:r>
            <a:r>
              <a:rPr lang="fr-FR" sz="2400" b="1" dirty="0" smtClean="0"/>
              <a:t>spécifique </a:t>
            </a:r>
            <a:r>
              <a:rPr lang="fr-FR" sz="2400" dirty="0" smtClean="0"/>
              <a:t>d’une transformation.</a:t>
            </a:r>
          </a:p>
          <a:p>
            <a:endParaRPr lang="fr-FR" sz="2400" dirty="0" smtClean="0"/>
          </a:p>
          <a:p>
            <a:r>
              <a:rPr lang="fr-FR" sz="2400" dirty="0" smtClean="0"/>
              <a:t>Un catalyseur </a:t>
            </a:r>
            <a:r>
              <a:rPr lang="fr-FR" sz="2400" b="1" dirty="0" smtClean="0"/>
              <a:t>ne modifie pas la composition à l’état final </a:t>
            </a:r>
            <a:r>
              <a:rPr lang="fr-FR" sz="2400" dirty="0" smtClean="0"/>
              <a:t>; il n’apparaît pas dans l’équation de la réaction qui modélise la transformation.</a:t>
            </a:r>
          </a:p>
          <a:p>
            <a:r>
              <a:rPr lang="fr-FR" sz="2400" dirty="0" smtClean="0"/>
              <a:t>Il existe plusieurs types de catalyse :</a:t>
            </a:r>
          </a:p>
          <a:p>
            <a:pPr lvl="0"/>
            <a:r>
              <a:rPr lang="fr-FR" sz="2400" b="1" dirty="0" smtClean="0"/>
              <a:t>catalyse enzymatique </a:t>
            </a:r>
            <a:r>
              <a:rPr lang="fr-FR" sz="2400" dirty="0" smtClean="0"/>
              <a:t>: les enzymes sont des protéines synthétisées par des cellules vivantes, qui diminuent la durée des transformations ;</a:t>
            </a:r>
          </a:p>
          <a:p>
            <a:pPr lvl="0"/>
            <a:r>
              <a:rPr lang="fr-FR" sz="2400" b="1" dirty="0" smtClean="0"/>
              <a:t>catalyse hétérogène </a:t>
            </a:r>
            <a:r>
              <a:rPr lang="fr-FR" sz="2400" dirty="0" smtClean="0"/>
              <a:t>: le catalyseur est dans une phase différente de celle des réactifs ; c’est le cas dans les pots catalytiques (catalyseur solide, réactifs gazeux) ;</a:t>
            </a:r>
          </a:p>
          <a:p>
            <a:pPr lvl="0"/>
            <a:r>
              <a:rPr lang="fr-FR" sz="2400" b="1" dirty="0" smtClean="0"/>
              <a:t>catalyse homogène </a:t>
            </a:r>
            <a:r>
              <a:rPr lang="fr-FR" sz="2400" dirty="0" smtClean="0"/>
              <a:t>: le catalyseur et les réactifs sont dans la même phase.</a:t>
            </a:r>
          </a:p>
          <a:p>
            <a:pPr lvl="0"/>
            <a:r>
              <a:rPr lang="fr-FR" sz="2400" dirty="0" smtClean="0"/>
              <a:t>Souvent, un catalyseur est utilisé en quantité dite catalytique, quantité beaucoup plus faible que celle des réactifs.</a:t>
            </a:r>
          </a:p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z="2400" dirty="0" smtClean="0"/>
              <a:t>Remarque : Pour </a:t>
            </a:r>
            <a:r>
              <a:rPr lang="fr-FR" sz="2400" b="1" dirty="0" smtClean="0"/>
              <a:t>étudier l'influence d'un paramètre </a:t>
            </a:r>
            <a:r>
              <a:rPr lang="fr-FR" sz="2400" dirty="0" smtClean="0"/>
              <a:t>sur la durée d'une réaction donnée, il faut prendre garde à ne f</a:t>
            </a:r>
            <a:r>
              <a:rPr lang="fr-FR" sz="2400" b="1" dirty="0" smtClean="0"/>
              <a:t>aire varier que ce paramètre </a:t>
            </a:r>
            <a:r>
              <a:rPr lang="fr-FR" sz="2400" dirty="0" smtClean="0"/>
              <a:t>et à </a:t>
            </a:r>
            <a:r>
              <a:rPr lang="fr-FR" sz="2400" b="1" dirty="0" smtClean="0"/>
              <a:t>maintenir constants </a:t>
            </a:r>
            <a:r>
              <a:rPr lang="fr-FR" sz="2400" dirty="0" smtClean="0"/>
              <a:t>les autres facteurs cinétiques supposés.</a:t>
            </a:r>
          </a:p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1052736"/>
            <a:ext cx="8991600" cy="3352800"/>
          </a:xfrm>
        </p:spPr>
        <p:txBody>
          <a:bodyPr/>
          <a:lstStyle/>
          <a:p>
            <a:r>
              <a:rPr lang="fr-FR" dirty="0" smtClean="0"/>
              <a:t>On s'intéresse à la réaction : S2O8(</a:t>
            </a:r>
            <a:r>
              <a:rPr lang="fr-FR" dirty="0" err="1" smtClean="0"/>
              <a:t>aq</a:t>
            </a:r>
            <a:r>
              <a:rPr lang="fr-FR" dirty="0" smtClean="0"/>
              <a:t>) + 2 I- (</a:t>
            </a:r>
            <a:r>
              <a:rPr lang="fr-FR" dirty="0" err="1" smtClean="0"/>
              <a:t>aq</a:t>
            </a:r>
            <a:r>
              <a:rPr lang="fr-FR" dirty="0" smtClean="0"/>
              <a:t>)   →  I2(</a:t>
            </a:r>
            <a:r>
              <a:rPr lang="fr-FR" dirty="0" err="1" smtClean="0"/>
              <a:t>aq</a:t>
            </a:r>
            <a:r>
              <a:rPr lang="fr-FR" dirty="0" smtClean="0"/>
              <a:t>) + 2 SO4(</a:t>
            </a:r>
            <a:r>
              <a:rPr lang="fr-FR" dirty="0" err="1" smtClean="0"/>
              <a:t>aq</a:t>
            </a:r>
            <a:r>
              <a:rPr lang="fr-FR" dirty="0" smtClean="0"/>
              <a:t>),</a:t>
            </a:r>
          </a:p>
          <a:p>
            <a:r>
              <a:rPr lang="fr-FR" dirty="0" smtClean="0"/>
              <a:t> </a:t>
            </a:r>
          </a:p>
          <a:p>
            <a:r>
              <a:rPr lang="fr-FR" dirty="0" smtClean="0"/>
              <a:t>Figure 1</a:t>
            </a:r>
          </a:p>
          <a:p>
            <a:r>
              <a:rPr lang="fr-FR" dirty="0" smtClean="0"/>
              <a:t>pour laquelle on étudie trois mélanges réactionnels (a), (b), et (c) pour lesquels l'évolution de la concentration en </a:t>
            </a:r>
            <a:r>
              <a:rPr lang="fr-FR" dirty="0" err="1" smtClean="0"/>
              <a:t>diiode</a:t>
            </a:r>
            <a:r>
              <a:rPr lang="fr-FR" dirty="0" smtClean="0"/>
              <a:t> I2(</a:t>
            </a:r>
            <a:r>
              <a:rPr lang="fr-FR" dirty="0" err="1" smtClean="0"/>
              <a:t>aq</a:t>
            </a:r>
            <a:r>
              <a:rPr lang="fr-FR" dirty="0" smtClean="0"/>
              <a:t>) est donnée figure 1.</a:t>
            </a:r>
          </a:p>
          <a:p>
            <a:r>
              <a:rPr lang="fr-FR" i="1" dirty="0" smtClean="0"/>
              <a:t>Les différents mélanges réactionnels</a:t>
            </a:r>
            <a:endParaRPr lang="fr-FR" dirty="0" smtClean="0"/>
          </a:p>
          <a:p>
            <a:r>
              <a:rPr lang="fr-FR" i="1" dirty="0" smtClean="0"/>
              <a:t> </a:t>
            </a:r>
            <a:endParaRPr lang="fr-FR" dirty="0" smtClean="0"/>
          </a:p>
          <a:p>
            <a:r>
              <a:rPr lang="fr-FR" i="1" dirty="0" smtClean="0"/>
              <a:t> </a:t>
            </a:r>
            <a:endParaRPr lang="fr-FR" dirty="0" smtClean="0"/>
          </a:p>
          <a:p>
            <a:r>
              <a:rPr lang="fr-FR" i="1" dirty="0" smtClean="0"/>
              <a:t> </a:t>
            </a:r>
            <a:endParaRPr lang="fr-FR" dirty="0" smtClean="0"/>
          </a:p>
          <a:p>
            <a:r>
              <a:rPr lang="fr-FR" i="1" dirty="0" smtClean="0"/>
              <a:t> </a:t>
            </a:r>
            <a:endParaRPr lang="fr-FR" dirty="0" smtClean="0"/>
          </a:p>
          <a:p>
            <a:pPr lvl="0"/>
            <a:r>
              <a:rPr lang="fr-FR" dirty="0" smtClean="0"/>
              <a:t>Quels mélanges réactionnels mettent en évidence le rôle de la concentration ?</a:t>
            </a:r>
          </a:p>
          <a:p>
            <a:pPr lvl="0"/>
            <a:r>
              <a:rPr lang="fr-FR" dirty="0" smtClean="0"/>
              <a:t>Quelle est l’influence de la concentration des réactifs sur la durée de réaction ? Proposer une explication.</a:t>
            </a:r>
          </a:p>
          <a:p>
            <a:pPr lvl="0"/>
            <a:r>
              <a:rPr lang="fr-FR" dirty="0" smtClean="0"/>
              <a:t>Quels mélanges réactionnels mettent en évidence le rôle de la température ?</a:t>
            </a:r>
          </a:p>
          <a:p>
            <a:pPr lvl="0"/>
            <a:r>
              <a:rPr lang="fr-FR" dirty="0" smtClean="0"/>
              <a:t>Quelle est l’influence de la température sur la durée de réaction ? Proposer une explication.</a:t>
            </a:r>
          </a:p>
          <a:p>
            <a:endParaRPr lang="fr-FR" dirty="0"/>
          </a:p>
        </p:txBody>
      </p:sp>
      <p:pic>
        <p:nvPicPr>
          <p:cNvPr id="4" name="image11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71800" y="2996952"/>
            <a:ext cx="3611880" cy="1226820"/>
          </a:xfrm>
          <a:prstGeom prst="rect">
            <a:avLst/>
          </a:prstGeom>
        </p:spPr>
      </p:pic>
      <p:grpSp>
        <p:nvGrpSpPr>
          <p:cNvPr id="3073" name="Group 1"/>
          <p:cNvGrpSpPr>
            <a:grpSpLocks/>
          </p:cNvGrpSpPr>
          <p:nvPr/>
        </p:nvGrpSpPr>
        <p:grpSpPr bwMode="auto">
          <a:xfrm>
            <a:off x="6372200" y="0"/>
            <a:ext cx="2636837" cy="2025650"/>
            <a:chOff x="7392" y="-351"/>
            <a:chExt cx="4154" cy="3191"/>
          </a:xfrm>
        </p:grpSpPr>
        <p:pic>
          <p:nvPicPr>
            <p:cNvPr id="3074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392" y="-351"/>
              <a:ext cx="4154" cy="3190"/>
            </a:xfrm>
            <a:prstGeom prst="rect">
              <a:avLst/>
            </a:prstGeom>
            <a:noFill/>
          </p:spPr>
        </p:pic>
        <p:sp>
          <p:nvSpPr>
            <p:cNvPr id="3075" name="Text Box 3"/>
            <p:cNvSpPr txBox="1">
              <a:spLocks noChangeArrowheads="1"/>
            </p:cNvSpPr>
            <p:nvPr/>
          </p:nvSpPr>
          <p:spPr bwMode="auto">
            <a:xfrm>
              <a:off x="8469" y="-351"/>
              <a:ext cx="2000" cy="46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25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endParaRPr kumimoji="0" lang="fr-FR" sz="9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endParaRPr>
            </a:p>
            <a:p>
              <a:pPr marL="457200" marR="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fr-FR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Figure 1</a:t>
              </a: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fr-FR" b="1" dirty="0" smtClean="0">
                <a:solidFill>
                  <a:srgbClr val="244061"/>
                </a:solidFill>
                <a:latin typeface="Arial" pitchFamily="34" charset="0"/>
                <a:cs typeface="Arial" pitchFamily="34" charset="0"/>
              </a:rPr>
              <a:t>II. Modélisation macroscopique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179512" y="1808385"/>
            <a:ext cx="8568952" cy="15850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5010" tIns="4572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400" b="1" i="0" u="sng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400" b="1" i="0" u="sng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cs typeface="Arial" pitchFamily="34" charset="0"/>
              </a:rPr>
              <a:t>Vitesses volumiques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Lors d’une transformation chimique en solution de volume constant, </a:t>
            </a:r>
            <a:r>
              <a:rPr kumimoji="0" lang="fr-FR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la vitesse volumique de consommation d’un réactif R </a:t>
            </a: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est égale à l’opposé de la dérivée temporelle de sa concentration en quantité de matière :</a:t>
            </a:r>
            <a:endParaRPr kumimoji="0" 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843808" y="3356992"/>
            <a:ext cx="3002647" cy="1080120"/>
          </a:xfrm>
          <a:prstGeom prst="rect">
            <a:avLst/>
          </a:prstGeom>
          <a:noFill/>
        </p:spPr>
      </p:pic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467544" y="5085184"/>
            <a:ext cx="7162538" cy="1292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mbria Math" pitchFamily="18" charset="0"/>
                <a:ea typeface="Times New Roman" pitchFamily="18" charset="0"/>
                <a:cs typeface="Arial" pitchFamily="34" charset="0"/>
              </a:rPr>
              <a:t>v</a:t>
            </a:r>
            <a:r>
              <a:rPr kumimoji="0" lang="fr-FR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mbria Math" pitchFamily="18" charset="0"/>
                <a:ea typeface="Times New Roman" pitchFamily="18" charset="0"/>
                <a:cs typeface="Arial" pitchFamily="34" charset="0"/>
              </a:rPr>
              <a:t>c,R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 Math" pitchFamily="18" charset="0"/>
                <a:ea typeface="Times New Roman" pitchFamily="18" charset="0"/>
                <a:cs typeface="Arial" pitchFamily="34" charset="0"/>
              </a:rPr>
              <a:t>(t) </a:t>
            </a: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en mole par litre et par seconde (de symbole 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 Math" pitchFamily="18" charset="0"/>
                <a:ea typeface="Times New Roman" pitchFamily="18" charset="0"/>
                <a:cs typeface="Arial" pitchFamily="34" charset="0"/>
              </a:rPr>
              <a:t>mol. L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 Math" pitchFamily="18" charset="0"/>
                <a:ea typeface="Times New Roman" pitchFamily="18" charset="0"/>
                <a:cs typeface="Arial" pitchFamily="34" charset="0"/>
              </a:rPr>
              <a:t>−1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 Math" pitchFamily="18" charset="0"/>
                <a:ea typeface="Times New Roman" pitchFamily="18" charset="0"/>
                <a:cs typeface="Arial" pitchFamily="34" charset="0"/>
              </a:rPr>
              <a:t>. s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 Math" pitchFamily="18" charset="0"/>
                <a:ea typeface="Times New Roman" pitchFamily="18" charset="0"/>
                <a:cs typeface="Arial" pitchFamily="34" charset="0"/>
              </a:rPr>
              <a:t>−1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 </a:t>
            </a:r>
            <a:endParaRPr kumimoji="0" lang="fr-FR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La concentration de R, 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 Math" pitchFamily="18" charset="0"/>
                <a:ea typeface="Times New Roman" pitchFamily="18" charset="0"/>
                <a:cs typeface="Arial" pitchFamily="34" charset="0"/>
              </a:rPr>
              <a:t>[R]</a:t>
            </a: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en mole par litre (de symbole 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 Math" pitchFamily="18" charset="0"/>
                <a:ea typeface="Times New Roman" pitchFamily="18" charset="0"/>
                <a:cs typeface="Arial" pitchFamily="34" charset="0"/>
              </a:rPr>
              <a:t>mol. L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 Math" pitchFamily="18" charset="0"/>
                <a:ea typeface="Times New Roman" pitchFamily="18" charset="0"/>
                <a:cs typeface="Arial" pitchFamily="34" charset="0"/>
              </a:rPr>
              <a:t>−1</a:t>
            </a: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 </a:t>
            </a:r>
            <a:endParaRPr kumimoji="0" lang="fr-FR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t en seconde (de symbole s)</a:t>
            </a:r>
            <a:endParaRPr kumimoji="0" lang="fr-FR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C’est une grandeur positive. </a:t>
            </a:r>
            <a:endParaRPr kumimoji="0" lang="fr-FR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z="2400" dirty="0" smtClean="0"/>
              <a:t>La vitesse volumique de consommation est parfois appelée vitesse volumique de disparition, mais ce terme ne peut être utilisé que si le réactif est entièrement consommé à l’état final (il a alors entièrement disparu).</a:t>
            </a:r>
          </a:p>
          <a:p>
            <a:r>
              <a:rPr lang="fr-FR" sz="2400" dirty="0" smtClean="0"/>
              <a:t>Expérimentalement, la valeur de la vitesse volumique de consommation du réactif R à la date de mesure t est obtenue à partir de la courbe représentative de la concentration de R, notée [R], en fonction du temps.</a:t>
            </a:r>
            <a:endParaRPr lang="fr-FR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27653" name="Picture 5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83968" y="3789040"/>
            <a:ext cx="2960943" cy="1080120"/>
          </a:xfrm>
          <a:prstGeom prst="rect">
            <a:avLst/>
          </a:prstGeom>
          <a:noFill/>
        </p:spPr>
      </p:pic>
      <p:sp>
        <p:nvSpPr>
          <p:cNvPr id="27654" name="Rectangle 6"/>
          <p:cNvSpPr>
            <a:spLocks noChangeArrowheads="1"/>
          </p:cNvSpPr>
          <p:nvPr/>
        </p:nvSpPr>
        <p:spPr bwMode="auto">
          <a:xfrm>
            <a:off x="107504" y="1077126"/>
            <a:ext cx="8784976" cy="2831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32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Lors d’une transformation chimique en solution de volume constant, </a:t>
            </a:r>
            <a:r>
              <a:rPr kumimoji="0" lang="fr-FR" sz="3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la vitesse volumique de formation d’un produit P </a:t>
            </a:r>
            <a:r>
              <a:rPr kumimoji="0" lang="fr-FR" sz="32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est égale à la dérivée temporelle de sa concentration en quantité de matière :</a:t>
            </a:r>
            <a:endParaRPr kumimoji="0" lang="fr-FR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7655" name="Rectangle 7"/>
          <p:cNvSpPr>
            <a:spLocks noChangeArrowheads="1"/>
          </p:cNvSpPr>
          <p:nvPr/>
        </p:nvSpPr>
        <p:spPr bwMode="auto">
          <a:xfrm>
            <a:off x="251520" y="5085184"/>
            <a:ext cx="7568803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mbria Math" pitchFamily="18" charset="0"/>
                <a:ea typeface="Times New Roman" pitchFamily="18" charset="0"/>
                <a:cs typeface="Arial" pitchFamily="34" charset="0"/>
              </a:rPr>
              <a:t>v</a:t>
            </a:r>
            <a:r>
              <a:rPr kumimoji="0" lang="fr-FR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mbria Math" pitchFamily="18" charset="0"/>
                <a:ea typeface="Times New Roman" pitchFamily="18" charset="0"/>
                <a:cs typeface="Arial" pitchFamily="34" charset="0"/>
              </a:rPr>
              <a:t>f,P</a:t>
            </a: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 Math" pitchFamily="18" charset="0"/>
                <a:ea typeface="Times New Roman" pitchFamily="18" charset="0"/>
                <a:cs typeface="Arial" pitchFamily="34" charset="0"/>
              </a:rPr>
              <a:t>(t) 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en mole par litre et par seconde (de symbole </a:t>
            </a: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 Math" pitchFamily="18" charset="0"/>
                <a:ea typeface="Times New Roman" pitchFamily="18" charset="0"/>
                <a:cs typeface="Arial" pitchFamily="34" charset="0"/>
              </a:rPr>
              <a:t>mol. L</a:t>
            </a:r>
            <a:r>
              <a:rPr kumimoji="0" lang="fr-F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 Math" pitchFamily="18" charset="0"/>
                <a:ea typeface="Times New Roman" pitchFamily="18" charset="0"/>
                <a:cs typeface="Arial" pitchFamily="34" charset="0"/>
              </a:rPr>
              <a:t>−1</a:t>
            </a: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 Math" pitchFamily="18" charset="0"/>
                <a:ea typeface="Times New Roman" pitchFamily="18" charset="0"/>
                <a:cs typeface="Arial" pitchFamily="34" charset="0"/>
              </a:rPr>
              <a:t>. s</a:t>
            </a:r>
            <a:r>
              <a:rPr kumimoji="0" lang="fr-F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 Math" pitchFamily="18" charset="0"/>
                <a:ea typeface="Times New Roman" pitchFamily="18" charset="0"/>
                <a:cs typeface="Arial" pitchFamily="34" charset="0"/>
              </a:rPr>
              <a:t>−1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</a:t>
            </a:r>
            <a:endParaRPr kumimoji="0" lang="fr-FR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La concentration de P, notée </a:t>
            </a: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 Math" pitchFamily="18" charset="0"/>
                <a:ea typeface="Times New Roman" pitchFamily="18" charset="0"/>
                <a:cs typeface="Arial" pitchFamily="34" charset="0"/>
              </a:rPr>
              <a:t>[P]</a:t>
            </a: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en mole par litre (de symbole </a:t>
            </a: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 Math" pitchFamily="18" charset="0"/>
                <a:ea typeface="Times New Roman" pitchFamily="18" charset="0"/>
                <a:cs typeface="Arial" pitchFamily="34" charset="0"/>
              </a:rPr>
              <a:t>mol. L</a:t>
            </a:r>
            <a:r>
              <a:rPr kumimoji="0" lang="fr-F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 Math" pitchFamily="18" charset="0"/>
                <a:ea typeface="Times New Roman" pitchFamily="18" charset="0"/>
                <a:cs typeface="Arial" pitchFamily="34" charset="0"/>
              </a:rPr>
              <a:t>−1</a:t>
            </a: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</a:t>
            </a:r>
            <a:endParaRPr kumimoji="0" lang="fr-FR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t en seconde (de symbole s) </a:t>
            </a:r>
            <a:endParaRPr kumimoji="0" lang="fr-FR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7656" name="Rectangle 8"/>
          <p:cNvSpPr>
            <a:spLocks noChangeArrowheads="1"/>
          </p:cNvSpPr>
          <p:nvPr/>
        </p:nvSpPr>
        <p:spPr bwMode="auto">
          <a:xfrm>
            <a:off x="971600" y="6078490"/>
            <a:ext cx="402065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C’est une grandeur positive.</a:t>
            </a:r>
            <a:endParaRPr kumimoji="0" lang="fr-FR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image17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1206500"/>
            <a:ext cx="7776056" cy="34466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f01018373_win32">
  <a:themeElements>
    <a:clrScheme name="Echo 7">
      <a:dk1>
        <a:srgbClr val="336666"/>
      </a:dk1>
      <a:lt1>
        <a:srgbClr val="FFFFFF"/>
      </a:lt1>
      <a:dk2>
        <a:srgbClr val="000000"/>
      </a:dk2>
      <a:lt2>
        <a:srgbClr val="666699"/>
      </a:lt2>
      <a:accent1>
        <a:srgbClr val="99CCCC"/>
      </a:accent1>
      <a:accent2>
        <a:srgbClr val="CCCCCC"/>
      </a:accent2>
      <a:accent3>
        <a:srgbClr val="FFFFFF"/>
      </a:accent3>
      <a:accent4>
        <a:srgbClr val="2A5656"/>
      </a:accent4>
      <a:accent5>
        <a:srgbClr val="CAE2E2"/>
      </a:accent5>
      <a:accent6>
        <a:srgbClr val="B9B9B9"/>
      </a:accent6>
      <a:hlink>
        <a:srgbClr val="006666"/>
      </a:hlink>
      <a:folHlink>
        <a:srgbClr val="B2B2B2"/>
      </a:folHlink>
    </a:clrScheme>
    <a:fontScheme name="Echo">
      <a:majorFont>
        <a:latin typeface="Verdana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Times New Roman" pitchFamily="18" charset="0"/>
          </a:defRPr>
        </a:defPPr>
      </a:lstStyle>
    </a:lnDef>
  </a:objectDefaults>
  <a:extraClrSchemeLst>
    <a:extraClrScheme>
      <a:clrScheme name="Echo 1">
        <a:dk1>
          <a:srgbClr val="25252F"/>
        </a:dk1>
        <a:lt1>
          <a:srgbClr val="9999FF"/>
        </a:lt1>
        <a:dk2>
          <a:srgbClr val="000000"/>
        </a:dk2>
        <a:lt2>
          <a:srgbClr val="FFFFFF"/>
        </a:lt2>
        <a:accent1>
          <a:srgbClr val="3366FF"/>
        </a:accent1>
        <a:accent2>
          <a:srgbClr val="003399"/>
        </a:accent2>
        <a:accent3>
          <a:srgbClr val="AAAAAA"/>
        </a:accent3>
        <a:accent4>
          <a:srgbClr val="8282DA"/>
        </a:accent4>
        <a:accent5>
          <a:srgbClr val="ADB8FF"/>
        </a:accent5>
        <a:accent6>
          <a:srgbClr val="002D8A"/>
        </a:accent6>
        <a:hlink>
          <a:srgbClr val="009999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ho 2">
        <a:dk1>
          <a:srgbClr val="314183"/>
        </a:dk1>
        <a:lt1>
          <a:srgbClr val="FFFFFF"/>
        </a:lt1>
        <a:dk2>
          <a:srgbClr val="0B1E45"/>
        </a:dk2>
        <a:lt2>
          <a:srgbClr val="FFFFFF"/>
        </a:lt2>
        <a:accent1>
          <a:srgbClr val="6666FF"/>
        </a:accent1>
        <a:accent2>
          <a:srgbClr val="0066FF"/>
        </a:accent2>
        <a:accent3>
          <a:srgbClr val="AAABB0"/>
        </a:accent3>
        <a:accent4>
          <a:srgbClr val="DADADA"/>
        </a:accent4>
        <a:accent5>
          <a:srgbClr val="B8B8FF"/>
        </a:accent5>
        <a:accent6>
          <a:srgbClr val="005CE7"/>
        </a:accent6>
        <a:hlink>
          <a:srgbClr val="006699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ho 3">
        <a:dk1>
          <a:srgbClr val="194349"/>
        </a:dk1>
        <a:lt1>
          <a:srgbClr val="FFFFCC"/>
        </a:lt1>
        <a:dk2>
          <a:srgbClr val="006666"/>
        </a:dk2>
        <a:lt2>
          <a:srgbClr val="FFFFFF"/>
        </a:lt2>
        <a:accent1>
          <a:srgbClr val="99CC00"/>
        </a:accent1>
        <a:accent2>
          <a:srgbClr val="00B6B2"/>
        </a:accent2>
        <a:accent3>
          <a:srgbClr val="AAB8B8"/>
        </a:accent3>
        <a:accent4>
          <a:srgbClr val="DADAAE"/>
        </a:accent4>
        <a:accent5>
          <a:srgbClr val="CAE2AA"/>
        </a:accent5>
        <a:accent6>
          <a:srgbClr val="00A5A1"/>
        </a:accent6>
        <a:hlink>
          <a:srgbClr val="669900"/>
        </a:hlink>
        <a:folHlink>
          <a:srgbClr val="66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ho 4">
        <a:dk1>
          <a:srgbClr val="194349"/>
        </a:dk1>
        <a:lt1>
          <a:srgbClr val="FFFFCC"/>
        </a:lt1>
        <a:dk2>
          <a:srgbClr val="0000FF"/>
        </a:dk2>
        <a:lt2>
          <a:srgbClr val="FFFFFF"/>
        </a:lt2>
        <a:accent1>
          <a:srgbClr val="0099FF"/>
        </a:accent1>
        <a:accent2>
          <a:srgbClr val="33CC33"/>
        </a:accent2>
        <a:accent3>
          <a:srgbClr val="AAAAFF"/>
        </a:accent3>
        <a:accent4>
          <a:srgbClr val="DADAAE"/>
        </a:accent4>
        <a:accent5>
          <a:srgbClr val="AACAFF"/>
        </a:accent5>
        <a:accent6>
          <a:srgbClr val="2DB92D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ho 5">
        <a:dk1>
          <a:srgbClr val="194349"/>
        </a:dk1>
        <a:lt1>
          <a:srgbClr val="FFFFCC"/>
        </a:lt1>
        <a:dk2>
          <a:srgbClr val="72A497"/>
        </a:dk2>
        <a:lt2>
          <a:srgbClr val="000000"/>
        </a:lt2>
        <a:accent1>
          <a:srgbClr val="805D32"/>
        </a:accent1>
        <a:accent2>
          <a:srgbClr val="7D2F3C"/>
        </a:accent2>
        <a:accent3>
          <a:srgbClr val="BCCFC9"/>
        </a:accent3>
        <a:accent4>
          <a:srgbClr val="DADAAE"/>
        </a:accent4>
        <a:accent5>
          <a:srgbClr val="C0B6AD"/>
        </a:accent5>
        <a:accent6>
          <a:srgbClr val="712A35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ho 6">
        <a:dk1>
          <a:srgbClr val="1C1C1C"/>
        </a:dk1>
        <a:lt1>
          <a:srgbClr val="FFFFFF"/>
        </a:lt1>
        <a:dk2>
          <a:srgbClr val="710F0F"/>
        </a:dk2>
        <a:lt2>
          <a:srgbClr val="FFFFFF"/>
        </a:lt2>
        <a:accent1>
          <a:srgbClr val="FF9900"/>
        </a:accent1>
        <a:accent2>
          <a:srgbClr val="FF3300"/>
        </a:accent2>
        <a:accent3>
          <a:srgbClr val="BBAAAA"/>
        </a:accent3>
        <a:accent4>
          <a:srgbClr val="DADADA"/>
        </a:accent4>
        <a:accent5>
          <a:srgbClr val="FFCAAA"/>
        </a:accent5>
        <a:accent6>
          <a:srgbClr val="E72D00"/>
        </a:accent6>
        <a:hlink>
          <a:srgbClr val="666699"/>
        </a:hlink>
        <a:folHlink>
          <a:srgbClr val="99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ho 7">
        <a:dk1>
          <a:srgbClr val="336666"/>
        </a:dk1>
        <a:lt1>
          <a:srgbClr val="FFFFFF"/>
        </a:lt1>
        <a:dk2>
          <a:srgbClr val="000000"/>
        </a:dk2>
        <a:lt2>
          <a:srgbClr val="666699"/>
        </a:lt2>
        <a:accent1>
          <a:srgbClr val="99CCCC"/>
        </a:accent1>
        <a:accent2>
          <a:srgbClr val="CCCCCC"/>
        </a:accent2>
        <a:accent3>
          <a:srgbClr val="FFFFFF"/>
        </a:accent3>
        <a:accent4>
          <a:srgbClr val="2A5656"/>
        </a:accent4>
        <a:accent5>
          <a:srgbClr val="CAE2E2"/>
        </a:accent5>
        <a:accent6>
          <a:srgbClr val="B9B9B9"/>
        </a:accent6>
        <a:hlink>
          <a:srgbClr val="006666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ho 8">
        <a:dk1>
          <a:srgbClr val="000000"/>
        </a:dk1>
        <a:lt1>
          <a:srgbClr val="FFFFFF"/>
        </a:lt1>
        <a:dk2>
          <a:srgbClr val="000000"/>
        </a:dk2>
        <a:lt2>
          <a:srgbClr val="666699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336699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ho 9">
        <a:dk1>
          <a:srgbClr val="000000"/>
        </a:dk1>
        <a:lt1>
          <a:srgbClr val="FFFFFF"/>
        </a:lt1>
        <a:dk2>
          <a:srgbClr val="000000"/>
        </a:dk2>
        <a:lt2>
          <a:srgbClr val="666699"/>
        </a:lt2>
        <a:accent1>
          <a:srgbClr val="CC3300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E2ADAA"/>
        </a:accent5>
        <a:accent6>
          <a:srgbClr val="B98A00"/>
        </a:accent6>
        <a:hlink>
          <a:srgbClr val="CC660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ho 10">
        <a:dk1>
          <a:srgbClr val="000000"/>
        </a:dk1>
        <a:lt1>
          <a:srgbClr val="FFFFFF"/>
        </a:lt1>
        <a:dk2>
          <a:srgbClr val="000000"/>
        </a:dk2>
        <a:lt2>
          <a:srgbClr val="666699"/>
        </a:lt2>
        <a:accent1>
          <a:srgbClr val="666699"/>
        </a:accent1>
        <a:accent2>
          <a:srgbClr val="9999FF"/>
        </a:accent2>
        <a:accent3>
          <a:srgbClr val="FFFFFF"/>
        </a:accent3>
        <a:accent4>
          <a:srgbClr val="000000"/>
        </a:accent4>
        <a:accent5>
          <a:srgbClr val="B8B8CA"/>
        </a:accent5>
        <a:accent6>
          <a:srgbClr val="8A8AE7"/>
        </a:accent6>
        <a:hlink>
          <a:srgbClr val="3366FF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364</TotalTime>
  <Words>683</Words>
  <Application>Microsoft Office PowerPoint</Application>
  <PresentationFormat>Affichage à l'écran (4:3)</PresentationFormat>
  <Paragraphs>70</Paragraphs>
  <Slides>14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14</vt:i4>
      </vt:variant>
    </vt:vector>
  </HeadingPairs>
  <TitlesOfParts>
    <vt:vector size="15" baseType="lpstr">
      <vt:lpstr>tf01018373_win32</vt:lpstr>
      <vt:lpstr>Chap 5: Cinétique chimique</vt:lpstr>
      <vt:lpstr>Diapositive 2</vt:lpstr>
      <vt:lpstr>I. Suivi temporel d’une transformation chimique  </vt:lpstr>
      <vt:lpstr>Diapositive 4</vt:lpstr>
      <vt:lpstr>Diapositive 5</vt:lpstr>
      <vt:lpstr>Facteurs cinétiques </vt:lpstr>
      <vt:lpstr>Diapositive 7</vt:lpstr>
      <vt:lpstr>Diapositive 8</vt:lpstr>
      <vt:lpstr>Diapositive 9</vt:lpstr>
      <vt:lpstr>Diapositive 10</vt:lpstr>
      <vt:lpstr>II. Modélisation macroscopique </vt:lpstr>
      <vt:lpstr>Diapositive 12</vt:lpstr>
      <vt:lpstr>Diapositive 13</vt:lpstr>
      <vt:lpstr>Diapositive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 5  cinétique</dc:title>
  <dc:subject>cinetique</dc:subject>
  <dc:creator>physalp</dc:creator>
  <cp:keywords>cinetique</cp:keywords>
  <dc:description>terminale specialité</dc:description>
  <cp:lastModifiedBy>physalp</cp:lastModifiedBy>
  <cp:revision>96</cp:revision>
  <dcterms:created xsi:type="dcterms:W3CDTF">2021-10-03T16:23:13Z</dcterms:created>
  <dcterms:modified xsi:type="dcterms:W3CDTF">2022-11-13T20:18:32Z</dcterms:modified>
  <cp:category>cours</cp:category>
  <cp:contentStatus>en construction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TC010183731036</vt:lpwstr>
  </property>
</Properties>
</file>