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52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  <p:sldId id="265" r:id="rId11"/>
    <p:sldId id="268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CCFF"/>
    <a:srgbClr val="5F5F5F"/>
    <a:srgbClr val="FFFF66"/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00" autoAdjust="0"/>
  </p:normalViewPr>
  <p:slideViewPr>
    <p:cSldViewPr>
      <p:cViewPr varScale="1">
        <p:scale>
          <a:sx n="81" d="100"/>
          <a:sy n="81" d="100"/>
        </p:scale>
        <p:origin x="-79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FD8D6BF5-30A8-4EAD-9C47-09D6E2168D78}" type="slidenum">
              <a:rPr lang="en-US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Cliquer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721DA059-0B73-430B-9BA3-FB9F0070F6F7}" type="slidenum">
              <a:rPr lang="en-US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5" name="Picture 11" descr="scifair_fro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</p:spPr>
      </p:pic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5000" y="685800"/>
            <a:ext cx="6477000" cy="1752600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2133600"/>
            <a:ext cx="6477000" cy="1981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 i="1"/>
            </a:lvl1pPr>
          </a:lstStyle>
          <a:p>
            <a:r>
              <a:rPr lang="fr-FR"/>
              <a:t>Cliquez pour modifier le style des sous-titres du masque</a:t>
            </a:r>
            <a:endParaRPr lang="en-US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086600" y="6248400"/>
            <a:ext cx="1524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810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209800" y="6248400"/>
            <a:ext cx="1219200" cy="457200"/>
          </a:xfrm>
        </p:spPr>
        <p:txBody>
          <a:bodyPr/>
          <a:lstStyle>
            <a:lvl1pPr>
              <a:defRPr/>
            </a:lvl1pPr>
          </a:lstStyle>
          <a:p>
            <a:fld id="{F32DD245-856D-427D-8346-387EF0BABBE9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D8C98A-020A-4E0B-BC9D-A089DDED6833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4DE511-A315-475E-81C6-89F8EA13D56B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0" y="2667000"/>
            <a:ext cx="44196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0" y="2667000"/>
            <a:ext cx="44196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1F6C92-BA66-418C-B055-1F11FA6CEEAC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005E7A-0ED7-4BAC-B7E8-B9E9DF890419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9E6A1-0554-4267-BE7C-6DB3B872BFA1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15C2E4-FE4B-4756-AAA5-B6F400390593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4810FB-030B-4E8D-BDE0-CA656E0316B6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BE78B1-C81B-4520-A2A4-8E36A6EFEF5E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181052-821C-4CD7-8D63-F15F3091A521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838200"/>
            <a:ext cx="2286000" cy="5181600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0" y="838200"/>
            <a:ext cx="6705600" cy="51816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E66EA7-E779-4CC3-A0C8-E099E5D9FC6C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13" name="Picture 13" descr="scifair_INSID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838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Cliquer pour modifier le style du titre du masque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2667000"/>
            <a:ext cx="89916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Cliquer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fld id="{0B1F3F13-2076-46E0-AD12-5FD9F0BB9BB2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1114425" y="1609725"/>
            <a:ext cx="6934200" cy="19050"/>
          </a:xfrm>
          <a:prstGeom prst="rect">
            <a:avLst/>
          </a:prstGeom>
          <a:solidFill>
            <a:srgbClr val="808080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700">
          <a:solidFill>
            <a:schemeClr val="tx2"/>
          </a:solidFill>
          <a:latin typeface="+mn-lt"/>
        </a:defRPr>
      </a:lvl2pPr>
      <a:lvl3pPr marL="11430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600">
          <a:solidFill>
            <a:schemeClr val="tx2"/>
          </a:solidFill>
          <a:latin typeface="+mn-lt"/>
        </a:defRPr>
      </a:lvl3pPr>
      <a:lvl4pPr marL="16002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500">
          <a:solidFill>
            <a:schemeClr val="tx2"/>
          </a:solidFill>
          <a:latin typeface="+mn-lt"/>
        </a:defRPr>
      </a:lvl4pPr>
      <a:lvl5pPr marL="20574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5pPr>
      <a:lvl6pPr marL="25146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6pPr>
      <a:lvl7pPr marL="29718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7pPr>
      <a:lvl8pPr marL="34290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8pPr>
      <a:lvl9pPr marL="38862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676275"/>
            <a:ext cx="7924800" cy="1752600"/>
          </a:xfrm>
        </p:spPr>
        <p:txBody>
          <a:bodyPr/>
          <a:lstStyle/>
          <a:p>
            <a:r>
              <a:rPr lang="en-US" sz="3500" dirty="0">
                <a:solidFill>
                  <a:srgbClr val="0070C0"/>
                </a:solidFill>
              </a:rPr>
              <a:t>Chap </a:t>
            </a:r>
            <a:r>
              <a:rPr lang="en-US" sz="3500" dirty="0" smtClean="0">
                <a:solidFill>
                  <a:srgbClr val="0070C0"/>
                </a:solidFill>
              </a:rPr>
              <a:t>6:</a:t>
            </a:r>
            <a:r>
              <a:rPr lang="en-US" sz="3500" dirty="0">
                <a:solidFill>
                  <a:srgbClr val="0070C0"/>
                </a:solidFill>
              </a:rPr>
              <a:t/>
            </a:r>
            <a:br>
              <a:rPr lang="en-US" sz="3500" dirty="0">
                <a:solidFill>
                  <a:srgbClr val="0070C0"/>
                </a:solidFill>
              </a:rPr>
            </a:br>
            <a:r>
              <a:rPr lang="en-US" sz="3500" dirty="0" err="1" smtClean="0">
                <a:solidFill>
                  <a:srgbClr val="0070C0"/>
                </a:solidFill>
              </a:rPr>
              <a:t>Synthèse</a:t>
            </a:r>
            <a:r>
              <a:rPr lang="en-US" sz="3500" dirty="0" smtClean="0">
                <a:solidFill>
                  <a:srgbClr val="0070C0"/>
                </a:solidFill>
              </a:rPr>
              <a:t> </a:t>
            </a:r>
            <a:r>
              <a:rPr lang="en-US" sz="3500" dirty="0" err="1" smtClean="0">
                <a:solidFill>
                  <a:srgbClr val="0070C0"/>
                </a:solidFill>
              </a:rPr>
              <a:t>chimique</a:t>
            </a:r>
            <a:endParaRPr lang="en-US" sz="3500" dirty="0">
              <a:solidFill>
                <a:srgbClr val="0070C0"/>
              </a:solidFill>
            </a:endParaRPr>
          </a:p>
        </p:txBody>
      </p:sp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>
          <a:xfrm>
            <a:off x="1763688" y="2132856"/>
            <a:ext cx="6477000" cy="3600400"/>
          </a:xfrm>
        </p:spPr>
        <p:txBody>
          <a:bodyPr/>
          <a:lstStyle/>
          <a:p>
            <a:r>
              <a:rPr lang="fr-FR" smtClean="0"/>
              <a:t>Élaborer des stratégies en synthèse organique</a:t>
            </a:r>
            <a:endParaRPr lang="fr-FR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914400"/>
          </a:xfrm>
        </p:spPr>
        <p:txBody>
          <a:bodyPr/>
          <a:lstStyle/>
          <a:p>
            <a:pPr lvl="0"/>
            <a:r>
              <a:rPr lang="fr-FR" b="1" dirty="0" err="1" smtClean="0">
                <a:solidFill>
                  <a:srgbClr val="244061"/>
                </a:solidFill>
                <a:latin typeface="Arial" pitchFamily="34" charset="0"/>
                <a:cs typeface="Arial" pitchFamily="34" charset="0"/>
              </a:rPr>
              <a:t>I.Transformations</a:t>
            </a:r>
            <a:r>
              <a:rPr lang="fr-FR" b="1" dirty="0" smtClean="0">
                <a:solidFill>
                  <a:srgbClr val="244061"/>
                </a:solidFill>
                <a:latin typeface="Arial" pitchFamily="34" charset="0"/>
                <a:cs typeface="Arial" pitchFamily="34" charset="0"/>
              </a:rPr>
              <a:t> en chimie organique</a:t>
            </a:r>
            <a:endParaRPr lang="fr-FR" dirty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79512" y="1556792"/>
            <a:ext cx="9144000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501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100" b="1" i="0" u="sng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1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fr-FR" sz="2800" b="1" i="0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I.1. Réaction d’addition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2800" b="1" i="0" u="sng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Une addition est une réaction chimique au cours de laquelle deux groupes d’atomes viennent se fixer sur une molécule, avec rupture d’une liaison multiple.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Exemple 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7" name="image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9807" y="4653136"/>
            <a:ext cx="6059015" cy="1608956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682625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838200"/>
            <a:ext cx="8100392" cy="914400"/>
          </a:xfrm>
        </p:spPr>
        <p:txBody>
          <a:bodyPr/>
          <a:lstStyle/>
          <a:p>
            <a:pPr lvl="1" algn="l"/>
            <a:r>
              <a:rPr lang="fr-FR" sz="2800" b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I.2. Réaction d’élimination</a:t>
            </a:r>
            <a:endParaRPr lang="fr-FR" sz="2800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95536" y="1896507"/>
            <a:ext cx="8496944" cy="2908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501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Une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élimination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est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une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réaction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chimique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 au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cours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 de la-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quelle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deux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groupes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d’atomes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sont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retirés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d’une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molécule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, avec formation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d’une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 liaison multiple.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Exemple :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3" name="image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9095" y="4365104"/>
            <a:ext cx="5352783" cy="1715319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900113" y="1668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838200"/>
            <a:ext cx="8172400" cy="914400"/>
          </a:xfrm>
        </p:spPr>
        <p:txBody>
          <a:bodyPr/>
          <a:lstStyle/>
          <a:p>
            <a:pPr lvl="1" algn="l"/>
            <a:r>
              <a:rPr lang="fr-FR" sz="2800" b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I.3 Réaction de substitution</a:t>
            </a:r>
            <a:endParaRPr lang="fr-FR" sz="2800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794302"/>
            <a:ext cx="8892480" cy="2416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501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Une substitution est une réaction chimique au cours de laquelle un groupe d’atomes est remplacé par un autre.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Exemple :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9" name="image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02430" y="4437112"/>
            <a:ext cx="5432045" cy="1889051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555625" y="1554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fr-FR" sz="2800" b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I.4. Modification du groupe caractéristique</a:t>
            </a:r>
            <a:endParaRPr lang="fr-FR" sz="2800" dirty="0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467544" y="1958643"/>
            <a:ext cx="8352928" cy="2908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501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Des transformations en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chimie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organique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permettent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 la modification du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groupe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caractéristique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ook Antiqua" pitchFamily="18" charset="0"/>
                <a:cs typeface="Book Antiqua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Book Antiqua" pitchFamily="18" charset="0"/>
              <a:cs typeface="Book Antiqua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Exemple :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3793" name="image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81611" y="4107410"/>
            <a:ext cx="4329025" cy="1841869"/>
          </a:xfrm>
          <a:prstGeom prst="rect">
            <a:avLst/>
          </a:prstGeom>
          <a:noFill/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1295400" y="16081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b="1" u="sng" dirty="0" smtClean="0">
                <a:solidFill>
                  <a:srgbClr val="0070C0"/>
                </a:solidFill>
              </a:rPr>
              <a:t>I.5.Modification de la chaîne carbonée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9552" y="2274838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/>
              <a:t>Lors des étapes de la synthèse organique, il peut y avoir :</a:t>
            </a:r>
          </a:p>
          <a:p>
            <a:endParaRPr lang="fr-FR" sz="2400" dirty="0" smtClean="0"/>
          </a:p>
          <a:p>
            <a:pPr lvl="1">
              <a:buFont typeface="Arial" pitchFamily="34" charset="0"/>
              <a:buChar char="•"/>
            </a:pPr>
            <a:r>
              <a:rPr lang="fr-FR" sz="2400" dirty="0" smtClean="0"/>
              <a:t>raccourcissement de la chaîne carbonée (craquage)</a:t>
            </a:r>
          </a:p>
          <a:p>
            <a:pPr lvl="1">
              <a:buFont typeface="Arial" pitchFamily="34" charset="0"/>
              <a:buChar char="•"/>
            </a:pPr>
            <a:r>
              <a:rPr lang="fr-FR" sz="2400" dirty="0" smtClean="0"/>
              <a:t>rallongement de la chaîne carbonée (reformage)</a:t>
            </a:r>
          </a:p>
          <a:p>
            <a:pPr lvl="1">
              <a:buFont typeface="Arial" pitchFamily="34" charset="0"/>
              <a:buChar char="•"/>
            </a:pPr>
            <a:r>
              <a:rPr lang="fr-FR" sz="2400" dirty="0" smtClean="0"/>
              <a:t>réaménagement (alkylation)</a:t>
            </a:r>
            <a:endParaRPr lang="fr-FR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b="1" u="sng" dirty="0" smtClean="0">
                <a:solidFill>
                  <a:srgbClr val="0070C0"/>
                </a:solidFill>
              </a:rPr>
              <a:t>I.6. Polymérisation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Il existe 2 types de polymérisation :</a:t>
            </a:r>
            <a:endParaRPr kumimoji="0" lang="fr-FR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1" name="image7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3236" y="4365104"/>
            <a:ext cx="5109332" cy="2108820"/>
          </a:xfrm>
          <a:prstGeom prst="rect">
            <a:avLst/>
          </a:prstGeom>
          <a:noFill/>
        </p:spPr>
      </p:pic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827584" y="2140984"/>
            <a:ext cx="7776864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fr-F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polyaddition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les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monomres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s’ajoutent les uns aux autres par le biais de liaisons doubles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Exemple :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179512" y="1804174"/>
            <a:ext cx="8712968" cy="268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0880" tIns="393576" rIns="203136" bIns="16504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polycondensation : lors de la polymérisation, il y a formation de gouttelettes d’eau ou de chlorure d’hydrogène.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Exemple :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17" name="image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5002375"/>
            <a:ext cx="4983088" cy="1426975"/>
          </a:xfrm>
          <a:prstGeom prst="rect">
            <a:avLst/>
          </a:prstGeom>
          <a:noFill/>
        </p:spPr>
      </p:pic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563960"/>
          </a:xfrm>
        </p:spPr>
        <p:txBody>
          <a:bodyPr/>
          <a:lstStyle/>
          <a:p>
            <a:r>
              <a:rPr lang="fr-FR" b="1" dirty="0" smtClean="0">
                <a:solidFill>
                  <a:srgbClr val="002060"/>
                </a:solidFill>
              </a:rPr>
              <a:t>II. Optimisation d’une étape de synthèse</a:t>
            </a:r>
            <a:r>
              <a:rPr lang="fr-FR" b="1" dirty="0" smtClean="0"/>
              <a:t/>
            </a:r>
            <a:br>
              <a:rPr lang="fr-FR" b="1" dirty="0" smtClean="0"/>
            </a:b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323528" y="2690336"/>
            <a:ext cx="87129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/>
              <a:t>Afin d’optimiser le rendement d’une synthèse chimique, il est possible :</a:t>
            </a:r>
          </a:p>
          <a:p>
            <a:endParaRPr lang="fr-FR" sz="2400" dirty="0" smtClean="0"/>
          </a:p>
          <a:p>
            <a:pPr lvl="0">
              <a:buFont typeface="Arial" pitchFamily="34" charset="0"/>
              <a:buChar char="•"/>
            </a:pPr>
            <a:r>
              <a:rPr lang="fr-FR" sz="2400" dirty="0" smtClean="0"/>
              <a:t>optimiser la vitesse de réaction chimique</a:t>
            </a:r>
          </a:p>
          <a:p>
            <a:pPr lvl="0">
              <a:buFont typeface="Arial" pitchFamily="34" charset="0"/>
              <a:buChar char="•"/>
            </a:pPr>
            <a:r>
              <a:rPr lang="fr-FR" sz="2400" dirty="0" smtClean="0"/>
              <a:t>optimiser le rendement</a:t>
            </a:r>
            <a:endParaRPr lang="fr-FR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fr-FR" b="1" dirty="0" smtClean="0">
                <a:solidFill>
                  <a:srgbClr val="244061"/>
                </a:solidFill>
                <a:latin typeface="Arial" pitchFamily="34" charset="0"/>
                <a:cs typeface="Arial" pitchFamily="34" charset="0"/>
              </a:rPr>
              <a:t>III. Synthèse </a:t>
            </a:r>
            <a:r>
              <a:rPr lang="fr-FR" b="1" dirty="0" err="1" smtClean="0">
                <a:solidFill>
                  <a:srgbClr val="244061"/>
                </a:solidFill>
                <a:latin typeface="Arial" pitchFamily="34" charset="0"/>
                <a:cs typeface="Arial" pitchFamily="34" charset="0"/>
              </a:rPr>
              <a:t>écoresponsable</a:t>
            </a:r>
            <a:endParaRPr lang="fr-FR" dirty="0"/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251520" y="2618910"/>
            <a:ext cx="9144000" cy="3370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501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808413" algn="l"/>
              </a:tabLst>
            </a:pPr>
            <a:r>
              <a:rPr lang="fr-FR" sz="2400" b="1" u="sng" dirty="0" smtClean="0">
                <a:solidFill>
                  <a:srgbClr val="0070C0"/>
                </a:solidFill>
                <a:latin typeface="+mn-lt"/>
                <a:cs typeface="Arial" pitchFamily="34" charset="0"/>
              </a:rPr>
              <a:t>III.1.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n-lt"/>
                <a:cs typeface="Arial" pitchFamily="34" charset="0"/>
              </a:rPr>
              <a:t>Notion d’économie d’atomes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808413" algn="l"/>
              </a:tabLst>
            </a:pPr>
            <a:endParaRPr lang="fr-FR" sz="2400" b="1" u="sng" dirty="0" smtClean="0">
              <a:solidFill>
                <a:srgbClr val="0070C0"/>
              </a:solidFill>
              <a:latin typeface="+mn-lt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808413" algn="l"/>
              </a:tabLst>
            </a:pPr>
            <a:endParaRPr kumimoji="0" lang="fr-FR" sz="2400" b="1" i="0" u="sng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08413" algn="l"/>
              </a:tabLst>
            </a:pPr>
            <a:r>
              <a:rPr kumimoji="0" lang="fr-FR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Liberation Serif" pitchFamily="18" charset="0"/>
              </a:rPr>
              <a:t>EA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= </a:t>
            </a:r>
            <a:r>
              <a:rPr kumimoji="0" lang="fr-F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∑ </a:t>
            </a:r>
            <a:r>
              <a:rPr kumimoji="0" lang="fr-FR" sz="24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Liberation Serif" pitchFamily="18" charset="0"/>
              </a:rPr>
              <a:t>a produits utiles M produits utiles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08413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             ∑ </a:t>
            </a:r>
            <a:r>
              <a:rPr kumimoji="0" lang="fr-FR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Liberation Serif" pitchFamily="18" charset="0"/>
              </a:rPr>
              <a:t>a réactifs  </a:t>
            </a:r>
            <a:r>
              <a:rPr kumimoji="0" lang="fr-FR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Liberation Serif" pitchFamily="18" charset="0"/>
              </a:rPr>
              <a:t>Mréactifs</a:t>
            </a:r>
            <a:endParaRPr kumimoji="0" lang="fr-FR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Liberation Serif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08413" algn="l"/>
              </a:tabLst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08413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S’il n’y a pas de déchet lors de la synthèse : les atomes sont utilisés pour obtenir les produits utiles avec EA=1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08413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En général il y a des déchets lors d’une synthèse et	</a:t>
            </a:r>
            <a:r>
              <a:rPr kumimoji="0" lang="fr-FR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Liberation Serif" pitchFamily="18" charset="0"/>
              </a:rPr>
              <a:t>0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≤ </a:t>
            </a:r>
            <a:r>
              <a:rPr kumimoji="0" lang="fr-FR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Liberation Serif" pitchFamily="18" charset="0"/>
              </a:rPr>
              <a:t>EA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≤</a:t>
            </a:r>
            <a:r>
              <a:rPr kumimoji="0" lang="fr-FR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Liberation Serif" pitchFamily="18" charset="0"/>
              </a:rPr>
              <a:t>1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image1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0931" y="1628800"/>
            <a:ext cx="5005865" cy="4968552"/>
          </a:xfrm>
          <a:prstGeom prst="rect">
            <a:avLst/>
          </a:prstGeom>
          <a:noFill/>
        </p:spPr>
      </p:pic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6501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323528" y="692696"/>
            <a:ext cx="7653582" cy="90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6501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1" i="0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III.2. Les 12 principes de la chimie verte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661988" y="4473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f01018373_win32">
  <a:themeElements>
    <a:clrScheme name="Ech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ho">
      <a:majorFont>
        <a:latin typeface="Verdana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lnDef>
  </a:objectDefaults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</TotalTime>
  <Words>300</Words>
  <Application>Microsoft Office PowerPoint</Application>
  <PresentationFormat>Affichage à l'écran (4:3)</PresentationFormat>
  <Paragraphs>53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tf01018373_win32</vt:lpstr>
      <vt:lpstr>Chap 6: Synthèse chimique</vt:lpstr>
      <vt:lpstr>I.Transformations en chimie organique</vt:lpstr>
      <vt:lpstr>I.2. Réaction d’élimination</vt:lpstr>
      <vt:lpstr>I.3 Réaction de substitution</vt:lpstr>
      <vt:lpstr>I.4. Modification du groupe caractéristique</vt:lpstr>
      <vt:lpstr>I.5.Modification de la chaîne carbonée</vt:lpstr>
      <vt:lpstr>I.6. Polymérisation</vt:lpstr>
      <vt:lpstr>Diapositive 8</vt:lpstr>
      <vt:lpstr>II. Optimisation d’une étape de synthèse </vt:lpstr>
      <vt:lpstr>Diapositive 10</vt:lpstr>
      <vt:lpstr>III. Synthèse écoresponsable</vt:lpstr>
      <vt:lpstr>Diapositive 12</vt:lpstr>
      <vt:lpstr>Diapositive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6 Synthese chimique</dc:title>
  <dc:subject>synthese</dc:subject>
  <dc:creator>physalp</dc:creator>
  <dc:description>terminale specialité</dc:description>
  <cp:lastModifiedBy>physalp</cp:lastModifiedBy>
  <cp:revision>120</cp:revision>
  <dcterms:created xsi:type="dcterms:W3CDTF">2021-10-03T16:23:13Z</dcterms:created>
  <dcterms:modified xsi:type="dcterms:W3CDTF">2022-11-21T19:25:02Z</dcterms:modified>
  <cp:category>cours</cp:category>
  <cp:contentStatus>en construction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TC010183731036</vt:lpwstr>
  </property>
</Properties>
</file>