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68" r:id="rId2"/>
    <p:sldId id="270" r:id="rId3"/>
    <p:sldId id="273" r:id="rId4"/>
    <p:sldId id="275" r:id="rId5"/>
    <p:sldId id="274" r:id="rId6"/>
    <p:sldId id="272" r:id="rId7"/>
    <p:sldId id="256" r:id="rId8"/>
    <p:sldId id="260" r:id="rId9"/>
    <p:sldId id="262" r:id="rId10"/>
    <p:sldId id="276" r:id="rId11"/>
    <p:sldId id="283" r:id="rId12"/>
    <p:sldId id="282" r:id="rId13"/>
    <p:sldId id="278" r:id="rId14"/>
    <p:sldId id="284" r:id="rId15"/>
    <p:sldId id="281" r:id="rId16"/>
    <p:sldId id="280" r:id="rId17"/>
    <p:sldId id="285" r:id="rId18"/>
    <p:sldId id="279" r:id="rId19"/>
    <p:sldId id="287" r:id="rId20"/>
    <p:sldId id="286" r:id="rId21"/>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605"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F3472E-460F-467E-857B-AB954C9E01F6}" type="datetimeFigureOut">
              <a:rPr lang="fr-FR" smtClean="0"/>
              <a:pPr/>
              <a:t>29/03/2021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1A321-1D2B-4440-9041-9704ECD58C9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17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mtClean="0"/>
              <a:t>Trace écrite à faire compléter par les élèves.</a:t>
            </a:r>
          </a:p>
        </p:txBody>
      </p:sp>
      <p:sp>
        <p:nvSpPr>
          <p:cNvPr id="3174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CB5A7E-D858-4686-8F8D-D00167DAAC55}" type="slidenum">
              <a:rPr lang="fr-FR" smtClean="0"/>
              <a:pPr fontAlgn="base">
                <a:spcBef>
                  <a:spcPct val="0"/>
                </a:spcBef>
                <a:spcAft>
                  <a:spcPct val="0"/>
                </a:spcAft>
                <a:defRPr/>
              </a:pPr>
              <a:t>2</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2E378E9D-A22A-4088-A6E0-9F542F498BCD}" type="datetimeFigureOut">
              <a:rPr lang="fr-FR"/>
              <a:pPr>
                <a:defRPr/>
              </a:pPr>
              <a:t>29/03/2021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CC751EC-FBAB-45E7-A0F9-D17935CF8B63}"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447B4220-6ACA-4C92-A241-39BE06354401}" type="datetimeFigureOut">
              <a:rPr lang="fr-FR"/>
              <a:pPr>
                <a:defRPr/>
              </a:pPr>
              <a:t>29/03/2021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34A8BAE-3DE5-490C-9040-3DCDAA1503DE}"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B3A6B39B-8BC5-4319-9322-CAA44BCDD9BE}" type="datetimeFigureOut">
              <a:rPr lang="fr-FR"/>
              <a:pPr>
                <a:defRPr/>
              </a:pPr>
              <a:t>29/03/2021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DC80E48-14B8-4D4D-8D7E-BA796CA70F05}"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01950FE3-4265-4ACE-8352-DFE51EC053BA}" type="datetimeFigureOut">
              <a:rPr lang="fr-FR"/>
              <a:pPr>
                <a:defRPr/>
              </a:pPr>
              <a:t>29/03/2021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36E29A8-4968-4082-A134-9B7B944643B0}"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182DE11D-FE80-476D-A565-8906E11FE41B}" type="datetimeFigureOut">
              <a:rPr lang="fr-FR"/>
              <a:pPr>
                <a:defRPr/>
              </a:pPr>
              <a:t>29/03/2021</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37BAD148-65FD-44C3-84E4-B48B88173C8A}"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E947FB64-FA73-4E68-8F74-C639B3EF8D34}" type="datetimeFigureOut">
              <a:rPr lang="fr-FR"/>
              <a:pPr>
                <a:defRPr/>
              </a:pPr>
              <a:t>29/03/2021</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3AB5523E-15A2-4E7F-AE16-6A4FF12D9652}"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50AB267B-05BC-4D09-8280-FD184CBAF008}" type="datetimeFigureOut">
              <a:rPr lang="fr-FR"/>
              <a:pPr>
                <a:defRPr/>
              </a:pPr>
              <a:t>29/03/2021</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C05F7782-65F8-45EB-9D9F-F3AA0652E91D}"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9A32538C-2273-4983-879E-BF0601E0F541}" type="datetimeFigureOut">
              <a:rPr lang="fr-FR"/>
              <a:pPr>
                <a:defRPr/>
              </a:pPr>
              <a:t>29/03/2021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0800F8DA-AE11-48F2-AF24-C207127BCFA0}"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242E4E7B-D873-4377-A07C-4D1367F776B0}" type="datetimeFigureOut">
              <a:rPr lang="fr-FR"/>
              <a:pPr>
                <a:defRPr/>
              </a:pPr>
              <a:t>29/03/2021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AD1D3585-5276-40A3-A5C4-F6FB6BF1A164}"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1FFB8F8B-0144-4EC0-975D-6BE156178805}" type="datetimeFigureOut">
              <a:rPr lang="fr-FR"/>
              <a:pPr>
                <a:defRPr/>
              </a:pPr>
              <a:t>29/03/2021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7CD3569-3AE6-4AD1-B3AD-EAC582491F29}"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D84BC974-ECD8-474C-9642-931E68628B2F}" type="datetimeFigureOut">
              <a:rPr lang="fr-FR"/>
              <a:pPr>
                <a:defRPr/>
              </a:pPr>
              <a:t>29/03/2021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DE5E91-8C04-4208-84B1-58CF90FC83E7}"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025AE3E-7BCC-4CB9-85BC-9A5F85001AC0}" type="datetimeFigureOut">
              <a:rPr lang="fr-FR"/>
              <a:pPr>
                <a:defRPr/>
              </a:pPr>
              <a:t>29/03/2021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384F1B5-2803-48F1-9504-E783C2DA24BE}"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Document_Microsoft_Office_Word_97_-_20031.doc"/><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484785"/>
            <a:ext cx="7772400" cy="2880320"/>
          </a:xfrm>
        </p:spPr>
        <p:txBody>
          <a:bodyPr/>
          <a:lstStyle/>
          <a:p>
            <a:r>
              <a:rPr lang="fr-FR" b="1" dirty="0" err="1" smtClean="0">
                <a:solidFill>
                  <a:srgbClr val="FF0000"/>
                </a:solidFill>
              </a:rPr>
              <a:t>Chap</a:t>
            </a:r>
            <a:r>
              <a:rPr lang="fr-FR" b="1" dirty="0" smtClean="0">
                <a:solidFill>
                  <a:srgbClr val="FF0000"/>
                </a:solidFill>
              </a:rPr>
              <a:t> 4:</a:t>
            </a:r>
            <a:br>
              <a:rPr lang="fr-FR" b="1" dirty="0" smtClean="0">
                <a:solidFill>
                  <a:srgbClr val="FF0000"/>
                </a:solidFill>
              </a:rPr>
            </a:br>
            <a:r>
              <a:rPr lang="fr-FR" b="1" dirty="0" smtClean="0">
                <a:solidFill>
                  <a:srgbClr val="FF0000"/>
                </a:solidFill>
              </a:rPr>
              <a:t> </a:t>
            </a:r>
            <a:br>
              <a:rPr lang="fr-FR" b="1" dirty="0" smtClean="0">
                <a:solidFill>
                  <a:srgbClr val="FF0000"/>
                </a:solidFill>
              </a:rPr>
            </a:br>
            <a:r>
              <a:rPr lang="fr-FR" b="1" dirty="0" smtClean="0">
                <a:solidFill>
                  <a:srgbClr val="FF0000"/>
                </a:solidFill>
              </a:rPr>
              <a:t>Mouvements et interactions</a:t>
            </a:r>
            <a:endParaRPr lang="fr-FR" b="1" dirty="0">
              <a:solidFill>
                <a:srgbClr val="FF0000"/>
              </a:solidFill>
            </a:endParaRPr>
          </a:p>
        </p:txBody>
      </p:sp>
      <p:sp>
        <p:nvSpPr>
          <p:cNvPr id="4" name="ZoneTexte 3"/>
          <p:cNvSpPr txBox="1"/>
          <p:nvPr/>
        </p:nvSpPr>
        <p:spPr>
          <a:xfrm>
            <a:off x="5292080" y="5949280"/>
            <a:ext cx="3384376" cy="369332"/>
          </a:xfrm>
          <a:prstGeom prst="rect">
            <a:avLst/>
          </a:prstGeom>
          <a:noFill/>
        </p:spPr>
        <p:txBody>
          <a:bodyPr wrap="square" rtlCol="0">
            <a:spAutoFit/>
          </a:bodyPr>
          <a:lstStyle/>
          <a:p>
            <a:r>
              <a:rPr lang="fr-FR" dirty="0" smtClean="0">
                <a:solidFill>
                  <a:schemeClr val="bg1">
                    <a:lumMod val="65000"/>
                  </a:schemeClr>
                </a:solidFill>
              </a:rPr>
              <a:t>Physique-Chimie seconde</a:t>
            </a:r>
            <a:endParaRPr lang="fr-FR" dirty="0">
              <a:solidFill>
                <a:schemeClr val="bg1">
                  <a:lumMod val="65000"/>
                </a:schemeClr>
              </a:solidFill>
            </a:endParaRPr>
          </a:p>
        </p:txBody>
      </p:sp>
      <p:pic>
        <p:nvPicPr>
          <p:cNvPr id="5" name="Image 4" descr="fondecran.png"/>
          <p:cNvPicPr>
            <a:picLocks noChangeAspect="1"/>
          </p:cNvPicPr>
          <p:nvPr/>
        </p:nvPicPr>
        <p:blipFill>
          <a:blip r:embed="rId2" cstate="print"/>
          <a:stretch>
            <a:fillRect/>
          </a:stretch>
        </p:blipFill>
        <p:spPr>
          <a:xfrm>
            <a:off x="395536" y="260648"/>
            <a:ext cx="2060848" cy="206084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95536" y="188640"/>
            <a:ext cx="8229600" cy="1368152"/>
          </a:xfrm>
        </p:spPr>
        <p:txBody>
          <a:bodyPr/>
          <a:lstStyle/>
          <a:p>
            <a:r>
              <a:rPr lang="fr-FR" dirty="0" smtClean="0">
                <a:solidFill>
                  <a:srgbClr val="FF0000"/>
                </a:solidFill>
              </a:rPr>
              <a:t>I. </a:t>
            </a:r>
            <a:r>
              <a:rPr lang="fr-FR" sz="4000" u="sng" dirty="0" smtClean="0">
                <a:solidFill>
                  <a:srgbClr val="FF0000"/>
                </a:solidFill>
              </a:rPr>
              <a:t>Comment décrire le mouvement ?</a:t>
            </a:r>
            <a:br>
              <a:rPr lang="fr-FR" sz="4000" u="sng" dirty="0" smtClean="0">
                <a:solidFill>
                  <a:srgbClr val="FF0000"/>
                </a:solidFill>
              </a:rPr>
            </a:br>
            <a:r>
              <a:rPr lang="fr-FR" sz="1800" dirty="0" smtClean="0">
                <a:solidFill>
                  <a:schemeClr val="bg1">
                    <a:lumMod val="65000"/>
                  </a:schemeClr>
                </a:solidFill>
              </a:rPr>
              <a:t>Pages 205-207</a:t>
            </a:r>
            <a:r>
              <a:rPr lang="fr-FR" dirty="0" smtClean="0"/>
              <a:t/>
            </a:r>
            <a:br>
              <a:rPr lang="fr-FR" dirty="0" smtClean="0"/>
            </a:br>
            <a:endParaRPr lang="fr-FR" u="sng" dirty="0">
              <a:solidFill>
                <a:srgbClr val="FF0000"/>
              </a:solidFill>
            </a:endParaRPr>
          </a:p>
        </p:txBody>
      </p:sp>
      <p:sp>
        <p:nvSpPr>
          <p:cNvPr id="5" name="Espace réservé du contenu 4"/>
          <p:cNvSpPr>
            <a:spLocks noGrp="1"/>
          </p:cNvSpPr>
          <p:nvPr>
            <p:ph idx="1"/>
          </p:nvPr>
        </p:nvSpPr>
        <p:spPr/>
        <p:txBody>
          <a:bodyPr/>
          <a:lstStyle/>
          <a:p>
            <a:r>
              <a:rPr lang="fr-FR" dirty="0" smtClean="0"/>
              <a:t>Un système peut être soit en mouvement, soit au repos. Mais ces deux notions sont relatives.</a:t>
            </a:r>
            <a:endParaRPr lang="fr-FR" smtClean="0"/>
          </a:p>
          <a:p>
            <a:pPr>
              <a:buNone/>
            </a:pPr>
            <a:r>
              <a:rPr lang="fr-FR" smtClean="0"/>
              <a:t> </a:t>
            </a:r>
            <a:endParaRPr lang="fr-FR" dirty="0" smtClean="0"/>
          </a:p>
          <a:p>
            <a:r>
              <a:rPr lang="fr-FR" dirty="0" smtClean="0"/>
              <a:t>Pour décrire le mouvement ou l’état de repos d’un système on utilise un objet qui sert de référence : </a:t>
            </a:r>
            <a:r>
              <a:rPr lang="fr-FR" b="1" i="1" dirty="0" smtClean="0"/>
              <a:t>c’est  le  référentiel</a:t>
            </a:r>
            <a:r>
              <a:rPr lang="fr-FR" dirty="0" smtClean="0"/>
              <a:t>.</a:t>
            </a:r>
          </a:p>
          <a:p>
            <a:pPr>
              <a:buNone/>
            </a:pP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dirty="0" smtClean="0"/>
          </a:p>
          <a:p>
            <a:r>
              <a:rPr lang="fr-FR" u="sng" dirty="0" smtClean="0"/>
              <a:t>Définition de référentiel</a:t>
            </a:r>
            <a:r>
              <a:rPr lang="fr-FR" dirty="0" smtClean="0"/>
              <a:t> : </a:t>
            </a:r>
          </a:p>
          <a:p>
            <a:pPr>
              <a:buNone/>
            </a:pPr>
            <a:endParaRPr lang="fr-FR" dirty="0" smtClean="0"/>
          </a:p>
          <a:p>
            <a:r>
              <a:rPr lang="fr-FR" b="1" i="1" dirty="0" smtClean="0">
                <a:solidFill>
                  <a:srgbClr val="FF0000"/>
                </a:solidFill>
              </a:rPr>
              <a:t>Un  référentiel  est  un  solide ou ensemble de points considérés comme fixes et une horloge par rapports auxquels on décrit le mouvement.</a:t>
            </a:r>
            <a:endParaRPr lang="fr-FR" dirty="0" smtClean="0">
              <a:solidFill>
                <a:srgbClr val="FF0000"/>
              </a:solidFill>
            </a:endParaRPr>
          </a:p>
          <a:p>
            <a:pPr>
              <a:buNone/>
            </a:pPr>
            <a:endParaRPr lang="fr-FR"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260648"/>
            <a:ext cx="8229600" cy="5976664"/>
          </a:xfrm>
        </p:spPr>
        <p:txBody>
          <a:bodyPr/>
          <a:lstStyle/>
          <a:p>
            <a:r>
              <a:rPr lang="fr-FR" dirty="0" smtClean="0"/>
              <a:t>Exemples:(Ex 13 page 210)</a:t>
            </a:r>
          </a:p>
          <a:p>
            <a:endParaRPr lang="fr-FR" dirty="0" smtClean="0"/>
          </a:p>
          <a:p>
            <a:r>
              <a:rPr lang="fr-FR" dirty="0" smtClean="0"/>
              <a:t>Référentiel </a:t>
            </a:r>
            <a:r>
              <a:rPr lang="fr-FR" b="1" u="sng" dirty="0" smtClean="0"/>
              <a:t>terrestre </a:t>
            </a:r>
            <a:r>
              <a:rPr lang="fr-FR" dirty="0" smtClean="0"/>
              <a:t>(du laboratoire): </a:t>
            </a:r>
          </a:p>
          <a:p>
            <a:pPr>
              <a:buNone/>
            </a:pPr>
            <a:r>
              <a:rPr lang="fr-FR" dirty="0" smtClean="0"/>
              <a:t>Solide de référence la terre.</a:t>
            </a:r>
          </a:p>
          <a:p>
            <a:pPr>
              <a:buNone/>
            </a:pPr>
            <a:endParaRPr lang="fr-FR" dirty="0" smtClean="0"/>
          </a:p>
          <a:p>
            <a:r>
              <a:rPr lang="fr-FR" b="1" u="sng" dirty="0" smtClean="0"/>
              <a:t>Géocentrique: </a:t>
            </a:r>
            <a:r>
              <a:rPr lang="fr-FR" dirty="0" smtClean="0"/>
              <a:t>un solide imaginaire au centre de la terre et trois étoiles fixes.</a:t>
            </a:r>
          </a:p>
          <a:p>
            <a:endParaRPr lang="fr-FR" dirty="0" smtClean="0"/>
          </a:p>
          <a:p>
            <a:r>
              <a:rPr lang="fr-FR" b="1" u="sng" dirty="0" smtClean="0"/>
              <a:t>Héliocentrique: </a:t>
            </a:r>
            <a:r>
              <a:rPr lang="fr-FR" dirty="0" smtClean="0"/>
              <a:t>Un solide imaginaire au centre du Soleil et trois étoiles fixes.</a:t>
            </a:r>
          </a:p>
          <a:p>
            <a:endParaRPr lang="fr-FR" dirty="0" smtClean="0"/>
          </a:p>
          <a:p>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u="sng" dirty="0" smtClean="0"/>
              <a:t>Définition de trajectoire</a:t>
            </a:r>
            <a:r>
              <a:rPr lang="fr-FR" dirty="0" smtClean="0"/>
              <a:t> :</a:t>
            </a:r>
          </a:p>
          <a:p>
            <a:pPr>
              <a:buNone/>
            </a:pPr>
            <a:endParaRPr lang="fr-FR" dirty="0" smtClean="0"/>
          </a:p>
          <a:p>
            <a:r>
              <a:rPr lang="fr-FR" b="1" i="1" dirty="0" smtClean="0">
                <a:solidFill>
                  <a:srgbClr val="FF0000"/>
                </a:solidFill>
              </a:rPr>
              <a:t>La  trajectoire  d’un  point  d’un  système   est  l’ensemble  des  positions successives  prises  par  ce  point  au  cours  du  mouvement  du système auquel  il  appartient.</a:t>
            </a:r>
            <a:endParaRPr lang="fr-FR" dirty="0" smtClean="0">
              <a:solidFill>
                <a:srgbClr val="FF0000"/>
              </a:solidFill>
            </a:endParaRPr>
          </a:p>
          <a:p>
            <a:endParaRPr lang="fr-FR" dirty="0" smtClean="0"/>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12725" y="0"/>
          <a:ext cx="8399463" cy="9590088"/>
        </p:xfrm>
        <a:graphic>
          <a:graphicData uri="http://schemas.openxmlformats.org/presentationml/2006/ole">
            <p:oleObj spid="_x0000_s3074" name="Document" r:id="rId3" imgW="6703318" imgH="7644456" progId="Word.Document.8">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75" y="1428750"/>
            <a:ext cx="7772400" cy="1357313"/>
          </a:xfrm>
        </p:spPr>
        <p:txBody>
          <a:bodyPr rtlCol="0">
            <a:normAutofit fontScale="90000"/>
          </a:bodyPr>
          <a:lstStyle/>
          <a:p>
            <a:pPr eaLnBrk="1" fontAlgn="auto" hangingPunct="1">
              <a:spcAft>
                <a:spcPts val="0"/>
              </a:spcAft>
              <a:defRPr/>
            </a:pPr>
            <a:r>
              <a:rPr lang="fr-FR" sz="2800" dirty="0" smtClean="0"/>
              <a:t>C’est une technique photographique qui permet de prendre une succession d’images à intervalles de temps réguliers en vue d’étudier le mouvement d’un objet.</a:t>
            </a:r>
            <a:endParaRPr lang="fr-FR" sz="2800" dirty="0"/>
          </a:p>
        </p:txBody>
      </p:sp>
      <p:pic>
        <p:nvPicPr>
          <p:cNvPr id="4" name="Image 3" descr="coloriage-moto-1233866364.gif"/>
          <p:cNvPicPr>
            <a:picLocks noChangeAspect="1"/>
          </p:cNvPicPr>
          <p:nvPr/>
        </p:nvPicPr>
        <p:blipFill>
          <a:blip r:embed="rId2" cstate="print"/>
          <a:srcRect/>
          <a:stretch>
            <a:fillRect/>
          </a:stretch>
        </p:blipFill>
        <p:spPr bwMode="auto">
          <a:xfrm>
            <a:off x="714375" y="3557588"/>
            <a:ext cx="1681163" cy="1800225"/>
          </a:xfrm>
          <a:prstGeom prst="rect">
            <a:avLst/>
          </a:prstGeom>
          <a:noFill/>
          <a:ln w="9525">
            <a:noFill/>
            <a:miter lim="800000"/>
            <a:headEnd/>
            <a:tailEnd/>
          </a:ln>
        </p:spPr>
      </p:pic>
      <p:pic>
        <p:nvPicPr>
          <p:cNvPr id="5" name="Image 4" descr="coloriage-moto-1233866364.gif"/>
          <p:cNvPicPr>
            <a:picLocks noChangeAspect="1"/>
          </p:cNvPicPr>
          <p:nvPr/>
        </p:nvPicPr>
        <p:blipFill>
          <a:blip r:embed="rId2" cstate="print"/>
          <a:srcRect/>
          <a:stretch>
            <a:fillRect/>
          </a:stretch>
        </p:blipFill>
        <p:spPr bwMode="auto">
          <a:xfrm>
            <a:off x="1500188" y="3557588"/>
            <a:ext cx="1681162" cy="1800225"/>
          </a:xfrm>
          <a:prstGeom prst="rect">
            <a:avLst/>
          </a:prstGeom>
          <a:noFill/>
          <a:ln w="9525">
            <a:noFill/>
            <a:miter lim="800000"/>
            <a:headEnd/>
            <a:tailEnd/>
          </a:ln>
        </p:spPr>
      </p:pic>
      <p:pic>
        <p:nvPicPr>
          <p:cNvPr id="6" name="Image 5" descr="coloriage-moto-1233866364.gif"/>
          <p:cNvPicPr>
            <a:picLocks noChangeAspect="1"/>
          </p:cNvPicPr>
          <p:nvPr/>
        </p:nvPicPr>
        <p:blipFill>
          <a:blip r:embed="rId2" cstate="print"/>
          <a:srcRect/>
          <a:stretch>
            <a:fillRect/>
          </a:stretch>
        </p:blipFill>
        <p:spPr bwMode="auto">
          <a:xfrm>
            <a:off x="2571750" y="3557588"/>
            <a:ext cx="1681163" cy="1800225"/>
          </a:xfrm>
          <a:prstGeom prst="rect">
            <a:avLst/>
          </a:prstGeom>
          <a:noFill/>
          <a:ln w="9525">
            <a:noFill/>
            <a:miter lim="800000"/>
            <a:headEnd/>
            <a:tailEnd/>
          </a:ln>
        </p:spPr>
      </p:pic>
      <p:pic>
        <p:nvPicPr>
          <p:cNvPr id="7" name="Image 6" descr="coloriage-moto-1233866364.gif"/>
          <p:cNvPicPr>
            <a:picLocks noChangeAspect="1"/>
          </p:cNvPicPr>
          <p:nvPr/>
        </p:nvPicPr>
        <p:blipFill>
          <a:blip r:embed="rId2" cstate="print"/>
          <a:srcRect/>
          <a:stretch>
            <a:fillRect/>
          </a:stretch>
        </p:blipFill>
        <p:spPr bwMode="auto">
          <a:xfrm>
            <a:off x="3819525" y="3557588"/>
            <a:ext cx="1681163" cy="1800225"/>
          </a:xfrm>
          <a:prstGeom prst="rect">
            <a:avLst/>
          </a:prstGeom>
          <a:noFill/>
          <a:ln w="9525">
            <a:noFill/>
            <a:miter lim="800000"/>
            <a:headEnd/>
            <a:tailEnd/>
          </a:ln>
        </p:spPr>
      </p:pic>
      <p:pic>
        <p:nvPicPr>
          <p:cNvPr id="8" name="Image 7" descr="coloriage-moto-1233866364.gif"/>
          <p:cNvPicPr>
            <a:picLocks noChangeAspect="1"/>
          </p:cNvPicPr>
          <p:nvPr/>
        </p:nvPicPr>
        <p:blipFill>
          <a:blip r:embed="rId2" cstate="print"/>
          <a:srcRect/>
          <a:stretch>
            <a:fillRect/>
          </a:stretch>
        </p:blipFill>
        <p:spPr bwMode="auto">
          <a:xfrm>
            <a:off x="5357813" y="3557588"/>
            <a:ext cx="1681162" cy="1800225"/>
          </a:xfrm>
          <a:prstGeom prst="rect">
            <a:avLst/>
          </a:prstGeom>
          <a:noFill/>
          <a:ln w="9525">
            <a:noFill/>
            <a:miter lim="800000"/>
            <a:headEnd/>
            <a:tailEnd/>
          </a:ln>
        </p:spPr>
      </p:pic>
      <p:pic>
        <p:nvPicPr>
          <p:cNvPr id="9" name="Image 8" descr="coloriage-moto-1233866364.gif"/>
          <p:cNvPicPr>
            <a:picLocks noChangeAspect="1"/>
          </p:cNvPicPr>
          <p:nvPr/>
        </p:nvPicPr>
        <p:blipFill>
          <a:blip r:embed="rId2" cstate="print"/>
          <a:srcRect/>
          <a:stretch>
            <a:fillRect/>
          </a:stretch>
        </p:blipFill>
        <p:spPr bwMode="auto">
          <a:xfrm>
            <a:off x="7105650" y="3557588"/>
            <a:ext cx="1681163" cy="1800225"/>
          </a:xfrm>
          <a:prstGeom prst="rect">
            <a:avLst/>
          </a:prstGeom>
          <a:noFill/>
          <a:ln w="9525">
            <a:noFill/>
            <a:miter lim="800000"/>
            <a:headEnd/>
            <a:tailEnd/>
          </a:ln>
        </p:spPr>
      </p:pic>
      <p:sp>
        <p:nvSpPr>
          <p:cNvPr id="5129" name="ZoneTexte 9"/>
          <p:cNvSpPr txBox="1">
            <a:spLocks noChangeArrowheads="1"/>
          </p:cNvSpPr>
          <p:nvPr/>
        </p:nvSpPr>
        <p:spPr bwMode="auto">
          <a:xfrm>
            <a:off x="571500" y="714375"/>
            <a:ext cx="7858125" cy="584200"/>
          </a:xfrm>
          <a:prstGeom prst="rect">
            <a:avLst/>
          </a:prstGeom>
          <a:noFill/>
          <a:ln w="9525">
            <a:noFill/>
            <a:miter lim="800000"/>
            <a:headEnd/>
            <a:tailEnd/>
          </a:ln>
        </p:spPr>
        <p:txBody>
          <a:bodyPr>
            <a:spAutoFit/>
          </a:bodyPr>
          <a:lstStyle/>
          <a:p>
            <a:r>
              <a:rPr lang="fr-FR" sz="3200">
                <a:latin typeface="Calibri" pitchFamily="34" charset="0"/>
              </a:rPr>
              <a:t>Qu’est-ce qu’une </a:t>
            </a:r>
            <a:r>
              <a:rPr lang="fr-FR" sz="3200">
                <a:solidFill>
                  <a:srgbClr val="FF0000"/>
                </a:solidFill>
                <a:latin typeface="Calibri" pitchFamily="34" charset="0"/>
              </a:rPr>
              <a:t>chronophotographie</a:t>
            </a:r>
            <a:r>
              <a:rPr lang="fr-FR" sz="3200">
                <a:latin typeface="Calibri"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half" idx="2"/>
          </p:nvPr>
        </p:nvSpPr>
        <p:spPr>
          <a:xfrm>
            <a:off x="428625" y="6215063"/>
            <a:ext cx="8358188" cy="357187"/>
          </a:xfrm>
        </p:spPr>
        <p:txBody>
          <a:bodyPr/>
          <a:lstStyle/>
          <a:p>
            <a:pPr algn="ctr" eaLnBrk="1" hangingPunct="1"/>
            <a:r>
              <a:rPr lang="fr-FR" sz="2000" dirty="0" smtClean="0"/>
              <a:t>Quel classement peut-on proposer pour ces chronophotographies ?</a:t>
            </a:r>
          </a:p>
        </p:txBody>
      </p:sp>
      <p:pic>
        <p:nvPicPr>
          <p:cNvPr id="6147" name="Picture 2"/>
          <p:cNvPicPr>
            <a:picLocks noChangeAspect="1" noChangeArrowheads="1"/>
          </p:cNvPicPr>
          <p:nvPr/>
        </p:nvPicPr>
        <p:blipFill>
          <a:blip r:embed="rId2" cstate="print"/>
          <a:srcRect/>
          <a:stretch>
            <a:fillRect/>
          </a:stretch>
        </p:blipFill>
        <p:spPr bwMode="auto">
          <a:xfrm>
            <a:off x="571500" y="500063"/>
            <a:ext cx="3181350" cy="1171575"/>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500063" y="3214688"/>
            <a:ext cx="3038475" cy="1066800"/>
          </a:xfrm>
          <a:prstGeom prst="rect">
            <a:avLst/>
          </a:prstGeom>
          <a:noFill/>
          <a:ln w="9525">
            <a:noFill/>
            <a:miter lim="800000"/>
            <a:headEnd/>
            <a:tailEnd/>
          </a:ln>
        </p:spPr>
      </p:pic>
      <p:pic>
        <p:nvPicPr>
          <p:cNvPr id="6149" name="Picture 5"/>
          <p:cNvPicPr>
            <a:picLocks noChangeAspect="1" noChangeArrowheads="1"/>
          </p:cNvPicPr>
          <p:nvPr/>
        </p:nvPicPr>
        <p:blipFill>
          <a:blip r:embed="rId4" cstate="print"/>
          <a:srcRect/>
          <a:stretch>
            <a:fillRect/>
          </a:stretch>
        </p:blipFill>
        <p:spPr bwMode="auto">
          <a:xfrm>
            <a:off x="6038850" y="1643063"/>
            <a:ext cx="3105150" cy="1066800"/>
          </a:xfrm>
          <a:prstGeom prst="rect">
            <a:avLst/>
          </a:prstGeom>
          <a:noFill/>
          <a:ln w="9525">
            <a:noFill/>
            <a:miter lim="800000"/>
            <a:headEnd/>
            <a:tailEnd/>
          </a:ln>
        </p:spPr>
      </p:pic>
      <p:pic>
        <p:nvPicPr>
          <p:cNvPr id="6150" name="Image 13" descr="3326.jpg"/>
          <p:cNvPicPr>
            <a:picLocks noChangeAspect="1"/>
          </p:cNvPicPr>
          <p:nvPr/>
        </p:nvPicPr>
        <p:blipFill>
          <a:blip r:embed="rId5" cstate="print"/>
          <a:srcRect/>
          <a:stretch>
            <a:fillRect/>
          </a:stretch>
        </p:blipFill>
        <p:spPr bwMode="auto">
          <a:xfrm>
            <a:off x="4857750" y="3143250"/>
            <a:ext cx="3810000" cy="1381125"/>
          </a:xfrm>
          <a:prstGeom prst="rect">
            <a:avLst/>
          </a:prstGeom>
          <a:noFill/>
          <a:ln w="9525">
            <a:noFill/>
            <a:miter lim="800000"/>
            <a:headEnd/>
            <a:tailEnd/>
          </a:ln>
        </p:spPr>
      </p:pic>
      <p:pic>
        <p:nvPicPr>
          <p:cNvPr id="6151" name="Image 1" descr="dst2b.jpg"/>
          <p:cNvPicPr>
            <a:picLocks noChangeAspect="1" noChangeArrowheads="1"/>
          </p:cNvPicPr>
          <p:nvPr/>
        </p:nvPicPr>
        <p:blipFill>
          <a:blip r:embed="rId6" cstate="print">
            <a:lum bright="-10000" contrast="20000"/>
          </a:blip>
          <a:srcRect t="5705"/>
          <a:stretch>
            <a:fillRect/>
          </a:stretch>
        </p:blipFill>
        <p:spPr bwMode="auto">
          <a:xfrm>
            <a:off x="500063" y="4714875"/>
            <a:ext cx="3846512" cy="828675"/>
          </a:xfrm>
          <a:prstGeom prst="rect">
            <a:avLst/>
          </a:prstGeom>
          <a:noFill/>
          <a:ln w="9525">
            <a:noFill/>
            <a:miter lim="800000"/>
            <a:headEnd/>
            <a:tailEnd/>
          </a:ln>
        </p:spPr>
      </p:pic>
      <p:pic>
        <p:nvPicPr>
          <p:cNvPr id="6152" name="Image 3" descr="dst2a.jpg"/>
          <p:cNvPicPr>
            <a:picLocks noChangeAspect="1" noChangeArrowheads="1"/>
          </p:cNvPicPr>
          <p:nvPr/>
        </p:nvPicPr>
        <p:blipFill>
          <a:blip r:embed="rId7" cstate="print">
            <a:lum bright="-10000" contrast="20000"/>
          </a:blip>
          <a:srcRect/>
          <a:stretch>
            <a:fillRect/>
          </a:stretch>
        </p:blipFill>
        <p:spPr bwMode="auto">
          <a:xfrm>
            <a:off x="1571625" y="2000250"/>
            <a:ext cx="3913188" cy="900113"/>
          </a:xfrm>
          <a:prstGeom prst="rect">
            <a:avLst/>
          </a:prstGeom>
          <a:noFill/>
          <a:ln w="9525">
            <a:noFill/>
            <a:miter lim="800000"/>
            <a:headEnd/>
            <a:tailEnd/>
          </a:ln>
        </p:spPr>
      </p:pic>
      <p:pic>
        <p:nvPicPr>
          <p:cNvPr id="6153" name="Picture 8"/>
          <p:cNvPicPr>
            <a:picLocks noChangeAspect="1" noChangeArrowheads="1"/>
          </p:cNvPicPr>
          <p:nvPr/>
        </p:nvPicPr>
        <p:blipFill>
          <a:blip r:embed="rId8" cstate="print"/>
          <a:srcRect/>
          <a:stretch>
            <a:fillRect/>
          </a:stretch>
        </p:blipFill>
        <p:spPr bwMode="auto">
          <a:xfrm>
            <a:off x="4143375" y="214313"/>
            <a:ext cx="4765675" cy="1152525"/>
          </a:xfrm>
          <a:prstGeom prst="rect">
            <a:avLst/>
          </a:prstGeom>
          <a:noFill/>
          <a:ln w="9525">
            <a:noFill/>
            <a:miter lim="800000"/>
            <a:headEnd/>
            <a:tailEnd/>
          </a:ln>
        </p:spPr>
      </p:pic>
      <p:sp>
        <p:nvSpPr>
          <p:cNvPr id="18" name="Rectangle 17"/>
          <p:cNvSpPr/>
          <p:nvPr/>
        </p:nvSpPr>
        <p:spPr>
          <a:xfrm>
            <a:off x="428597" y="1285860"/>
            <a:ext cx="428627" cy="720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1</a:t>
            </a:r>
          </a:p>
        </p:txBody>
      </p:sp>
      <p:sp>
        <p:nvSpPr>
          <p:cNvPr id="19" name="Rectangle 18"/>
          <p:cNvSpPr/>
          <p:nvPr/>
        </p:nvSpPr>
        <p:spPr>
          <a:xfrm>
            <a:off x="5072066" y="-142900"/>
            <a:ext cx="336895" cy="756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2</a:t>
            </a:r>
          </a:p>
        </p:txBody>
      </p:sp>
      <p:sp>
        <p:nvSpPr>
          <p:cNvPr id="20" name="Rectangle 19"/>
          <p:cNvSpPr/>
          <p:nvPr/>
        </p:nvSpPr>
        <p:spPr>
          <a:xfrm>
            <a:off x="1285852" y="2143116"/>
            <a:ext cx="336895" cy="756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3</a:t>
            </a:r>
          </a:p>
        </p:txBody>
      </p:sp>
      <p:sp>
        <p:nvSpPr>
          <p:cNvPr id="21" name="Rectangle 20"/>
          <p:cNvSpPr/>
          <p:nvPr/>
        </p:nvSpPr>
        <p:spPr>
          <a:xfrm>
            <a:off x="5786447" y="2143116"/>
            <a:ext cx="428628" cy="756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4</a:t>
            </a:r>
          </a:p>
        </p:txBody>
      </p:sp>
      <p:sp>
        <p:nvSpPr>
          <p:cNvPr id="22" name="Rectangle 21"/>
          <p:cNvSpPr/>
          <p:nvPr/>
        </p:nvSpPr>
        <p:spPr>
          <a:xfrm>
            <a:off x="285720" y="3643314"/>
            <a:ext cx="408334" cy="756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5</a:t>
            </a:r>
          </a:p>
        </p:txBody>
      </p:sp>
      <p:sp>
        <p:nvSpPr>
          <p:cNvPr id="23" name="Rectangle 22"/>
          <p:cNvSpPr/>
          <p:nvPr/>
        </p:nvSpPr>
        <p:spPr>
          <a:xfrm>
            <a:off x="4714876" y="3929066"/>
            <a:ext cx="336896" cy="756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6</a:t>
            </a:r>
          </a:p>
        </p:txBody>
      </p:sp>
      <p:sp>
        <p:nvSpPr>
          <p:cNvPr id="24" name="Rectangle 23"/>
          <p:cNvSpPr/>
          <p:nvPr/>
        </p:nvSpPr>
        <p:spPr>
          <a:xfrm>
            <a:off x="571472" y="5143512"/>
            <a:ext cx="336896" cy="756000"/>
          </a:xfrm>
          <a:prstGeom prst="rect">
            <a:avLst/>
          </a:prstGeom>
          <a:noFill/>
        </p:spPr>
        <p:txBody>
          <a:bodyPr>
            <a:spAutoFit/>
          </a:bodyPr>
          <a:lstStyle/>
          <a:p>
            <a:pPr algn="ctr" fontAlgn="auto">
              <a:spcBef>
                <a:spcPts val="0"/>
              </a:spcBef>
              <a:spcAft>
                <a:spcPts val="0"/>
              </a:spcAft>
              <a:defRPr/>
            </a:pPr>
            <a:r>
              <a:rPr lang="fr-FR"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14313" y="571500"/>
          <a:ext cx="8715438" cy="3373453"/>
        </p:xfrm>
        <a:graphic>
          <a:graphicData uri="http://schemas.openxmlformats.org/drawingml/2006/table">
            <a:tbl>
              <a:tblPr firstRow="1" bandRow="1">
                <a:tableStyleId>{5C22544A-7EE6-4342-B048-85BDC9FD1C3A}</a:tableStyleId>
              </a:tblPr>
              <a:tblGrid>
                <a:gridCol w="2905146"/>
                <a:gridCol w="2905146"/>
                <a:gridCol w="2905146"/>
              </a:tblGrid>
              <a:tr h="1990238">
                <a:tc>
                  <a:txBody>
                    <a:bodyPr/>
                    <a:lstStyle/>
                    <a:p>
                      <a:pPr algn="ctr"/>
                      <a:r>
                        <a:rPr lang="fr-FR" dirty="0" smtClean="0">
                          <a:solidFill>
                            <a:srgbClr val="FF0000"/>
                          </a:solidFill>
                        </a:rPr>
                        <a:t>1</a:t>
                      </a:r>
                      <a:r>
                        <a:rPr lang="fr-FR" baseline="30000" dirty="0" smtClean="0">
                          <a:solidFill>
                            <a:srgbClr val="FF0000"/>
                          </a:solidFill>
                        </a:rPr>
                        <a:t>er</a:t>
                      </a:r>
                      <a:r>
                        <a:rPr lang="fr-FR" dirty="0" smtClean="0">
                          <a:solidFill>
                            <a:srgbClr val="FF0000"/>
                          </a:solidFill>
                        </a:rPr>
                        <a:t> cas :</a:t>
                      </a:r>
                    </a:p>
                    <a:p>
                      <a:pPr algn="ctr"/>
                      <a:r>
                        <a:rPr lang="fr-FR" sz="1700" dirty="0" smtClean="0">
                          <a:solidFill>
                            <a:schemeClr val="tx1"/>
                          </a:solidFill>
                        </a:rPr>
                        <a:t>La</a:t>
                      </a:r>
                      <a:r>
                        <a:rPr lang="fr-FR" sz="1700" baseline="0" dirty="0" smtClean="0">
                          <a:solidFill>
                            <a:schemeClr val="tx1"/>
                          </a:solidFill>
                        </a:rPr>
                        <a:t> distance parcourue</a:t>
                      </a:r>
                      <a:r>
                        <a:rPr lang="fr-FR" sz="1700" dirty="0" smtClean="0">
                          <a:solidFill>
                            <a:schemeClr val="tx1"/>
                          </a:solidFill>
                        </a:rPr>
                        <a:t> par la moto entre chaque image </a:t>
                      </a:r>
                    </a:p>
                    <a:p>
                      <a:pPr algn="ctr"/>
                      <a:r>
                        <a:rPr lang="fr-FR" sz="1700" dirty="0" smtClean="0">
                          <a:solidFill>
                            <a:schemeClr val="tx1"/>
                          </a:solidFill>
                        </a:rPr>
                        <a:t>est toujours</a:t>
                      </a:r>
                      <a:r>
                        <a:rPr lang="fr-FR" sz="1700" baseline="0" dirty="0" smtClean="0">
                          <a:solidFill>
                            <a:schemeClr val="tx1"/>
                          </a:solidFill>
                        </a:rPr>
                        <a:t> la même</a:t>
                      </a:r>
                      <a:endParaRPr lang="fr-FR" sz="1700" dirty="0" smtClean="0">
                        <a:solidFill>
                          <a:schemeClr val="tx1"/>
                        </a:solidFill>
                      </a:endParaRPr>
                    </a:p>
                    <a:p>
                      <a:pPr algn="ctr"/>
                      <a:r>
                        <a:rPr lang="fr-FR" b="0" i="1" dirty="0" smtClean="0">
                          <a:solidFill>
                            <a:schemeClr val="tx1"/>
                          </a:solidFill>
                        </a:rPr>
                        <a:t>et l’intervalle de temps est toujours le même…</a:t>
                      </a:r>
                      <a:endParaRPr lang="fr-FR" b="0" i="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solidFill>
                            <a:srgbClr val="FF0000"/>
                          </a:solidFill>
                        </a:rPr>
                        <a:t>2</a:t>
                      </a:r>
                      <a:r>
                        <a:rPr lang="fr-FR" baseline="30000" dirty="0" smtClean="0">
                          <a:solidFill>
                            <a:srgbClr val="FF0000"/>
                          </a:solidFill>
                        </a:rPr>
                        <a:t>ème</a:t>
                      </a:r>
                      <a:r>
                        <a:rPr lang="fr-FR" dirty="0" smtClean="0">
                          <a:solidFill>
                            <a:srgbClr val="FF0000"/>
                          </a:solidFill>
                        </a:rPr>
                        <a:t> cas :</a:t>
                      </a:r>
                    </a:p>
                    <a:p>
                      <a:pPr marL="0" marR="0" indent="0" algn="ctr" defTabSz="914400" rtl="0" eaLnBrk="1" fontAlgn="auto" latinLnBrk="0" hangingPunct="1">
                        <a:lnSpc>
                          <a:spcPct val="100000"/>
                        </a:lnSpc>
                        <a:spcBef>
                          <a:spcPts val="0"/>
                        </a:spcBef>
                        <a:spcAft>
                          <a:spcPts val="0"/>
                        </a:spcAft>
                        <a:buClrTx/>
                        <a:buSzTx/>
                        <a:buFontTx/>
                        <a:buNone/>
                        <a:tabLst/>
                        <a:defRPr/>
                      </a:pPr>
                      <a:r>
                        <a:rPr lang="fr-FR" sz="1700" dirty="0" smtClean="0">
                          <a:solidFill>
                            <a:schemeClr val="tx1"/>
                          </a:solidFill>
                        </a:rPr>
                        <a:t>La</a:t>
                      </a:r>
                      <a:r>
                        <a:rPr lang="fr-FR" sz="1700" baseline="0" dirty="0" smtClean="0">
                          <a:solidFill>
                            <a:schemeClr val="tx1"/>
                          </a:solidFill>
                        </a:rPr>
                        <a:t> distance parcourue</a:t>
                      </a:r>
                      <a:r>
                        <a:rPr lang="fr-FR" sz="1700" dirty="0" smtClean="0">
                          <a:solidFill>
                            <a:schemeClr val="tx1"/>
                          </a:solidFill>
                        </a:rPr>
                        <a:t> par la moto entre chaque image </a:t>
                      </a:r>
                    </a:p>
                    <a:p>
                      <a:pPr marL="0" marR="0" indent="0" algn="ctr" defTabSz="914400" rtl="0" eaLnBrk="1" fontAlgn="auto" latinLnBrk="0" hangingPunct="1">
                        <a:lnSpc>
                          <a:spcPct val="100000"/>
                        </a:lnSpc>
                        <a:spcBef>
                          <a:spcPts val="0"/>
                        </a:spcBef>
                        <a:spcAft>
                          <a:spcPts val="0"/>
                        </a:spcAft>
                        <a:buClrTx/>
                        <a:buSzTx/>
                        <a:buFontTx/>
                        <a:buNone/>
                        <a:tabLst/>
                        <a:defRPr/>
                      </a:pPr>
                      <a:r>
                        <a:rPr lang="fr-FR" sz="1700" dirty="0" smtClean="0">
                          <a:solidFill>
                            <a:schemeClr val="tx1"/>
                          </a:solidFill>
                        </a:rPr>
                        <a:t>est de plus en plus grande</a:t>
                      </a:r>
                    </a:p>
                    <a:p>
                      <a:pPr marL="0" marR="0" indent="0" algn="ctr" defTabSz="914400" rtl="0" eaLnBrk="1" fontAlgn="auto" latinLnBrk="0" hangingPunct="1">
                        <a:lnSpc>
                          <a:spcPct val="100000"/>
                        </a:lnSpc>
                        <a:spcBef>
                          <a:spcPts val="0"/>
                        </a:spcBef>
                        <a:spcAft>
                          <a:spcPts val="0"/>
                        </a:spcAft>
                        <a:buClrTx/>
                        <a:buSzTx/>
                        <a:buFontTx/>
                        <a:buNone/>
                        <a:tabLst/>
                        <a:defRPr/>
                      </a:pPr>
                      <a:r>
                        <a:rPr lang="fr-FR" b="0" i="1" dirty="0" smtClean="0">
                          <a:solidFill>
                            <a:schemeClr val="tx1"/>
                          </a:solidFill>
                        </a:rPr>
                        <a:t>et l’intervalle de temps est toujours le même…</a:t>
                      </a:r>
                      <a:endParaRPr lang="fr-FR" b="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solidFill>
                            <a:srgbClr val="FF0000"/>
                          </a:solidFill>
                        </a:rPr>
                        <a:t>3</a:t>
                      </a:r>
                      <a:r>
                        <a:rPr lang="fr-FR" baseline="30000" dirty="0" smtClean="0">
                          <a:solidFill>
                            <a:srgbClr val="FF0000"/>
                          </a:solidFill>
                        </a:rPr>
                        <a:t>ème</a:t>
                      </a:r>
                      <a:r>
                        <a:rPr lang="fr-FR" dirty="0" smtClean="0">
                          <a:solidFill>
                            <a:srgbClr val="FF0000"/>
                          </a:solidFill>
                        </a:rPr>
                        <a:t> cas :</a:t>
                      </a:r>
                    </a:p>
                    <a:p>
                      <a:pPr algn="ctr"/>
                      <a:r>
                        <a:rPr lang="fr-FR" sz="1700" dirty="0" smtClean="0">
                          <a:solidFill>
                            <a:schemeClr val="tx1"/>
                          </a:solidFill>
                        </a:rPr>
                        <a:t>La</a:t>
                      </a:r>
                      <a:r>
                        <a:rPr lang="fr-FR" sz="1700" baseline="0" dirty="0" smtClean="0">
                          <a:solidFill>
                            <a:schemeClr val="tx1"/>
                          </a:solidFill>
                        </a:rPr>
                        <a:t> distance parcourue</a:t>
                      </a:r>
                      <a:r>
                        <a:rPr lang="fr-FR" sz="1700" dirty="0" smtClean="0">
                          <a:solidFill>
                            <a:schemeClr val="tx1"/>
                          </a:solidFill>
                        </a:rPr>
                        <a:t> par la moto entre chaque image </a:t>
                      </a:r>
                    </a:p>
                    <a:p>
                      <a:pPr algn="ctr"/>
                      <a:r>
                        <a:rPr lang="fr-FR" sz="1700" dirty="0" smtClean="0">
                          <a:solidFill>
                            <a:schemeClr val="tx1"/>
                          </a:solidFill>
                        </a:rPr>
                        <a:t>est de</a:t>
                      </a:r>
                      <a:r>
                        <a:rPr lang="fr-FR" sz="1700" baseline="0" dirty="0" smtClean="0">
                          <a:solidFill>
                            <a:schemeClr val="tx1"/>
                          </a:solidFill>
                        </a:rPr>
                        <a:t> moins en moins grande</a:t>
                      </a:r>
                    </a:p>
                    <a:p>
                      <a:pPr algn="ctr"/>
                      <a:r>
                        <a:rPr lang="fr-FR" b="0" i="1" dirty="0" smtClean="0">
                          <a:solidFill>
                            <a:schemeClr val="tx1"/>
                          </a:solidFill>
                        </a:rPr>
                        <a:t>et l’intervalle de temps est toujours le même…</a:t>
                      </a:r>
                      <a:endParaRPr lang="fr-FR" b="0" i="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83215">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3" name="Picture 2"/>
          <p:cNvPicPr>
            <a:picLocks noChangeAspect="1" noChangeArrowheads="1"/>
          </p:cNvPicPr>
          <p:nvPr/>
        </p:nvPicPr>
        <p:blipFill>
          <a:blip r:embed="rId2" cstate="print"/>
          <a:srcRect/>
          <a:stretch>
            <a:fillRect/>
          </a:stretch>
        </p:blipFill>
        <p:spPr bwMode="auto">
          <a:xfrm>
            <a:off x="571500" y="2714625"/>
            <a:ext cx="2443163" cy="900113"/>
          </a:xfrm>
          <a:prstGeom prst="rect">
            <a:avLst/>
          </a:prstGeom>
          <a:noFill/>
          <a:ln w="9525">
            <a:noFill/>
            <a:miter lim="800000"/>
            <a:headEnd/>
            <a:tailEnd/>
          </a:ln>
        </p:spPr>
      </p:pic>
      <p:pic>
        <p:nvPicPr>
          <p:cNvPr id="4" name="Picture 5"/>
          <p:cNvPicPr>
            <a:picLocks noChangeAspect="1" noChangeArrowheads="1"/>
          </p:cNvPicPr>
          <p:nvPr/>
        </p:nvPicPr>
        <p:blipFill>
          <a:blip r:embed="rId3" cstate="print"/>
          <a:srcRect/>
          <a:stretch>
            <a:fillRect/>
          </a:stretch>
        </p:blipFill>
        <p:spPr bwMode="auto">
          <a:xfrm>
            <a:off x="3357563" y="2714625"/>
            <a:ext cx="2619375" cy="900113"/>
          </a:xfrm>
          <a:prstGeom prst="rect">
            <a:avLst/>
          </a:prstGeom>
          <a:noFill/>
          <a:ln w="9525">
            <a:noFill/>
            <a:miter lim="800000"/>
            <a:headEnd/>
            <a:tailEnd/>
          </a:ln>
        </p:spPr>
      </p:pic>
      <p:pic>
        <p:nvPicPr>
          <p:cNvPr id="5" name="Picture 4"/>
          <p:cNvPicPr>
            <a:picLocks noChangeAspect="1" noChangeArrowheads="1"/>
          </p:cNvPicPr>
          <p:nvPr/>
        </p:nvPicPr>
        <p:blipFill>
          <a:blip r:embed="rId4" cstate="print"/>
          <a:srcRect/>
          <a:stretch>
            <a:fillRect/>
          </a:stretch>
        </p:blipFill>
        <p:spPr bwMode="auto">
          <a:xfrm>
            <a:off x="6286500" y="2714625"/>
            <a:ext cx="2563813" cy="900113"/>
          </a:xfrm>
          <a:prstGeom prst="rect">
            <a:avLst/>
          </a:prstGeom>
          <a:noFill/>
          <a:ln w="9525">
            <a:noFill/>
            <a:miter lim="800000"/>
            <a:headEnd/>
            <a:tailEnd/>
          </a:ln>
        </p:spPr>
      </p:pic>
      <p:sp>
        <p:nvSpPr>
          <p:cNvPr id="6" name="ZoneTexte 5"/>
          <p:cNvSpPr txBox="1">
            <a:spLocks noChangeArrowheads="1"/>
          </p:cNvSpPr>
          <p:nvPr/>
        </p:nvSpPr>
        <p:spPr bwMode="auto">
          <a:xfrm>
            <a:off x="428625" y="4214813"/>
            <a:ext cx="2428875" cy="646112"/>
          </a:xfrm>
          <a:prstGeom prst="rect">
            <a:avLst/>
          </a:prstGeom>
          <a:noFill/>
          <a:ln w="9525">
            <a:noFill/>
            <a:miter lim="800000"/>
            <a:headEnd/>
            <a:tailEnd/>
          </a:ln>
        </p:spPr>
        <p:txBody>
          <a:bodyPr>
            <a:spAutoFit/>
          </a:bodyPr>
          <a:lstStyle/>
          <a:p>
            <a:pPr algn="ctr"/>
            <a:r>
              <a:rPr lang="fr-FR">
                <a:latin typeface="Calibri" pitchFamily="34" charset="0"/>
              </a:rPr>
              <a:t>La vitesse</a:t>
            </a:r>
          </a:p>
          <a:p>
            <a:pPr algn="ctr"/>
            <a:r>
              <a:rPr lang="fr-FR">
                <a:latin typeface="Calibri" pitchFamily="34" charset="0"/>
              </a:rPr>
              <a:t>est constante ! </a:t>
            </a:r>
          </a:p>
        </p:txBody>
      </p:sp>
      <p:sp>
        <p:nvSpPr>
          <p:cNvPr id="7" name="ZoneTexte 6"/>
          <p:cNvSpPr txBox="1">
            <a:spLocks noChangeArrowheads="1"/>
          </p:cNvSpPr>
          <p:nvPr/>
        </p:nvSpPr>
        <p:spPr bwMode="auto">
          <a:xfrm>
            <a:off x="3357563" y="4214813"/>
            <a:ext cx="2428875" cy="646112"/>
          </a:xfrm>
          <a:prstGeom prst="rect">
            <a:avLst/>
          </a:prstGeom>
          <a:noFill/>
          <a:ln w="9525">
            <a:noFill/>
            <a:miter lim="800000"/>
            <a:headEnd/>
            <a:tailEnd/>
          </a:ln>
        </p:spPr>
        <p:txBody>
          <a:bodyPr>
            <a:spAutoFit/>
          </a:bodyPr>
          <a:lstStyle/>
          <a:p>
            <a:pPr algn="ctr"/>
            <a:r>
              <a:rPr lang="fr-FR">
                <a:latin typeface="Calibri" pitchFamily="34" charset="0"/>
              </a:rPr>
              <a:t>La vitesse</a:t>
            </a:r>
          </a:p>
          <a:p>
            <a:pPr algn="ctr"/>
            <a:r>
              <a:rPr lang="fr-FR">
                <a:latin typeface="Calibri" pitchFamily="34" charset="0"/>
              </a:rPr>
              <a:t>augmente ! </a:t>
            </a:r>
          </a:p>
        </p:txBody>
      </p:sp>
      <p:sp>
        <p:nvSpPr>
          <p:cNvPr id="8" name="ZoneTexte 7"/>
          <p:cNvSpPr txBox="1">
            <a:spLocks noChangeArrowheads="1"/>
          </p:cNvSpPr>
          <p:nvPr/>
        </p:nvSpPr>
        <p:spPr bwMode="auto">
          <a:xfrm>
            <a:off x="6286500" y="4214813"/>
            <a:ext cx="2428875" cy="646112"/>
          </a:xfrm>
          <a:prstGeom prst="rect">
            <a:avLst/>
          </a:prstGeom>
          <a:noFill/>
          <a:ln w="9525">
            <a:noFill/>
            <a:miter lim="800000"/>
            <a:headEnd/>
            <a:tailEnd/>
          </a:ln>
        </p:spPr>
        <p:txBody>
          <a:bodyPr>
            <a:spAutoFit/>
          </a:bodyPr>
          <a:lstStyle/>
          <a:p>
            <a:pPr algn="ctr"/>
            <a:r>
              <a:rPr lang="fr-FR">
                <a:latin typeface="Calibri" pitchFamily="34" charset="0"/>
              </a:rPr>
              <a:t>La vitesse</a:t>
            </a:r>
          </a:p>
          <a:p>
            <a:pPr algn="ctr"/>
            <a:r>
              <a:rPr lang="fr-FR">
                <a:latin typeface="Calibri" pitchFamily="34" charset="0"/>
              </a:rPr>
              <a:t>diminue ! </a:t>
            </a:r>
          </a:p>
        </p:txBody>
      </p:sp>
      <p:sp>
        <p:nvSpPr>
          <p:cNvPr id="9" name="Flèche vers le bas 8"/>
          <p:cNvSpPr/>
          <p:nvPr/>
        </p:nvSpPr>
        <p:spPr>
          <a:xfrm>
            <a:off x="1285875" y="3643313"/>
            <a:ext cx="71437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Flèche vers le bas 9"/>
          <p:cNvSpPr/>
          <p:nvPr/>
        </p:nvSpPr>
        <p:spPr>
          <a:xfrm>
            <a:off x="4214813" y="3643313"/>
            <a:ext cx="71437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Flèche vers le bas 10"/>
          <p:cNvSpPr/>
          <p:nvPr/>
        </p:nvSpPr>
        <p:spPr>
          <a:xfrm>
            <a:off x="7143750" y="3643313"/>
            <a:ext cx="71437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ZoneTexte 14"/>
          <p:cNvSpPr txBox="1">
            <a:spLocks noChangeArrowheads="1"/>
          </p:cNvSpPr>
          <p:nvPr/>
        </p:nvSpPr>
        <p:spPr bwMode="auto">
          <a:xfrm>
            <a:off x="714375" y="5568950"/>
            <a:ext cx="2000250" cy="646113"/>
          </a:xfrm>
          <a:prstGeom prst="rect">
            <a:avLst/>
          </a:prstGeom>
          <a:noFill/>
          <a:ln w="9525">
            <a:noFill/>
            <a:miter lim="800000"/>
            <a:headEnd/>
            <a:tailEnd/>
          </a:ln>
        </p:spPr>
        <p:txBody>
          <a:bodyPr>
            <a:spAutoFit/>
          </a:bodyPr>
          <a:lstStyle/>
          <a:p>
            <a:pPr algn="ctr"/>
            <a:r>
              <a:rPr lang="fr-FR" b="1" dirty="0">
                <a:solidFill>
                  <a:srgbClr val="FF0000"/>
                </a:solidFill>
                <a:latin typeface="Calibri" pitchFamily="34" charset="0"/>
              </a:rPr>
              <a:t>Le mouvement </a:t>
            </a:r>
          </a:p>
          <a:p>
            <a:pPr algn="ctr"/>
            <a:r>
              <a:rPr lang="fr-FR" b="1" dirty="0">
                <a:solidFill>
                  <a:srgbClr val="FF0000"/>
                </a:solidFill>
                <a:latin typeface="Calibri" pitchFamily="34" charset="0"/>
              </a:rPr>
              <a:t>est uniforme !</a:t>
            </a:r>
          </a:p>
        </p:txBody>
      </p:sp>
      <p:sp>
        <p:nvSpPr>
          <p:cNvPr id="16" name="ZoneTexte 15"/>
          <p:cNvSpPr txBox="1">
            <a:spLocks noChangeArrowheads="1"/>
          </p:cNvSpPr>
          <p:nvPr/>
        </p:nvSpPr>
        <p:spPr bwMode="auto">
          <a:xfrm>
            <a:off x="3571875" y="5572125"/>
            <a:ext cx="2000250" cy="646113"/>
          </a:xfrm>
          <a:prstGeom prst="rect">
            <a:avLst/>
          </a:prstGeom>
          <a:noFill/>
          <a:ln w="9525">
            <a:noFill/>
            <a:miter lim="800000"/>
            <a:headEnd/>
            <a:tailEnd/>
          </a:ln>
        </p:spPr>
        <p:txBody>
          <a:bodyPr>
            <a:spAutoFit/>
          </a:bodyPr>
          <a:lstStyle/>
          <a:p>
            <a:pPr algn="ctr"/>
            <a:r>
              <a:rPr lang="fr-FR">
                <a:latin typeface="Calibri" pitchFamily="34" charset="0"/>
              </a:rPr>
              <a:t>Le mouvement </a:t>
            </a:r>
          </a:p>
          <a:p>
            <a:pPr algn="ctr"/>
            <a:r>
              <a:rPr lang="fr-FR">
                <a:latin typeface="Calibri" pitchFamily="34" charset="0"/>
              </a:rPr>
              <a:t>est accéléré !</a:t>
            </a:r>
          </a:p>
        </p:txBody>
      </p:sp>
      <p:sp>
        <p:nvSpPr>
          <p:cNvPr id="17" name="ZoneTexte 16"/>
          <p:cNvSpPr txBox="1">
            <a:spLocks noChangeArrowheads="1"/>
          </p:cNvSpPr>
          <p:nvPr/>
        </p:nvSpPr>
        <p:spPr bwMode="auto">
          <a:xfrm>
            <a:off x="6500813" y="5572125"/>
            <a:ext cx="2000250" cy="646113"/>
          </a:xfrm>
          <a:prstGeom prst="rect">
            <a:avLst/>
          </a:prstGeom>
          <a:noFill/>
          <a:ln w="9525">
            <a:noFill/>
            <a:miter lim="800000"/>
            <a:headEnd/>
            <a:tailEnd/>
          </a:ln>
        </p:spPr>
        <p:txBody>
          <a:bodyPr>
            <a:spAutoFit/>
          </a:bodyPr>
          <a:lstStyle/>
          <a:p>
            <a:pPr algn="ctr"/>
            <a:r>
              <a:rPr lang="fr-FR">
                <a:latin typeface="Calibri" pitchFamily="34" charset="0"/>
              </a:rPr>
              <a:t>Le mouvement </a:t>
            </a:r>
          </a:p>
          <a:p>
            <a:pPr algn="ctr"/>
            <a:r>
              <a:rPr lang="fr-FR">
                <a:latin typeface="Calibri" pitchFamily="34" charset="0"/>
              </a:rPr>
              <a:t>est ralenti !</a:t>
            </a:r>
          </a:p>
        </p:txBody>
      </p:sp>
      <p:sp>
        <p:nvSpPr>
          <p:cNvPr id="18" name="Flèche vers le bas 17"/>
          <p:cNvSpPr/>
          <p:nvPr/>
        </p:nvSpPr>
        <p:spPr>
          <a:xfrm>
            <a:off x="1285875" y="5000625"/>
            <a:ext cx="71437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9" name="Flèche vers le bas 18"/>
          <p:cNvSpPr/>
          <p:nvPr/>
        </p:nvSpPr>
        <p:spPr>
          <a:xfrm>
            <a:off x="4214813" y="5000625"/>
            <a:ext cx="71437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0" name="Flèche vers le bas 19"/>
          <p:cNvSpPr/>
          <p:nvPr/>
        </p:nvSpPr>
        <p:spPr>
          <a:xfrm>
            <a:off x="7143750" y="5000625"/>
            <a:ext cx="71437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anim calcmode="lin" valueType="num">
                                      <p:cBhvr additive="base">
                                        <p:cTn id="4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7">
                                            <p:txEl>
                                              <p:pRg st="0" end="0"/>
                                            </p:txEl>
                                          </p:spTgt>
                                        </p:tgtEl>
                                        <p:attrNameLst>
                                          <p:attrName>style.visibility</p:attrName>
                                        </p:attrNameLst>
                                      </p:cBhvr>
                                      <p:to>
                                        <p:strVal val="visible"/>
                                      </p:to>
                                    </p:set>
                                    <p:anim calcmode="lin" valueType="num">
                                      <p:cBhvr additive="base">
                                        <p:cTn id="5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7">
                                            <p:txEl>
                                              <p:pRg st="1" end="1"/>
                                            </p:txEl>
                                          </p:spTgt>
                                        </p:tgtEl>
                                        <p:attrNameLst>
                                          <p:attrName>style.visibility</p:attrName>
                                        </p:attrNameLst>
                                      </p:cBhvr>
                                      <p:to>
                                        <p:strVal val="visible"/>
                                      </p:to>
                                    </p:set>
                                    <p:anim calcmode="lin" valueType="num">
                                      <p:cBhvr additive="base">
                                        <p:cTn id="5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ppt_x"/>
                                          </p:val>
                                        </p:tav>
                                        <p:tav tm="100000">
                                          <p:val>
                                            <p:strVal val="#ppt_x"/>
                                          </p:val>
                                        </p:tav>
                                      </p:tavLst>
                                    </p:anim>
                                    <p:anim calcmode="lin" valueType="num">
                                      <p:cBhvr additive="base">
                                        <p:cTn id="6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8">
                                            <p:txEl>
                                              <p:pRg st="0" end="0"/>
                                            </p:txEl>
                                          </p:spTgt>
                                        </p:tgtEl>
                                        <p:attrNameLst>
                                          <p:attrName>style.visibility</p:attrName>
                                        </p:attrNameLst>
                                      </p:cBhvr>
                                      <p:to>
                                        <p:strVal val="visible"/>
                                      </p:to>
                                    </p:set>
                                    <p:anim calcmode="lin" valueType="num">
                                      <p:cBhvr additive="base">
                                        <p:cTn id="6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8">
                                            <p:txEl>
                                              <p:pRg st="0" end="0"/>
                                            </p:tx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8">
                                            <p:txEl>
                                              <p:pRg st="1" end="1"/>
                                            </p:txEl>
                                          </p:spTgt>
                                        </p:tgtEl>
                                        <p:attrNameLst>
                                          <p:attrName>style.visibility</p:attrName>
                                        </p:attrNameLst>
                                      </p:cBhvr>
                                      <p:to>
                                        <p:strVal val="visible"/>
                                      </p:to>
                                    </p:set>
                                    <p:anim calcmode="lin" valueType="num">
                                      <p:cBhvr additive="base">
                                        <p:cTn id="7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ppt_x"/>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5">
                                            <p:txEl>
                                              <p:pRg st="0" end="0"/>
                                            </p:txEl>
                                          </p:spTgt>
                                        </p:tgtEl>
                                        <p:attrNameLst>
                                          <p:attrName>style.visibility</p:attrName>
                                        </p:attrNameLst>
                                      </p:cBhvr>
                                      <p:to>
                                        <p:strVal val="visible"/>
                                      </p:to>
                                    </p:set>
                                    <p:anim calcmode="lin" valueType="num">
                                      <p:cBhvr additive="base">
                                        <p:cTn id="8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5">
                                            <p:txEl>
                                              <p:pRg st="1" end="1"/>
                                            </p:txEl>
                                          </p:spTgt>
                                        </p:tgtEl>
                                        <p:attrNameLst>
                                          <p:attrName>style.visibility</p:attrName>
                                        </p:attrNameLst>
                                      </p:cBhvr>
                                      <p:to>
                                        <p:strVal val="visible"/>
                                      </p:to>
                                    </p:set>
                                    <p:anim calcmode="lin" valueType="num">
                                      <p:cBhvr additive="base">
                                        <p:cTn id="89"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additive="base">
                                        <p:cTn id="95" dur="500" fill="hold"/>
                                        <p:tgtEl>
                                          <p:spTgt spid="19"/>
                                        </p:tgtEl>
                                        <p:attrNameLst>
                                          <p:attrName>ppt_x</p:attrName>
                                        </p:attrNameLst>
                                      </p:cBhvr>
                                      <p:tavLst>
                                        <p:tav tm="0">
                                          <p:val>
                                            <p:strVal val="#ppt_x"/>
                                          </p:val>
                                        </p:tav>
                                        <p:tav tm="100000">
                                          <p:val>
                                            <p:strVal val="#ppt_x"/>
                                          </p:val>
                                        </p:tav>
                                      </p:tavLst>
                                    </p:anim>
                                    <p:anim calcmode="lin" valueType="num">
                                      <p:cBhvr additive="base">
                                        <p:cTn id="9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6">
                                            <p:txEl>
                                              <p:pRg st="0" end="0"/>
                                            </p:txEl>
                                          </p:spTgt>
                                        </p:tgtEl>
                                        <p:attrNameLst>
                                          <p:attrName>style.visibility</p:attrName>
                                        </p:attrNameLst>
                                      </p:cBhvr>
                                      <p:to>
                                        <p:strVal val="visible"/>
                                      </p:to>
                                    </p:set>
                                    <p:anim calcmode="lin" valueType="num">
                                      <p:cBhvr additive="base">
                                        <p:cTn id="10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6">
                                            <p:txEl>
                                              <p:pRg st="1" end="1"/>
                                            </p:txEl>
                                          </p:spTgt>
                                        </p:tgtEl>
                                        <p:attrNameLst>
                                          <p:attrName>style.visibility</p:attrName>
                                        </p:attrNameLst>
                                      </p:cBhvr>
                                      <p:to>
                                        <p:strVal val="visible"/>
                                      </p:to>
                                    </p:set>
                                    <p:anim calcmode="lin" valueType="num">
                                      <p:cBhvr additive="base">
                                        <p:cTn id="105"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additive="base">
                                        <p:cTn id="111" dur="500" fill="hold"/>
                                        <p:tgtEl>
                                          <p:spTgt spid="20"/>
                                        </p:tgtEl>
                                        <p:attrNameLst>
                                          <p:attrName>ppt_x</p:attrName>
                                        </p:attrNameLst>
                                      </p:cBhvr>
                                      <p:tavLst>
                                        <p:tav tm="0">
                                          <p:val>
                                            <p:strVal val="#ppt_x"/>
                                          </p:val>
                                        </p:tav>
                                        <p:tav tm="100000">
                                          <p:val>
                                            <p:strVal val="#ppt_x"/>
                                          </p:val>
                                        </p:tav>
                                      </p:tavLst>
                                    </p:anim>
                                    <p:anim calcmode="lin" valueType="num">
                                      <p:cBhvr additive="base">
                                        <p:cTn id="1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17">
                                            <p:txEl>
                                              <p:pRg st="0" end="0"/>
                                            </p:txEl>
                                          </p:spTgt>
                                        </p:tgtEl>
                                        <p:attrNameLst>
                                          <p:attrName>style.visibility</p:attrName>
                                        </p:attrNameLst>
                                      </p:cBhvr>
                                      <p:to>
                                        <p:strVal val="visible"/>
                                      </p:to>
                                    </p:set>
                                    <p:anim calcmode="lin" valueType="num">
                                      <p:cBhvr additive="base">
                                        <p:cTn id="11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17">
                                            <p:txEl>
                                              <p:pRg st="1" end="1"/>
                                            </p:txEl>
                                          </p:spTgt>
                                        </p:tgtEl>
                                        <p:attrNameLst>
                                          <p:attrName>style.visibility</p:attrName>
                                        </p:attrNameLst>
                                      </p:cBhvr>
                                      <p:to>
                                        <p:strVal val="visible"/>
                                      </p:to>
                                    </p:set>
                                    <p:anim calcmode="lin" valueType="num">
                                      <p:cBhvr additive="base">
                                        <p:cTn id="121"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p:bldP spid="8" grpId="0" build="allAtOnce"/>
      <p:bldP spid="9" grpId="0" animBg="1"/>
      <p:bldP spid="10" grpId="0" animBg="1"/>
      <p:bldP spid="11" grpId="0" animBg="1"/>
      <p:bldP spid="15" grpId="0" build="allAtOnce"/>
      <p:bldP spid="16" grpId="0" build="allAtOnce"/>
      <p:bldP spid="17" grpId="0" build="allAtOnce"/>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188640"/>
            <a:ext cx="7992888" cy="646331"/>
          </a:xfrm>
          <a:prstGeom prst="rect">
            <a:avLst/>
          </a:prstGeom>
          <a:noFill/>
        </p:spPr>
        <p:txBody>
          <a:bodyPr wrap="square" rtlCol="0">
            <a:spAutoFit/>
          </a:bodyPr>
          <a:lstStyle/>
          <a:p>
            <a:r>
              <a:rPr lang="fr-FR" sz="3600" u="sng" dirty="0" err="1" smtClean="0">
                <a:solidFill>
                  <a:srgbClr val="FF0000"/>
                </a:solidFill>
              </a:rPr>
              <a:t>II.Modéliser</a:t>
            </a:r>
            <a:r>
              <a:rPr lang="fr-FR" sz="3600" u="sng" dirty="0" smtClean="0">
                <a:solidFill>
                  <a:srgbClr val="FF0000"/>
                </a:solidFill>
              </a:rPr>
              <a:t> les Interactions:</a:t>
            </a:r>
            <a:endParaRPr lang="fr-FR" sz="3600" u="sng" dirty="0">
              <a:solidFill>
                <a:srgbClr val="FF0000"/>
              </a:solidFill>
            </a:endParaRPr>
          </a:p>
        </p:txBody>
      </p:sp>
      <p:sp>
        <p:nvSpPr>
          <p:cNvPr id="25602" name="Rectangle 2"/>
          <p:cNvSpPr>
            <a:spLocks noChangeArrowheads="1"/>
          </p:cNvSpPr>
          <p:nvPr/>
        </p:nvSpPr>
        <p:spPr bwMode="auto">
          <a:xfrm>
            <a:off x="0" y="359678"/>
            <a:ext cx="91440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5603" name="Rectangle 3"/>
          <p:cNvSpPr>
            <a:spLocks noChangeArrowheads="1"/>
          </p:cNvSpPr>
          <p:nvPr/>
        </p:nvSpPr>
        <p:spPr bwMode="auto">
          <a:xfrm>
            <a:off x="0" y="7016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ZoneTexte 6"/>
          <p:cNvSpPr txBox="1"/>
          <p:nvPr/>
        </p:nvSpPr>
        <p:spPr>
          <a:xfrm>
            <a:off x="755576" y="1340768"/>
            <a:ext cx="7272808" cy="1200329"/>
          </a:xfrm>
          <a:prstGeom prst="rect">
            <a:avLst/>
          </a:prstGeom>
          <a:noFill/>
        </p:spPr>
        <p:txBody>
          <a:bodyPr wrap="square" rtlCol="0">
            <a:spAutoFit/>
          </a:bodyPr>
          <a:lstStyle/>
          <a:p>
            <a:r>
              <a:rPr lang="fr-FR" dirty="0" smtClean="0">
                <a:solidFill>
                  <a:srgbClr val="00B050"/>
                </a:solidFill>
              </a:rPr>
              <a:t>II.1. Notion de Force:</a:t>
            </a:r>
          </a:p>
          <a:p>
            <a:endParaRPr lang="fr-FR" dirty="0" smtClean="0"/>
          </a:p>
          <a:p>
            <a:endParaRPr lang="fr-FR" dirty="0" smtClean="0"/>
          </a:p>
          <a:p>
            <a:r>
              <a:rPr lang="fr-FR" dirty="0" smtClean="0"/>
              <a:t>Voir TP</a:t>
            </a: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51520" y="1196752"/>
          <a:ext cx="8568952" cy="5376646"/>
        </p:xfrm>
        <a:graphic>
          <a:graphicData uri="http://schemas.openxmlformats.org/drawingml/2006/table">
            <a:tbl>
              <a:tblPr/>
              <a:tblGrid>
                <a:gridCol w="3456384"/>
                <a:gridCol w="2909215"/>
                <a:gridCol w="2203353"/>
              </a:tblGrid>
              <a:tr h="958395">
                <a:tc gridSpan="3">
                  <a:txBody>
                    <a:bodyPr/>
                    <a:lstStyle/>
                    <a:p>
                      <a:pPr algn="just">
                        <a:lnSpc>
                          <a:spcPct val="132000"/>
                        </a:lnSpc>
                        <a:spcAft>
                          <a:spcPts val="0"/>
                        </a:spcAft>
                      </a:pPr>
                      <a:r>
                        <a:rPr lang="fr-FR" sz="1800" b="1" dirty="0" smtClean="0">
                          <a:latin typeface="Times New Roman"/>
                          <a:ea typeface="Times New Roman"/>
                          <a:cs typeface="Times New Roman"/>
                        </a:rPr>
                        <a:t>Doc1</a:t>
                      </a:r>
                      <a:r>
                        <a:rPr lang="fr-FR" sz="1800" b="1" baseline="0" dirty="0" smtClean="0">
                          <a:latin typeface="Times New Roman"/>
                          <a:ea typeface="Times New Roman"/>
                          <a:cs typeface="Times New Roman"/>
                        </a:rPr>
                        <a:t> : </a:t>
                      </a:r>
                      <a:r>
                        <a:rPr lang="fr-FR" sz="1800" b="1" dirty="0" smtClean="0">
                          <a:latin typeface="Times New Roman"/>
                          <a:ea typeface="Times New Roman"/>
                          <a:cs typeface="Times New Roman"/>
                        </a:rPr>
                        <a:t>histoire </a:t>
                      </a:r>
                      <a:r>
                        <a:rPr lang="fr-FR" sz="1800" b="1" dirty="0">
                          <a:latin typeface="Times New Roman"/>
                          <a:ea typeface="Times New Roman"/>
                          <a:cs typeface="Times New Roman"/>
                        </a:rPr>
                        <a:t>des sciences</a:t>
                      </a:r>
                      <a:endParaRPr lang="fr-FR" sz="1400" dirty="0">
                        <a:latin typeface="Times New Roman"/>
                        <a:ea typeface="Times New Roman"/>
                        <a:cs typeface="Times New Roman"/>
                      </a:endParaRPr>
                    </a:p>
                    <a:p>
                      <a:pPr algn="just">
                        <a:lnSpc>
                          <a:spcPct val="115000"/>
                        </a:lnSpc>
                        <a:spcAft>
                          <a:spcPts val="0"/>
                        </a:spcAft>
                      </a:pPr>
                      <a:r>
                        <a:rPr lang="fr-FR" sz="1800" dirty="0" smtClean="0">
                          <a:latin typeface="Times New Roman"/>
                          <a:ea typeface="Times New Roman"/>
                          <a:cs typeface="Times New Roman"/>
                        </a:rPr>
                        <a:t>L’énoncé </a:t>
                      </a:r>
                      <a:r>
                        <a:rPr lang="fr-FR" sz="1800" dirty="0">
                          <a:latin typeface="Times New Roman"/>
                          <a:ea typeface="Times New Roman"/>
                          <a:cs typeface="Times New Roman"/>
                        </a:rPr>
                        <a:t>de la loi de la gravitation universelle est attribué à Isaac Newton, mais comme il aimait le dire, « s'il m'a été donné de voir un peu plus loin que les autres, c'est parce que j'étais monté sur les épaules de géants ». </a:t>
                      </a:r>
                      <a:endParaRPr lang="fr-FR" sz="1800" dirty="0" smtClean="0">
                        <a:latin typeface="Times New Roman"/>
                        <a:ea typeface="Times New Roman"/>
                        <a:cs typeface="Times New Roman"/>
                      </a:endParaRPr>
                    </a:p>
                    <a:p>
                      <a:pPr algn="just">
                        <a:lnSpc>
                          <a:spcPct val="115000"/>
                        </a:lnSpc>
                        <a:spcAft>
                          <a:spcPts val="0"/>
                        </a:spcAft>
                      </a:pPr>
                      <a:r>
                        <a:rPr lang="fr-FR" sz="1800" dirty="0" smtClean="0">
                          <a:latin typeface="Times New Roman"/>
                          <a:ea typeface="Times New Roman"/>
                          <a:cs typeface="Times New Roman"/>
                        </a:rPr>
                        <a:t>Ces </a:t>
                      </a:r>
                      <a:r>
                        <a:rPr lang="fr-FR" sz="1800" dirty="0">
                          <a:latin typeface="Times New Roman"/>
                          <a:ea typeface="Times New Roman"/>
                          <a:cs typeface="Times New Roman"/>
                        </a:rPr>
                        <a:t>géants qui l'avaient précédé se nommaient , Johannes Kepler ou Robert Hooke. Quelques-unes de leurs idées au sujet de la chute des corps sont résumées ci-dessous.</a:t>
                      </a:r>
                      <a:endParaRPr lang="fr-FR" sz="1400" dirty="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sz="1200"/>
                    </a:p>
                  </a:txBody>
                  <a:tcPr marL="51141" marR="51141" marT="25570" marB="25570">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hMerge="1">
                  <a:txBody>
                    <a:bodyPr/>
                    <a:lstStyle/>
                    <a:p>
                      <a:endParaRPr lang="fr-FR" sz="1200"/>
                    </a:p>
                  </a:txBody>
                  <a:tcPr marL="51141" marR="51141" marT="25570" marB="25570">
                    <a:lnB w="12700" cap="flat" cmpd="sng" algn="ctr">
                      <a:solidFill>
                        <a:srgbClr val="000000"/>
                      </a:solidFill>
                      <a:prstDash val="solid"/>
                      <a:round/>
                      <a:headEnd type="none" w="med" len="med"/>
                      <a:tailEnd type="none" w="med" len="med"/>
                    </a:lnB>
                  </a:tcPr>
                </a:tc>
              </a:tr>
              <a:tr h="540105">
                <a:tc>
                  <a:txBody>
                    <a:bodyPr/>
                    <a:lstStyle/>
                    <a:p>
                      <a:pPr algn="just">
                        <a:lnSpc>
                          <a:spcPct val="132000"/>
                        </a:lnSpc>
                        <a:spcAft>
                          <a:spcPts val="0"/>
                        </a:spcAft>
                      </a:pPr>
                      <a:r>
                        <a:rPr lang="fr-FR" sz="1200" b="0" dirty="0">
                          <a:latin typeface="Times New Roman"/>
                          <a:ea typeface="Times New Roman"/>
                          <a:cs typeface="Times New Roman"/>
                        </a:rPr>
                        <a:t>Johannes Kepler</a:t>
                      </a:r>
                      <a:endParaRPr lang="fr-FR" sz="1050" b="0" dirty="0">
                        <a:latin typeface="Times New Roman"/>
                        <a:ea typeface="Times New Roman"/>
                        <a:cs typeface="Times New Roman"/>
                      </a:endParaRPr>
                    </a:p>
                    <a:p>
                      <a:pPr algn="just">
                        <a:lnSpc>
                          <a:spcPct val="132000"/>
                        </a:lnSpc>
                        <a:spcAft>
                          <a:spcPts val="0"/>
                        </a:spcAft>
                      </a:pPr>
                      <a:r>
                        <a:rPr lang="fr-FR" sz="1200" b="0" dirty="0">
                          <a:latin typeface="Times New Roman"/>
                          <a:ea typeface="Times New Roman"/>
                          <a:cs typeface="Times New Roman"/>
                        </a:rPr>
                        <a:t>(1571 ;1630)</a:t>
                      </a:r>
                      <a:endParaRPr lang="fr-FR" sz="1050" b="0" dirty="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2000"/>
                        </a:lnSpc>
                        <a:spcAft>
                          <a:spcPts val="0"/>
                        </a:spcAft>
                      </a:pPr>
                      <a:r>
                        <a:rPr lang="fr-FR" sz="1200" b="0">
                          <a:latin typeface="Times New Roman"/>
                          <a:ea typeface="Times New Roman"/>
                          <a:cs typeface="Times New Roman"/>
                        </a:rPr>
                        <a:t>Robert Hooke</a:t>
                      </a:r>
                      <a:endParaRPr lang="fr-FR" sz="1050" b="0">
                        <a:latin typeface="Times New Roman"/>
                        <a:ea typeface="Times New Roman"/>
                        <a:cs typeface="Times New Roman"/>
                      </a:endParaRPr>
                    </a:p>
                    <a:p>
                      <a:pPr algn="just">
                        <a:lnSpc>
                          <a:spcPct val="132000"/>
                        </a:lnSpc>
                        <a:spcAft>
                          <a:spcPts val="0"/>
                        </a:spcAft>
                      </a:pPr>
                      <a:r>
                        <a:rPr lang="fr-FR" sz="1200" b="0">
                          <a:latin typeface="Times New Roman"/>
                          <a:ea typeface="Times New Roman"/>
                          <a:cs typeface="Times New Roman"/>
                        </a:rPr>
                        <a:t>(1635 ;1703)</a:t>
                      </a:r>
                      <a:endParaRPr lang="fr-FR" sz="1050" b="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2000"/>
                        </a:lnSpc>
                        <a:spcAft>
                          <a:spcPts val="0"/>
                        </a:spcAft>
                      </a:pPr>
                      <a:r>
                        <a:rPr lang="fr-FR" sz="1200" b="0">
                          <a:latin typeface="Times New Roman"/>
                          <a:ea typeface="Times New Roman"/>
                          <a:cs typeface="Times New Roman"/>
                        </a:rPr>
                        <a:t>Isaac Newton</a:t>
                      </a:r>
                      <a:endParaRPr lang="fr-FR" sz="1050" b="0">
                        <a:latin typeface="Times New Roman"/>
                        <a:ea typeface="Times New Roman"/>
                        <a:cs typeface="Times New Roman"/>
                      </a:endParaRPr>
                    </a:p>
                    <a:p>
                      <a:pPr algn="just">
                        <a:lnSpc>
                          <a:spcPct val="132000"/>
                        </a:lnSpc>
                        <a:spcAft>
                          <a:spcPts val="0"/>
                        </a:spcAft>
                      </a:pPr>
                      <a:r>
                        <a:rPr lang="fr-FR" sz="1200" b="0">
                          <a:latin typeface="Times New Roman"/>
                          <a:ea typeface="Times New Roman"/>
                          <a:cs typeface="Times New Roman"/>
                        </a:rPr>
                        <a:t>(1642 ; 1727)</a:t>
                      </a:r>
                      <a:endParaRPr lang="fr-FR" sz="1050" b="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5499">
                <a:tc>
                  <a:txBody>
                    <a:bodyPr/>
                    <a:lstStyle/>
                    <a:p>
                      <a:pPr algn="l">
                        <a:lnSpc>
                          <a:spcPct val="132000"/>
                        </a:lnSpc>
                        <a:spcAft>
                          <a:spcPts val="0"/>
                        </a:spcAft>
                      </a:pPr>
                      <a:r>
                        <a:rPr lang="fr-FR" sz="1200" b="0" dirty="0">
                          <a:latin typeface="Times New Roman"/>
                          <a:ea typeface="Times New Roman"/>
                          <a:cs typeface="Times New Roman"/>
                        </a:rPr>
                        <a:t>« Deux pierres placées n'importe où dans l'espace » s'attiraient gravitationnellement et « viendraient à se rencontrer en un point intermédiaire (le centre de gravité), chacun s'approchant de l'autre proportionnellement à la masse de l'autre. »</a:t>
                      </a:r>
                      <a:endParaRPr lang="fr-FR" sz="1050" b="0" dirty="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2000"/>
                        </a:lnSpc>
                        <a:spcAft>
                          <a:spcPts val="0"/>
                        </a:spcAft>
                      </a:pPr>
                      <a:r>
                        <a:rPr lang="fr-FR" sz="1200" b="0" dirty="0">
                          <a:latin typeface="Times New Roman"/>
                          <a:ea typeface="Times New Roman"/>
                          <a:cs typeface="Times New Roman"/>
                        </a:rPr>
                        <a:t>« Mon hypothèse est que l’attraction  (de gravité) est toujours en proportion du carré de l’inverse de la  distance</a:t>
                      </a:r>
                      <a:endParaRPr lang="fr-FR" sz="1050" b="0" dirty="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2000"/>
                        </a:lnSpc>
                        <a:spcAft>
                          <a:spcPts val="0"/>
                        </a:spcAft>
                      </a:pPr>
                      <a:r>
                        <a:rPr lang="fr-FR" sz="1200" b="0" dirty="0">
                          <a:latin typeface="Times New Roman"/>
                          <a:ea typeface="Times New Roman"/>
                          <a:cs typeface="Times New Roman"/>
                        </a:rPr>
                        <a:t>Newton contesta l'existence d'un magnétisme dans le Soleil et donc d'une action magnétique du Soleil sur les corps : « parce que le Soleil est un corps d'une chaleur ardente, et que les corps magnétiques, une fois chauffés au rouge, perdent leur vertu ». En 1687, il publia la synthèse de ses réflexions sur la gravitation dont il avait entre-temps montré qu'elle avait une portée universelle.</a:t>
                      </a:r>
                      <a:endParaRPr lang="fr-FR" sz="1050" b="0" dirty="0">
                        <a:latin typeface="Times New Roman"/>
                        <a:ea typeface="Times New Roman"/>
                        <a:cs typeface="Times New Roman"/>
                      </a:endParaRPr>
                    </a:p>
                  </a:txBody>
                  <a:tcPr marL="38356" marR="383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ZoneTexte 2"/>
          <p:cNvSpPr txBox="1"/>
          <p:nvPr/>
        </p:nvSpPr>
        <p:spPr>
          <a:xfrm>
            <a:off x="395536" y="188640"/>
            <a:ext cx="7992888" cy="646331"/>
          </a:xfrm>
          <a:prstGeom prst="rect">
            <a:avLst/>
          </a:prstGeom>
          <a:noFill/>
        </p:spPr>
        <p:txBody>
          <a:bodyPr wrap="square" rtlCol="0">
            <a:spAutoFit/>
          </a:bodyPr>
          <a:lstStyle/>
          <a:p>
            <a:r>
              <a:rPr lang="fr-FR" sz="3600" u="sng" dirty="0" smtClean="0">
                <a:solidFill>
                  <a:srgbClr val="00B050"/>
                </a:solidFill>
              </a:rPr>
              <a:t>II.2 Interaction gravitationnelle:</a:t>
            </a:r>
            <a:endParaRPr lang="fr-FR" sz="3600" u="sng" dirty="0">
              <a:solidFill>
                <a:srgbClr val="00B05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404664"/>
            <a:ext cx="8208912" cy="5355312"/>
          </a:xfrm>
          <a:prstGeom prst="rect">
            <a:avLst/>
          </a:prstGeom>
          <a:noFill/>
        </p:spPr>
        <p:txBody>
          <a:bodyPr wrap="square" rtlCol="0">
            <a:spAutoFit/>
          </a:bodyPr>
          <a:lstStyle/>
          <a:p>
            <a:r>
              <a:rPr lang="fr-FR" dirty="0" smtClean="0"/>
              <a:t>Newton énonce la loi de la gravitation universelle:</a:t>
            </a:r>
          </a:p>
          <a:p>
            <a:endParaRPr lang="fr-FR" dirty="0" smtClean="0"/>
          </a:p>
          <a:p>
            <a:r>
              <a:rPr lang="fr-FR" dirty="0" smtClean="0"/>
              <a:t> </a:t>
            </a:r>
          </a:p>
          <a:p>
            <a:r>
              <a:rPr lang="fr-FR" b="1" dirty="0" smtClean="0">
                <a:solidFill>
                  <a:srgbClr val="FF0000"/>
                </a:solidFill>
              </a:rPr>
              <a:t>Deux objets </a:t>
            </a:r>
            <a:r>
              <a:rPr lang="fr-FR" dirty="0" smtClean="0"/>
              <a:t>(ponctuels ou à répartition sphérique de masse)</a:t>
            </a:r>
            <a:r>
              <a:rPr lang="fr-FR" b="1" dirty="0" smtClean="0"/>
              <a:t>,</a:t>
            </a:r>
            <a:r>
              <a:rPr lang="fr-FR" dirty="0" smtClean="0"/>
              <a:t> </a:t>
            </a:r>
            <a:r>
              <a:rPr lang="fr-FR" b="1" dirty="0" smtClean="0">
                <a:solidFill>
                  <a:srgbClr val="FF0000"/>
                </a:solidFill>
              </a:rPr>
              <a:t>de centres A et B, et de masse M</a:t>
            </a:r>
            <a:r>
              <a:rPr lang="fr-FR" b="1" baseline="-25000" dirty="0" smtClean="0">
                <a:solidFill>
                  <a:srgbClr val="FF0000"/>
                </a:solidFill>
              </a:rPr>
              <a:t>A</a:t>
            </a:r>
            <a:r>
              <a:rPr lang="fr-FR" b="1" dirty="0" smtClean="0">
                <a:solidFill>
                  <a:srgbClr val="FF0000"/>
                </a:solidFill>
              </a:rPr>
              <a:t> et M</a:t>
            </a:r>
            <a:r>
              <a:rPr lang="fr-FR" b="1" baseline="-25000" dirty="0" smtClean="0">
                <a:solidFill>
                  <a:srgbClr val="FF0000"/>
                </a:solidFill>
              </a:rPr>
              <a:t>B</a:t>
            </a:r>
            <a:r>
              <a:rPr lang="fr-FR" b="1" dirty="0" smtClean="0">
                <a:solidFill>
                  <a:srgbClr val="FF0000"/>
                </a:solidFill>
              </a:rPr>
              <a:t>, exercent l'un sur l'autre une force d'attraction gravitationnelle F dont les caractéristiques sont les suivantes :</a:t>
            </a:r>
            <a:endParaRPr lang="fr-FR" dirty="0" smtClean="0">
              <a:solidFill>
                <a:srgbClr val="FF0000"/>
              </a:solidFill>
            </a:endParaRPr>
          </a:p>
          <a:p>
            <a:r>
              <a:rPr lang="fr-FR" b="1" dirty="0" smtClean="0"/>
              <a:t> </a:t>
            </a:r>
          </a:p>
          <a:p>
            <a:r>
              <a:rPr lang="fr-FR" b="1" dirty="0" smtClean="0">
                <a:solidFill>
                  <a:srgbClr val="FF0000"/>
                </a:solidFill>
              </a:rPr>
              <a:t>Point d’application: centre de gravité G</a:t>
            </a:r>
            <a:endParaRPr lang="fr-FR" dirty="0" smtClean="0">
              <a:solidFill>
                <a:srgbClr val="FF0000"/>
              </a:solidFill>
            </a:endParaRPr>
          </a:p>
          <a:p>
            <a:r>
              <a:rPr lang="fr-FR" b="1" dirty="0" smtClean="0">
                <a:solidFill>
                  <a:srgbClr val="FF0000"/>
                </a:solidFill>
              </a:rPr>
              <a:t>direction : 	celle de la droite AB</a:t>
            </a:r>
            <a:endParaRPr lang="fr-FR" dirty="0" smtClean="0">
              <a:solidFill>
                <a:srgbClr val="FF0000"/>
              </a:solidFill>
            </a:endParaRPr>
          </a:p>
          <a:p>
            <a:r>
              <a:rPr lang="fr-FR" b="1" dirty="0" smtClean="0">
                <a:solidFill>
                  <a:srgbClr val="FF0000"/>
                </a:solidFill>
              </a:rPr>
              <a:t>sens : 	ces deux forces sont attractives</a:t>
            </a:r>
            <a:endParaRPr lang="fr-FR" dirty="0" smtClean="0">
              <a:solidFill>
                <a:srgbClr val="FF0000"/>
              </a:solidFill>
            </a:endParaRPr>
          </a:p>
          <a:p>
            <a:r>
              <a:rPr lang="fr-FR" b="1" dirty="0" smtClean="0">
                <a:solidFill>
                  <a:srgbClr val="FF0000"/>
                </a:solidFill>
              </a:rPr>
              <a:t>valeur : 	les deux forces ont la même valeur  </a:t>
            </a:r>
            <a:endParaRPr lang="fr-FR" dirty="0" smtClean="0">
              <a:solidFill>
                <a:srgbClr val="FF0000"/>
              </a:solidFill>
            </a:endParaRPr>
          </a:p>
          <a:p>
            <a:r>
              <a:rPr lang="fr-FR" b="1" dirty="0" smtClean="0"/>
              <a:t> </a:t>
            </a:r>
            <a:endParaRPr lang="fr-FR" dirty="0" smtClean="0"/>
          </a:p>
          <a:p>
            <a:r>
              <a:rPr lang="de-DE" b="1" dirty="0" smtClean="0"/>
              <a:t> </a:t>
            </a:r>
            <a:endParaRPr lang="fr-FR" dirty="0" smtClean="0"/>
          </a:p>
          <a:p>
            <a:endParaRPr lang="fr-FR" b="1" dirty="0" smtClean="0"/>
          </a:p>
          <a:p>
            <a:r>
              <a:rPr lang="fr-FR" b="1" dirty="0" smtClean="0"/>
              <a:t>Où G est la constante universelle de la gravitation : G = 6,67 . 10</a:t>
            </a:r>
            <a:r>
              <a:rPr lang="fr-FR" b="1" baseline="30000" dirty="0" smtClean="0"/>
              <a:t>-11</a:t>
            </a:r>
            <a:r>
              <a:rPr lang="fr-FR" b="1" dirty="0" smtClean="0"/>
              <a:t> SI</a:t>
            </a:r>
          </a:p>
          <a:p>
            <a:r>
              <a:rPr lang="fr-FR" b="1" dirty="0" smtClean="0"/>
              <a:t>M</a:t>
            </a:r>
            <a:r>
              <a:rPr lang="fr-FR" b="1" baseline="-25000" dirty="0" smtClean="0"/>
              <a:t>A</a:t>
            </a:r>
            <a:r>
              <a:rPr lang="fr-FR" b="1" dirty="0" smtClean="0"/>
              <a:t> et M</a:t>
            </a:r>
            <a:r>
              <a:rPr lang="fr-FR" b="1" baseline="-25000" dirty="0" smtClean="0"/>
              <a:t>B</a:t>
            </a:r>
            <a:r>
              <a:rPr lang="fr-FR" b="1" dirty="0" smtClean="0"/>
              <a:t> les masses des deux objets en kg</a:t>
            </a:r>
          </a:p>
          <a:p>
            <a:r>
              <a:rPr lang="fr-FR" b="1" dirty="0" smtClean="0"/>
              <a:t>Et d la distance entre les (centres) deux objets en m</a:t>
            </a:r>
            <a:endParaRPr lang="fr-FR" dirty="0" smtClean="0"/>
          </a:p>
          <a:p>
            <a:r>
              <a:rPr lang="fr-FR" dirty="0" smtClean="0"/>
              <a:t> </a:t>
            </a:r>
          </a:p>
          <a:p>
            <a:endParaRPr lang="fr-FR" dirty="0"/>
          </a:p>
        </p:txBody>
      </p:sp>
      <p:pic>
        <p:nvPicPr>
          <p:cNvPr id="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580112" y="3068960"/>
            <a:ext cx="2241417" cy="604515"/>
          </a:xfrm>
          <a:prstGeom prst="rect">
            <a:avLst/>
          </a:prstGeom>
          <a:noFill/>
        </p:spPr>
      </p:pic>
      <p:sp>
        <p:nvSpPr>
          <p:cNvPr id="4" name="Accolade ouvrante 3"/>
          <p:cNvSpPr/>
          <p:nvPr/>
        </p:nvSpPr>
        <p:spPr>
          <a:xfrm>
            <a:off x="251520" y="2276872"/>
            <a:ext cx="288032" cy="136815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Rectangle 4"/>
          <p:cNvSpPr/>
          <p:nvPr/>
        </p:nvSpPr>
        <p:spPr>
          <a:xfrm>
            <a:off x="5508104" y="2852936"/>
            <a:ext cx="2520280"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51520" y="117213"/>
            <a:ext cx="8208912" cy="62863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r>
              <a:rPr kumimoji="0" lang="fr-FR"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Calculer l’intensité de la force de gravitation exercée par la Terre sur la Lune. </a:t>
            </a: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endParaRPr kumimoji="0" lang="fr-FR"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r>
              <a:rPr kumimoji="0" lang="fr-FR"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Représenter cette force en choisissant une échelle.</a:t>
            </a: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endParaRPr lang="fr-FR" sz="2800" dirty="0" smtClean="0">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tabLst/>
            </a:pPr>
            <a:endParaRPr lang="fr-FR" sz="2800" dirty="0" smtClean="0">
              <a:latin typeface="Arial" pitchFamily="34" charset="0"/>
              <a:cs typeface="Arial" pitchFamily="34" charset="0"/>
            </a:endParaRPr>
          </a:p>
          <a:p>
            <a:pPr marL="457200" indent="-457200" eaLnBrk="0" hangingPunct="0"/>
            <a:r>
              <a:rPr lang="fr-FR" sz="2800" b="1" u="sng" dirty="0" smtClean="0">
                <a:latin typeface="Arial" pitchFamily="34" charset="0"/>
                <a:ea typeface="Times New Roman" pitchFamily="18" charset="0"/>
                <a:cs typeface="Arial" pitchFamily="34" charset="0"/>
              </a:rPr>
              <a:t>Données: </a:t>
            </a:r>
          </a:p>
          <a:p>
            <a:pPr marL="457200" indent="-457200" eaLnBrk="0" hangingPunct="0"/>
            <a:endParaRPr lang="fr-FR" sz="2800" b="1" u="sng" dirty="0" smtClean="0">
              <a:latin typeface="Arial" pitchFamily="34" charset="0"/>
              <a:ea typeface="Times New Roman" pitchFamily="18" charset="0"/>
              <a:cs typeface="Arial" pitchFamily="34" charset="0"/>
            </a:endParaRPr>
          </a:p>
          <a:p>
            <a:pPr marL="457200" indent="-457200" eaLnBrk="0" hangingPunct="0"/>
            <a:r>
              <a:rPr lang="fr-FR" sz="2800" dirty="0" smtClean="0">
                <a:latin typeface="Arial" pitchFamily="34" charset="0"/>
                <a:ea typeface="Times New Roman" pitchFamily="18" charset="0"/>
                <a:cs typeface="Arial" pitchFamily="34" charset="0"/>
              </a:rPr>
              <a:t>Masse de la Lune, </a:t>
            </a:r>
            <a:r>
              <a:rPr lang="fr-FR" sz="2800" dirty="0" err="1" smtClean="0">
                <a:latin typeface="Arial" pitchFamily="34" charset="0"/>
                <a:ea typeface="Times New Roman" pitchFamily="18" charset="0"/>
                <a:cs typeface="Arial" pitchFamily="34" charset="0"/>
              </a:rPr>
              <a:t>m</a:t>
            </a:r>
            <a:r>
              <a:rPr lang="fr-FR" sz="2800" baseline="-30000" dirty="0" err="1" smtClean="0">
                <a:latin typeface="Arial" pitchFamily="34" charset="0"/>
                <a:ea typeface="Times New Roman" pitchFamily="18" charset="0"/>
                <a:cs typeface="Arial" pitchFamily="34" charset="0"/>
              </a:rPr>
              <a:t>L</a:t>
            </a:r>
            <a:r>
              <a:rPr lang="fr-FR" sz="2800" dirty="0" smtClean="0">
                <a:latin typeface="Arial" pitchFamily="34" charset="0"/>
                <a:ea typeface="Times New Roman" pitchFamily="18" charset="0"/>
                <a:cs typeface="Arial" pitchFamily="34" charset="0"/>
              </a:rPr>
              <a:t> = 7,34 x 10</a:t>
            </a:r>
            <a:r>
              <a:rPr lang="fr-FR" sz="2800" baseline="30000" dirty="0" smtClean="0">
                <a:latin typeface="Arial" pitchFamily="34" charset="0"/>
                <a:ea typeface="Times New Roman" pitchFamily="18" charset="0"/>
                <a:cs typeface="Arial" pitchFamily="34" charset="0"/>
              </a:rPr>
              <a:t>22</a:t>
            </a:r>
            <a:r>
              <a:rPr lang="fr-FR" sz="2800" dirty="0" smtClean="0">
                <a:latin typeface="Arial" pitchFamily="34" charset="0"/>
                <a:ea typeface="Times New Roman" pitchFamily="18" charset="0"/>
                <a:cs typeface="Arial" pitchFamily="34" charset="0"/>
              </a:rPr>
              <a:t> kg </a:t>
            </a:r>
          </a:p>
          <a:p>
            <a:pPr marL="457200" indent="-457200" eaLnBrk="0" hangingPunct="0"/>
            <a:r>
              <a:rPr lang="fr-FR" sz="2800" dirty="0" smtClean="0">
                <a:latin typeface="Arial" pitchFamily="34" charset="0"/>
                <a:ea typeface="Times New Roman" pitchFamily="18" charset="0"/>
                <a:cs typeface="Arial" pitchFamily="34" charset="0"/>
              </a:rPr>
              <a:t>Masse de la Terre, </a:t>
            </a:r>
            <a:r>
              <a:rPr lang="fr-FR" sz="2800" dirty="0" err="1" smtClean="0">
                <a:latin typeface="Arial" pitchFamily="34" charset="0"/>
                <a:ea typeface="Times New Roman" pitchFamily="18" charset="0"/>
                <a:cs typeface="Arial" pitchFamily="34" charset="0"/>
              </a:rPr>
              <a:t>m</a:t>
            </a:r>
            <a:r>
              <a:rPr lang="fr-FR" sz="2800" baseline="-30000" dirty="0" err="1" smtClean="0">
                <a:latin typeface="Arial" pitchFamily="34" charset="0"/>
                <a:ea typeface="Times New Roman" pitchFamily="18" charset="0"/>
                <a:cs typeface="Arial" pitchFamily="34" charset="0"/>
              </a:rPr>
              <a:t>T</a:t>
            </a:r>
            <a:r>
              <a:rPr lang="fr-FR" sz="2800" dirty="0" smtClean="0">
                <a:latin typeface="Arial" pitchFamily="34" charset="0"/>
                <a:ea typeface="Times New Roman" pitchFamily="18" charset="0"/>
                <a:cs typeface="Arial" pitchFamily="34" charset="0"/>
              </a:rPr>
              <a:t> = 5,98 x 10</a:t>
            </a:r>
            <a:r>
              <a:rPr lang="fr-FR" sz="2800" baseline="30000" dirty="0" smtClean="0">
                <a:latin typeface="Arial" pitchFamily="34" charset="0"/>
                <a:ea typeface="Times New Roman" pitchFamily="18" charset="0"/>
                <a:cs typeface="Arial" pitchFamily="34" charset="0"/>
              </a:rPr>
              <a:t>24</a:t>
            </a:r>
            <a:r>
              <a:rPr lang="fr-FR" sz="2800" dirty="0" smtClean="0">
                <a:latin typeface="Arial" pitchFamily="34" charset="0"/>
                <a:ea typeface="Times New Roman" pitchFamily="18" charset="0"/>
                <a:cs typeface="Arial" pitchFamily="34" charset="0"/>
              </a:rPr>
              <a:t> kg</a:t>
            </a:r>
          </a:p>
          <a:p>
            <a:pPr marL="457200" indent="-457200" eaLnBrk="0" hangingPunct="0"/>
            <a:r>
              <a:rPr lang="fr-FR" sz="2800" dirty="0" smtClean="0"/>
              <a:t>Distance Terre-Lune: </a:t>
            </a:r>
            <a:r>
              <a:rPr lang="fr-FR" sz="2800" dirty="0" err="1" smtClean="0"/>
              <a:t>d</a:t>
            </a:r>
            <a:r>
              <a:rPr lang="fr-FR" sz="2800" baseline="-25000" dirty="0" err="1" smtClean="0"/>
              <a:t>TL</a:t>
            </a:r>
            <a:r>
              <a:rPr lang="fr-FR" sz="2800" dirty="0" smtClean="0"/>
              <a:t> = 384 400 km</a:t>
            </a:r>
          </a:p>
          <a:p>
            <a:pPr marL="457200" indent="-457200" eaLnBrk="0" hangingPunct="0"/>
            <a:r>
              <a:rPr lang="fr-FR" sz="2800" dirty="0" smtClean="0"/>
              <a:t>G = 6,67 . 10</a:t>
            </a:r>
            <a:r>
              <a:rPr lang="fr-FR" sz="2800" baseline="30000" dirty="0" smtClean="0"/>
              <a:t>-11</a:t>
            </a:r>
            <a:r>
              <a:rPr lang="fr-FR" sz="2800" dirty="0" smtClean="0"/>
              <a:t> SI</a:t>
            </a:r>
            <a:endParaRPr lang="fr-FR" sz="2800" dirty="0" smtClean="0">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endParaRPr kumimoji="0" lang="fr-FR" sz="105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2355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67744" y="1340768"/>
            <a:ext cx="3246438" cy="974725"/>
          </a:xfrm>
          <a:prstGeom prst="rect">
            <a:avLst/>
          </a:prstGeom>
          <a:noFill/>
        </p:spPr>
      </p:pic>
      <p:sp>
        <p:nvSpPr>
          <p:cNvPr id="23555" name="Rectangle 3"/>
          <p:cNvSpPr>
            <a:spLocks noChangeArrowheads="1"/>
          </p:cNvSpPr>
          <p:nvPr/>
        </p:nvSpPr>
        <p:spPr bwMode="auto">
          <a:xfrm>
            <a:off x="0" y="1431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35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3558" name="Rectangle 6"/>
          <p:cNvSpPr>
            <a:spLocks noChangeArrowheads="1"/>
          </p:cNvSpPr>
          <p:nvPr/>
        </p:nvSpPr>
        <p:spPr bwMode="auto">
          <a:xfrm>
            <a:off x="0" y="196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3560"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23559"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31640" y="2996952"/>
            <a:ext cx="5783263" cy="838200"/>
          </a:xfrm>
          <a:prstGeom prst="rect">
            <a:avLst/>
          </a:prstGeom>
          <a:noFill/>
        </p:spPr>
      </p:pic>
      <p:sp>
        <p:nvSpPr>
          <p:cNvPr id="23561" name="Rectangle 9"/>
          <p:cNvSpPr>
            <a:spLocks noChangeArrowheads="1"/>
          </p:cNvSpPr>
          <p:nvPr/>
        </p:nvSpPr>
        <p:spPr bwMode="auto">
          <a:xfrm>
            <a:off x="0" y="1295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ZoneTexte 10"/>
          <p:cNvSpPr txBox="1"/>
          <p:nvPr/>
        </p:nvSpPr>
        <p:spPr>
          <a:xfrm>
            <a:off x="683568" y="2276872"/>
            <a:ext cx="1296144" cy="369332"/>
          </a:xfrm>
          <a:prstGeom prst="rect">
            <a:avLst/>
          </a:prstGeom>
          <a:noFill/>
        </p:spPr>
        <p:txBody>
          <a:bodyPr wrap="square" rtlCol="0">
            <a:spAutoFit/>
          </a:bodyPr>
          <a:lstStyle/>
          <a:p>
            <a:r>
              <a:rPr lang="fr-FR" dirty="0" smtClean="0"/>
              <a:t>A.N :</a:t>
            </a:r>
            <a:endParaRPr lang="fr-FR" dirty="0"/>
          </a:p>
        </p:txBody>
      </p:sp>
      <p:sp>
        <p:nvSpPr>
          <p:cNvPr id="2356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3564" name="Rectangle 12"/>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3566"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23565" name="Picture 1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419872" y="4869160"/>
            <a:ext cx="2484438" cy="457200"/>
          </a:xfrm>
          <a:prstGeom prst="rect">
            <a:avLst/>
          </a:prstGeom>
          <a:noFill/>
        </p:spPr>
      </p:pic>
      <p:sp>
        <p:nvSpPr>
          <p:cNvPr id="23567" name="Rectangle 15"/>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llipse 29"/>
          <p:cNvSpPr/>
          <p:nvPr/>
        </p:nvSpPr>
        <p:spPr>
          <a:xfrm>
            <a:off x="6876256" y="908720"/>
            <a:ext cx="1008112" cy="100811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539552" y="2852936"/>
            <a:ext cx="2664296" cy="25922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54" name="Rectangle 10"/>
          <p:cNvSpPr>
            <a:spLocks noChangeArrowheads="1"/>
          </p:cNvSpPr>
          <p:nvPr/>
        </p:nvSpPr>
        <p:spPr bwMode="auto">
          <a:xfrm>
            <a:off x="395536" y="5122059"/>
            <a:ext cx="828092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algn="just" eaLnBrk="0" hangingPunct="0">
              <a:buFontTx/>
              <a:buChar char="•"/>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Echelle du vecteur force:1,0 cm représente 1,0 </a:t>
            </a:r>
            <a:r>
              <a:rPr lang="fr-FR" sz="2400" dirty="0" smtClean="0">
                <a:latin typeface="Arial" pitchFamily="34" charset="0"/>
                <a:ea typeface="Times New Roman" pitchFamily="18" charset="0"/>
                <a:cs typeface="Arial" pitchFamily="34" charset="0"/>
              </a:rPr>
              <a:t>10</a:t>
            </a:r>
            <a:r>
              <a:rPr lang="fr-FR" sz="2400" baseline="30000" dirty="0" smtClean="0">
                <a:latin typeface="Arial" pitchFamily="34" charset="0"/>
                <a:ea typeface="Times New Roman" pitchFamily="18" charset="0"/>
                <a:cs typeface="Arial" pitchFamily="34" charset="0"/>
              </a:rPr>
              <a:t>20</a:t>
            </a:r>
            <a:r>
              <a:rPr lang="fr-FR" sz="2400" dirty="0" smtClean="0">
                <a:latin typeface="Arial" pitchFamily="34" charset="0"/>
                <a:ea typeface="Times New Roman" pitchFamily="18" charset="0"/>
                <a:cs typeface="Arial" pitchFamily="34" charset="0"/>
              </a:rPr>
              <a:t> N</a:t>
            </a:r>
            <a:endParaRPr lang="fr-FR" sz="240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4" name="Groupe 23"/>
          <p:cNvGrpSpPr/>
          <p:nvPr/>
        </p:nvGrpSpPr>
        <p:grpSpPr>
          <a:xfrm>
            <a:off x="1763688" y="4077072"/>
            <a:ext cx="216024" cy="216024"/>
            <a:chOff x="1187624" y="3645024"/>
            <a:chExt cx="792088" cy="648072"/>
          </a:xfrm>
        </p:grpSpPr>
        <p:cxnSp>
          <p:nvCxnSpPr>
            <p:cNvPr id="15" name="Connecteur droit 14"/>
            <p:cNvCxnSpPr/>
            <p:nvPr/>
          </p:nvCxnSpPr>
          <p:spPr>
            <a:xfrm>
              <a:off x="1547664" y="3645024"/>
              <a:ext cx="0" cy="6480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H="1">
              <a:off x="1187624" y="3933056"/>
              <a:ext cx="79208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e 24"/>
          <p:cNvGrpSpPr/>
          <p:nvPr/>
        </p:nvGrpSpPr>
        <p:grpSpPr>
          <a:xfrm>
            <a:off x="7236296" y="1268760"/>
            <a:ext cx="216024" cy="216024"/>
            <a:chOff x="1187624" y="3645024"/>
            <a:chExt cx="792088" cy="648072"/>
          </a:xfrm>
        </p:grpSpPr>
        <p:cxnSp>
          <p:nvCxnSpPr>
            <p:cNvPr id="26" name="Connecteur droit 25"/>
            <p:cNvCxnSpPr/>
            <p:nvPr/>
          </p:nvCxnSpPr>
          <p:spPr>
            <a:xfrm>
              <a:off x="1547664" y="3645024"/>
              <a:ext cx="0" cy="6480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H="1">
              <a:off x="1187624" y="3933056"/>
              <a:ext cx="79208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ZoneTexte 30"/>
          <p:cNvSpPr txBox="1"/>
          <p:nvPr/>
        </p:nvSpPr>
        <p:spPr>
          <a:xfrm>
            <a:off x="1475656" y="3789040"/>
            <a:ext cx="792088" cy="369332"/>
          </a:xfrm>
          <a:prstGeom prst="rect">
            <a:avLst/>
          </a:prstGeom>
          <a:noFill/>
        </p:spPr>
        <p:txBody>
          <a:bodyPr wrap="square" rtlCol="0">
            <a:spAutoFit/>
          </a:bodyPr>
          <a:lstStyle/>
          <a:p>
            <a:r>
              <a:rPr lang="fr-FR" dirty="0" smtClean="0"/>
              <a:t>T</a:t>
            </a:r>
            <a:endParaRPr lang="fr-FR" dirty="0"/>
          </a:p>
        </p:txBody>
      </p:sp>
      <p:sp>
        <p:nvSpPr>
          <p:cNvPr id="32" name="ZoneTexte 31"/>
          <p:cNvSpPr txBox="1"/>
          <p:nvPr/>
        </p:nvSpPr>
        <p:spPr>
          <a:xfrm>
            <a:off x="7380312" y="980728"/>
            <a:ext cx="648072" cy="369332"/>
          </a:xfrm>
          <a:prstGeom prst="rect">
            <a:avLst/>
          </a:prstGeom>
          <a:noFill/>
        </p:spPr>
        <p:txBody>
          <a:bodyPr wrap="square" rtlCol="0">
            <a:spAutoFit/>
          </a:bodyPr>
          <a:lstStyle/>
          <a:p>
            <a:r>
              <a:rPr lang="fr-FR" dirty="0" smtClean="0"/>
              <a:t>L</a:t>
            </a:r>
            <a:endParaRPr lang="fr-FR" dirty="0"/>
          </a:p>
        </p:txBody>
      </p:sp>
      <p:cxnSp>
        <p:nvCxnSpPr>
          <p:cNvPr id="14" name="Connecteur droit avec flèche 13"/>
          <p:cNvCxnSpPr/>
          <p:nvPr/>
        </p:nvCxnSpPr>
        <p:spPr>
          <a:xfrm flipH="1">
            <a:off x="6012160" y="1340768"/>
            <a:ext cx="1368152" cy="7200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66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266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12160" y="1196752"/>
            <a:ext cx="563563" cy="503238"/>
          </a:xfrm>
          <a:prstGeom prst="rect">
            <a:avLst/>
          </a:prstGeom>
          <a:noFill/>
        </p:spPr>
      </p:pic>
      <p:sp>
        <p:nvSpPr>
          <p:cNvPr id="26627" name="Rectangle 3"/>
          <p:cNvSpPr>
            <a:spLocks noChangeArrowheads="1"/>
          </p:cNvSpPr>
          <p:nvPr/>
        </p:nvSpPr>
        <p:spPr bwMode="auto">
          <a:xfrm>
            <a:off x="0" y="96043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9" name="Connecteur droit 18"/>
          <p:cNvCxnSpPr>
            <a:stCxn id="31" idx="2"/>
          </p:cNvCxnSpPr>
          <p:nvPr/>
        </p:nvCxnSpPr>
        <p:spPr>
          <a:xfrm flipV="1">
            <a:off x="1871700" y="1340768"/>
            <a:ext cx="5508612" cy="281760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20688"/>
            <a:ext cx="8316416" cy="5262979"/>
          </a:xfrm>
          <a:prstGeom prst="rect">
            <a:avLst/>
          </a:prstGeom>
        </p:spPr>
        <p:txBody>
          <a:bodyPr wrap="square">
            <a:spAutoFit/>
          </a:bodyPr>
          <a:lstStyle/>
          <a:p>
            <a:pPr marL="514350" lvl="0" indent="-514350" eaLnBrk="0" hangingPunct="0">
              <a:buFont typeface="+mj-lt"/>
              <a:buAutoNum type="alphaLcParenR" startAt="3"/>
            </a:pPr>
            <a:r>
              <a:rPr lang="fr-FR" sz="2800" dirty="0" smtClean="0">
                <a:latin typeface="Arial" pitchFamily="34" charset="0"/>
                <a:ea typeface="Times New Roman" pitchFamily="18" charset="0"/>
                <a:cs typeface="Arial" pitchFamily="34" charset="0"/>
              </a:rPr>
              <a:t>Calculer l’intensité de la force de gravitation exercée par la Lune sur la Terre. </a:t>
            </a: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a:p>
            <a:pPr marL="457200" lvl="0" indent="-457200" eaLnBrk="0" hangingPunct="0">
              <a:buFontTx/>
              <a:buAutoNum type="alphaLcParenR" startAt="3"/>
            </a:pPr>
            <a:r>
              <a:rPr lang="fr-FR" sz="2800" dirty="0" smtClean="0">
                <a:latin typeface="Arial" pitchFamily="34" charset="0"/>
                <a:ea typeface="Times New Roman" pitchFamily="18" charset="0"/>
                <a:cs typeface="Arial" pitchFamily="34" charset="0"/>
              </a:rPr>
              <a:t>Représenter cette force sur un autre schéma.</a:t>
            </a: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a:p>
            <a:pPr marL="457200" indent="-457200" eaLnBrk="0" hangingPunct="0"/>
            <a:endParaRPr lang="fr-FR" sz="2800" dirty="0" smtClean="0">
              <a:latin typeface="Arial" pitchFamily="34" charset="0"/>
              <a:ea typeface="Times New Roman" pitchFamily="18" charset="0"/>
              <a:cs typeface="Arial" pitchFamily="34" charset="0"/>
            </a:endParaRPr>
          </a:p>
          <a:p>
            <a:pPr marL="457200" indent="-457200" eaLnBrk="0" hangingPunct="0"/>
            <a:endParaRPr lang="fr-FR" sz="2800" dirty="0" smtClean="0">
              <a:latin typeface="Arial" pitchFamily="34" charset="0"/>
              <a:ea typeface="Times New Roman" pitchFamily="18" charset="0"/>
              <a:cs typeface="Arial" pitchFamily="34" charset="0"/>
            </a:endParaRP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a:p>
            <a:pPr marL="457200" lvl="0" indent="-457200" eaLnBrk="0" hangingPunct="0">
              <a:buFontTx/>
              <a:buAutoNum type="alphaLcParenR" startAt="3"/>
            </a:pPr>
            <a:endParaRPr lang="fr-FR" sz="2800" dirty="0" smtClean="0">
              <a:latin typeface="Arial" pitchFamily="34" charset="0"/>
              <a:ea typeface="Times New Roman" pitchFamily="18" charset="0"/>
              <a:cs typeface="Arial" pitchFamily="34" charset="0"/>
            </a:endParaRPr>
          </a:p>
        </p:txBody>
      </p:sp>
      <p:sp>
        <p:nvSpPr>
          <p:cNvPr id="2560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5603" name="Rectangle 3"/>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560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560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23728" y="3645024"/>
            <a:ext cx="3505200" cy="457200"/>
          </a:xfrm>
          <a:prstGeom prst="rect">
            <a:avLst/>
          </a:prstGeom>
          <a:noFill/>
        </p:spPr>
      </p:pic>
      <p:sp>
        <p:nvSpPr>
          <p:cNvPr id="25606" name="Rectangle 6"/>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llipse 29"/>
          <p:cNvSpPr/>
          <p:nvPr/>
        </p:nvSpPr>
        <p:spPr>
          <a:xfrm>
            <a:off x="6876256" y="908720"/>
            <a:ext cx="1008112" cy="100811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539552" y="2852936"/>
            <a:ext cx="2664296" cy="25922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54" name="Rectangle 10"/>
          <p:cNvSpPr>
            <a:spLocks noChangeArrowheads="1"/>
          </p:cNvSpPr>
          <p:nvPr/>
        </p:nvSpPr>
        <p:spPr bwMode="auto">
          <a:xfrm>
            <a:off x="395536" y="5122059"/>
            <a:ext cx="828092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algn="just" eaLnBrk="0" hangingPunct="0">
              <a:buFontTx/>
              <a:buChar char="•"/>
            </a:pPr>
            <a:r>
              <a:rPr kumimoji="0" lang="fr-FR"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Echelle du vecteur force:1,0 cm représente 1,0 </a:t>
            </a:r>
            <a:r>
              <a:rPr lang="fr-FR" sz="2400" dirty="0" smtClean="0">
                <a:latin typeface="Arial" pitchFamily="34" charset="0"/>
                <a:ea typeface="Times New Roman" pitchFamily="18" charset="0"/>
                <a:cs typeface="Arial" pitchFamily="34" charset="0"/>
              </a:rPr>
              <a:t>10</a:t>
            </a:r>
            <a:r>
              <a:rPr lang="fr-FR" sz="2400" baseline="30000" dirty="0" smtClean="0">
                <a:latin typeface="Arial" pitchFamily="34" charset="0"/>
                <a:ea typeface="Times New Roman" pitchFamily="18" charset="0"/>
                <a:cs typeface="Arial" pitchFamily="34" charset="0"/>
              </a:rPr>
              <a:t>20</a:t>
            </a:r>
            <a:r>
              <a:rPr lang="fr-FR" sz="2400" dirty="0" smtClean="0">
                <a:latin typeface="Arial" pitchFamily="34" charset="0"/>
                <a:ea typeface="Times New Roman" pitchFamily="18" charset="0"/>
                <a:cs typeface="Arial" pitchFamily="34" charset="0"/>
              </a:rPr>
              <a:t> N</a:t>
            </a:r>
            <a:endParaRPr lang="fr-FR" sz="240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 name="Groupe 23"/>
          <p:cNvGrpSpPr/>
          <p:nvPr/>
        </p:nvGrpSpPr>
        <p:grpSpPr>
          <a:xfrm>
            <a:off x="1763688" y="4077072"/>
            <a:ext cx="216024" cy="216024"/>
            <a:chOff x="1187624" y="3645024"/>
            <a:chExt cx="792088" cy="648072"/>
          </a:xfrm>
        </p:grpSpPr>
        <p:cxnSp>
          <p:nvCxnSpPr>
            <p:cNvPr id="15" name="Connecteur droit 14"/>
            <p:cNvCxnSpPr/>
            <p:nvPr/>
          </p:nvCxnSpPr>
          <p:spPr>
            <a:xfrm>
              <a:off x="1547664" y="3645024"/>
              <a:ext cx="0" cy="6480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H="1">
              <a:off x="1187624" y="3933056"/>
              <a:ext cx="79208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e 24"/>
          <p:cNvGrpSpPr/>
          <p:nvPr/>
        </p:nvGrpSpPr>
        <p:grpSpPr>
          <a:xfrm>
            <a:off x="7236296" y="1268760"/>
            <a:ext cx="216024" cy="216024"/>
            <a:chOff x="1187624" y="3645024"/>
            <a:chExt cx="792088" cy="648072"/>
          </a:xfrm>
        </p:grpSpPr>
        <p:cxnSp>
          <p:nvCxnSpPr>
            <p:cNvPr id="26" name="Connecteur droit 25"/>
            <p:cNvCxnSpPr/>
            <p:nvPr/>
          </p:nvCxnSpPr>
          <p:spPr>
            <a:xfrm>
              <a:off x="1547664" y="3645024"/>
              <a:ext cx="0" cy="6480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H="1">
              <a:off x="1187624" y="3933056"/>
              <a:ext cx="79208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ZoneTexte 30"/>
          <p:cNvSpPr txBox="1"/>
          <p:nvPr/>
        </p:nvSpPr>
        <p:spPr>
          <a:xfrm>
            <a:off x="1475656" y="3789040"/>
            <a:ext cx="792088" cy="369332"/>
          </a:xfrm>
          <a:prstGeom prst="rect">
            <a:avLst/>
          </a:prstGeom>
          <a:noFill/>
        </p:spPr>
        <p:txBody>
          <a:bodyPr wrap="square" rtlCol="0">
            <a:spAutoFit/>
          </a:bodyPr>
          <a:lstStyle/>
          <a:p>
            <a:r>
              <a:rPr lang="fr-FR" dirty="0" smtClean="0"/>
              <a:t>T</a:t>
            </a:r>
            <a:endParaRPr lang="fr-FR" dirty="0"/>
          </a:p>
        </p:txBody>
      </p:sp>
      <p:sp>
        <p:nvSpPr>
          <p:cNvPr id="32" name="ZoneTexte 31"/>
          <p:cNvSpPr txBox="1"/>
          <p:nvPr/>
        </p:nvSpPr>
        <p:spPr>
          <a:xfrm>
            <a:off x="7380312" y="980728"/>
            <a:ext cx="648072" cy="369332"/>
          </a:xfrm>
          <a:prstGeom prst="rect">
            <a:avLst/>
          </a:prstGeom>
          <a:noFill/>
        </p:spPr>
        <p:txBody>
          <a:bodyPr wrap="square" rtlCol="0">
            <a:spAutoFit/>
          </a:bodyPr>
          <a:lstStyle/>
          <a:p>
            <a:r>
              <a:rPr lang="fr-FR" dirty="0" smtClean="0"/>
              <a:t>L</a:t>
            </a:r>
            <a:endParaRPr lang="fr-FR" dirty="0"/>
          </a:p>
        </p:txBody>
      </p:sp>
      <p:sp>
        <p:nvSpPr>
          <p:cNvPr id="266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6627" name="Rectangle 3"/>
          <p:cNvSpPr>
            <a:spLocks noChangeArrowheads="1"/>
          </p:cNvSpPr>
          <p:nvPr/>
        </p:nvSpPr>
        <p:spPr bwMode="auto">
          <a:xfrm>
            <a:off x="0" y="96043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9" name="Connecteur droit 18"/>
          <p:cNvCxnSpPr/>
          <p:nvPr/>
        </p:nvCxnSpPr>
        <p:spPr>
          <a:xfrm flipV="1">
            <a:off x="1871700" y="1331476"/>
            <a:ext cx="5508612" cy="281760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8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3481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843808" y="2852936"/>
            <a:ext cx="555625" cy="503238"/>
          </a:xfrm>
          <a:prstGeom prst="rect">
            <a:avLst/>
          </a:prstGeom>
          <a:noFill/>
        </p:spPr>
      </p:pic>
      <p:sp>
        <p:nvSpPr>
          <p:cNvPr id="34819" name="Rectangle 3"/>
          <p:cNvSpPr>
            <a:spLocks noChangeArrowheads="1"/>
          </p:cNvSpPr>
          <p:nvPr/>
        </p:nvSpPr>
        <p:spPr bwMode="auto">
          <a:xfrm>
            <a:off x="0" y="96043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22" name="Connecteur droit avec flèche 21"/>
          <p:cNvCxnSpPr>
            <a:stCxn id="31" idx="2"/>
          </p:cNvCxnSpPr>
          <p:nvPr/>
        </p:nvCxnSpPr>
        <p:spPr>
          <a:xfrm flipV="1">
            <a:off x="1871700" y="3356992"/>
            <a:ext cx="1548172" cy="80138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620688"/>
            <a:ext cx="7488832" cy="6063198"/>
          </a:xfrm>
          <a:prstGeom prst="rect">
            <a:avLst/>
          </a:prstGeom>
        </p:spPr>
        <p:txBody>
          <a:bodyPr wrap="square">
            <a:spAutoFit/>
          </a:bodyPr>
          <a:lstStyle/>
          <a:p>
            <a:pPr marL="457200" lvl="0" indent="-457200" eaLnBrk="0" hangingPunct="0">
              <a:buFont typeface="+mj-lt"/>
              <a:buAutoNum type="alphaLcParenR" startAt="5"/>
            </a:pPr>
            <a:r>
              <a:rPr lang="fr-FR" sz="2400" dirty="0" smtClean="0">
                <a:latin typeface="Arial" pitchFamily="34" charset="0"/>
                <a:ea typeface="Times New Roman" pitchFamily="18" charset="0"/>
                <a:cs typeface="Arial" pitchFamily="34" charset="0"/>
              </a:rPr>
              <a:t>Calculer l’intensité de la force de gravitation exercée par la Terre sur une personne de masse m = 60 kg, à la surface de la Terre.</a:t>
            </a:r>
          </a:p>
          <a:p>
            <a:pPr marL="457200" lvl="0" indent="-457200" eaLnBrk="0" hangingPunct="0">
              <a:buFont typeface="+mj-lt"/>
              <a:buAutoNum type="alphaLcParenR" startAt="5"/>
            </a:pPr>
            <a:endParaRPr lang="fr-FR" sz="2400" dirty="0" smtClean="0">
              <a:latin typeface="Arial" pitchFamily="34" charset="0"/>
              <a:ea typeface="Times New Roman" pitchFamily="18" charset="0"/>
              <a:cs typeface="Arial" pitchFamily="34" charset="0"/>
            </a:endParaRPr>
          </a:p>
          <a:p>
            <a:pPr marL="457200" lvl="0" indent="-457200" eaLnBrk="0" hangingPunct="0">
              <a:buFont typeface="+mj-lt"/>
              <a:buAutoNum type="alphaLcParenR" startAt="5"/>
            </a:pPr>
            <a:r>
              <a:rPr lang="fr-FR" sz="2400" dirty="0" smtClean="0">
                <a:latin typeface="Arial" pitchFamily="34" charset="0"/>
                <a:cs typeface="Arial" pitchFamily="34" charset="0"/>
              </a:rPr>
              <a:t>Calculer l’intensité de la force de gravitation exercée par la Lune sur une personne de masse m = 60 kg, à la surface de la Lune.</a:t>
            </a:r>
          </a:p>
          <a:p>
            <a:pPr lvl="0" eaLnBrk="0" hangingPunct="0"/>
            <a:endParaRPr lang="fr-FR" sz="2400" dirty="0" smtClean="0">
              <a:latin typeface="Arial" pitchFamily="34" charset="0"/>
              <a:cs typeface="Arial" pitchFamily="34" charset="0"/>
            </a:endParaRPr>
          </a:p>
          <a:p>
            <a:pPr eaLnBrk="0" hangingPunct="0"/>
            <a:r>
              <a:rPr lang="fr-FR" sz="2400" b="1" u="sng" dirty="0" smtClean="0">
                <a:latin typeface="Arial" pitchFamily="34" charset="0"/>
                <a:ea typeface="Times New Roman" pitchFamily="18" charset="0"/>
                <a:cs typeface="Arial" pitchFamily="34" charset="0"/>
              </a:rPr>
              <a:t>Données:</a:t>
            </a:r>
          </a:p>
          <a:p>
            <a:pPr eaLnBrk="0" hangingPunct="0"/>
            <a:endParaRPr lang="fr-FR" sz="2400" dirty="0" smtClean="0">
              <a:latin typeface="Arial" pitchFamily="34" charset="0"/>
              <a:ea typeface="Times New Roman" pitchFamily="18" charset="0"/>
              <a:cs typeface="Arial" pitchFamily="34" charset="0"/>
            </a:endParaRPr>
          </a:p>
          <a:p>
            <a:pPr eaLnBrk="0" hangingPunct="0"/>
            <a:r>
              <a:rPr lang="fr-FR" sz="2400" dirty="0" smtClean="0">
                <a:latin typeface="Arial" pitchFamily="34" charset="0"/>
                <a:ea typeface="Times New Roman" pitchFamily="18" charset="0"/>
                <a:cs typeface="Arial" pitchFamily="34" charset="0"/>
              </a:rPr>
              <a:t>masse de la Terre, </a:t>
            </a:r>
            <a:r>
              <a:rPr lang="fr-FR" sz="2400" dirty="0" err="1" smtClean="0">
                <a:latin typeface="Arial" pitchFamily="34" charset="0"/>
                <a:ea typeface="Times New Roman" pitchFamily="18" charset="0"/>
                <a:cs typeface="Arial" pitchFamily="34" charset="0"/>
              </a:rPr>
              <a:t>m</a:t>
            </a:r>
            <a:r>
              <a:rPr lang="fr-FR" sz="2400" baseline="-30000" dirty="0" err="1" smtClean="0">
                <a:latin typeface="Arial" pitchFamily="34" charset="0"/>
                <a:ea typeface="Times New Roman" pitchFamily="18" charset="0"/>
                <a:cs typeface="Arial" pitchFamily="34" charset="0"/>
              </a:rPr>
              <a:t>T</a:t>
            </a:r>
            <a:r>
              <a:rPr lang="fr-FR" sz="2400" dirty="0" smtClean="0">
                <a:latin typeface="Arial" pitchFamily="34" charset="0"/>
                <a:ea typeface="Times New Roman" pitchFamily="18" charset="0"/>
                <a:cs typeface="Arial" pitchFamily="34" charset="0"/>
              </a:rPr>
              <a:t> = 5,98 x 10</a:t>
            </a:r>
            <a:r>
              <a:rPr lang="fr-FR" sz="2400" baseline="30000" dirty="0" smtClean="0">
                <a:latin typeface="Arial" pitchFamily="34" charset="0"/>
                <a:ea typeface="Times New Roman" pitchFamily="18" charset="0"/>
                <a:cs typeface="Arial" pitchFamily="34" charset="0"/>
              </a:rPr>
              <a:t>24</a:t>
            </a:r>
            <a:r>
              <a:rPr lang="fr-FR" sz="2400" dirty="0" smtClean="0">
                <a:latin typeface="Arial" pitchFamily="34" charset="0"/>
                <a:ea typeface="Times New Roman" pitchFamily="18" charset="0"/>
                <a:cs typeface="Arial" pitchFamily="34" charset="0"/>
              </a:rPr>
              <a:t> kg ; </a:t>
            </a:r>
          </a:p>
          <a:p>
            <a:pPr eaLnBrk="0" hangingPunct="0"/>
            <a:r>
              <a:rPr lang="fr-FR" sz="2400" dirty="0" smtClean="0">
                <a:latin typeface="Arial" pitchFamily="34" charset="0"/>
                <a:ea typeface="Times New Roman" pitchFamily="18" charset="0"/>
                <a:cs typeface="Arial" pitchFamily="34" charset="0"/>
              </a:rPr>
              <a:t>rayon de la Terre, R</a:t>
            </a:r>
            <a:r>
              <a:rPr lang="fr-FR" sz="2400" baseline="-30000" dirty="0" smtClean="0">
                <a:latin typeface="Arial" pitchFamily="34" charset="0"/>
                <a:ea typeface="Times New Roman" pitchFamily="18" charset="0"/>
                <a:cs typeface="Arial" pitchFamily="34" charset="0"/>
              </a:rPr>
              <a:t>T</a:t>
            </a:r>
            <a:r>
              <a:rPr lang="fr-FR" sz="2400" dirty="0" smtClean="0">
                <a:latin typeface="Arial" pitchFamily="34" charset="0"/>
                <a:ea typeface="Times New Roman" pitchFamily="18" charset="0"/>
                <a:cs typeface="Arial" pitchFamily="34" charset="0"/>
              </a:rPr>
              <a:t> = 6400 km</a:t>
            </a:r>
          </a:p>
          <a:p>
            <a:pPr eaLnBrk="0" hangingPunct="0"/>
            <a:endParaRPr lang="fr-FR" sz="2400" dirty="0" smtClean="0">
              <a:latin typeface="Arial" pitchFamily="34" charset="0"/>
              <a:ea typeface="Times New Roman" pitchFamily="18" charset="0"/>
              <a:cs typeface="Arial" pitchFamily="34" charset="0"/>
            </a:endParaRPr>
          </a:p>
          <a:p>
            <a:pPr eaLnBrk="0" hangingPunct="0"/>
            <a:r>
              <a:rPr lang="fr-FR" sz="2400" dirty="0" smtClean="0">
                <a:latin typeface="Arial" pitchFamily="34" charset="0"/>
                <a:ea typeface="Times New Roman" pitchFamily="18" charset="0"/>
                <a:cs typeface="Arial" pitchFamily="34" charset="0"/>
              </a:rPr>
              <a:t>Masse de la Lune,  </a:t>
            </a:r>
            <a:r>
              <a:rPr lang="fr-FR" sz="2400" dirty="0" err="1" smtClean="0">
                <a:latin typeface="Arial" pitchFamily="34" charset="0"/>
                <a:ea typeface="Times New Roman" pitchFamily="18" charset="0"/>
                <a:cs typeface="Arial" pitchFamily="34" charset="0"/>
              </a:rPr>
              <a:t>mL</a:t>
            </a:r>
            <a:r>
              <a:rPr lang="fr-FR" sz="2400" dirty="0" smtClean="0">
                <a:latin typeface="Arial" pitchFamily="34" charset="0"/>
                <a:ea typeface="Times New Roman" pitchFamily="18" charset="0"/>
                <a:cs typeface="Arial" pitchFamily="34" charset="0"/>
              </a:rPr>
              <a:t> = 7,</a:t>
            </a:r>
          </a:p>
          <a:p>
            <a:pPr eaLnBrk="0" hangingPunct="0"/>
            <a:r>
              <a:rPr lang="fr-FR" sz="2400" dirty="0" smtClean="0">
                <a:latin typeface="Arial" pitchFamily="34" charset="0"/>
                <a:ea typeface="Times New Roman" pitchFamily="18" charset="0"/>
                <a:cs typeface="Arial" pitchFamily="34" charset="0"/>
              </a:rPr>
              <a:t>Rayon de la Lune, RL = </a:t>
            </a:r>
            <a:endParaRPr lang="fr-FR" sz="2400" dirty="0" smtClean="0">
              <a:latin typeface="Arial" pitchFamily="34" charset="0"/>
              <a:cs typeface="Arial" pitchFamily="34" charset="0"/>
            </a:endParaRPr>
          </a:p>
          <a:p>
            <a:pPr lvl="0" eaLnBrk="0" hangingPunct="0"/>
            <a:endParaRPr lang="fr-FR" sz="2800" dirty="0" smtClean="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llipse 28"/>
          <p:cNvSpPr/>
          <p:nvPr/>
        </p:nvSpPr>
        <p:spPr>
          <a:xfrm>
            <a:off x="2411760" y="1196752"/>
            <a:ext cx="3960440" cy="3960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23"/>
          <p:cNvGrpSpPr/>
          <p:nvPr/>
        </p:nvGrpSpPr>
        <p:grpSpPr>
          <a:xfrm>
            <a:off x="4283968" y="3068960"/>
            <a:ext cx="216024" cy="216024"/>
            <a:chOff x="1187624" y="3645024"/>
            <a:chExt cx="792088" cy="648072"/>
          </a:xfrm>
        </p:grpSpPr>
        <p:cxnSp>
          <p:nvCxnSpPr>
            <p:cNvPr id="15" name="Connecteur droit 14"/>
            <p:cNvCxnSpPr/>
            <p:nvPr/>
          </p:nvCxnSpPr>
          <p:spPr>
            <a:xfrm>
              <a:off x="1547664" y="3645024"/>
              <a:ext cx="0" cy="6480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H="1">
              <a:off x="1187624" y="3933056"/>
              <a:ext cx="79208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ZoneTexte 30"/>
          <p:cNvSpPr txBox="1"/>
          <p:nvPr/>
        </p:nvSpPr>
        <p:spPr>
          <a:xfrm>
            <a:off x="3995936" y="2780928"/>
            <a:ext cx="792088" cy="369332"/>
          </a:xfrm>
          <a:prstGeom prst="rect">
            <a:avLst/>
          </a:prstGeom>
          <a:noFill/>
        </p:spPr>
        <p:txBody>
          <a:bodyPr wrap="square" rtlCol="0">
            <a:spAutoFit/>
          </a:bodyPr>
          <a:lstStyle/>
          <a:p>
            <a:r>
              <a:rPr lang="fr-FR" dirty="0" smtClean="0"/>
              <a:t>T</a:t>
            </a:r>
            <a:endParaRPr lang="fr-FR" dirty="0"/>
          </a:p>
        </p:txBody>
      </p:sp>
      <p:sp>
        <p:nvSpPr>
          <p:cNvPr id="266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6627" name="Rectangle 3"/>
          <p:cNvSpPr>
            <a:spLocks noChangeArrowheads="1"/>
          </p:cNvSpPr>
          <p:nvPr/>
        </p:nvSpPr>
        <p:spPr bwMode="auto">
          <a:xfrm>
            <a:off x="0" y="96043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48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4819" name="Rectangle 3"/>
          <p:cNvSpPr>
            <a:spLocks noChangeArrowheads="1"/>
          </p:cNvSpPr>
          <p:nvPr/>
        </p:nvSpPr>
        <p:spPr bwMode="auto">
          <a:xfrm>
            <a:off x="0" y="96043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Ellipse 19"/>
          <p:cNvSpPr/>
          <p:nvPr/>
        </p:nvSpPr>
        <p:spPr>
          <a:xfrm>
            <a:off x="5940152" y="1772816"/>
            <a:ext cx="72008"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6084168" y="1700808"/>
            <a:ext cx="792088" cy="369332"/>
          </a:xfrm>
          <a:prstGeom prst="rect">
            <a:avLst/>
          </a:prstGeom>
          <a:noFill/>
        </p:spPr>
        <p:txBody>
          <a:bodyPr wrap="square" rtlCol="0">
            <a:spAutoFit/>
          </a:bodyPr>
          <a:lstStyle/>
          <a:p>
            <a:r>
              <a:rPr lang="fr-FR" dirty="0" smtClean="0"/>
              <a:t>P</a:t>
            </a:r>
            <a:endParaRPr lang="fr-FR" dirty="0"/>
          </a:p>
        </p:txBody>
      </p:sp>
      <p:cxnSp>
        <p:nvCxnSpPr>
          <p:cNvPr id="24" name="Connecteur droit 23"/>
          <p:cNvCxnSpPr>
            <a:stCxn id="31" idx="2"/>
            <a:endCxn id="20" idx="2"/>
          </p:cNvCxnSpPr>
          <p:nvPr/>
        </p:nvCxnSpPr>
        <p:spPr>
          <a:xfrm flipV="1">
            <a:off x="4391980" y="1844824"/>
            <a:ext cx="1548172" cy="1305436"/>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4644008" y="2204864"/>
            <a:ext cx="792088" cy="369332"/>
          </a:xfrm>
          <a:prstGeom prst="rect">
            <a:avLst/>
          </a:prstGeom>
          <a:noFill/>
        </p:spPr>
        <p:txBody>
          <a:bodyPr wrap="square" rtlCol="0">
            <a:spAutoFit/>
          </a:bodyPr>
          <a:lstStyle/>
          <a:p>
            <a:r>
              <a:rPr lang="fr-FR" dirty="0" smtClean="0"/>
              <a:t>R</a:t>
            </a:r>
            <a:r>
              <a:rPr lang="fr-FR" baseline="-25000" dirty="0" smtClean="0"/>
              <a:t>T</a:t>
            </a:r>
            <a:endParaRPr lang="fr-FR" baseline="-25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3686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83768" y="1268760"/>
            <a:ext cx="3298825" cy="968375"/>
          </a:xfrm>
          <a:prstGeom prst="rect">
            <a:avLst/>
          </a:prstGeom>
          <a:noFill/>
        </p:spPr>
      </p:pic>
      <p:sp>
        <p:nvSpPr>
          <p:cNvPr id="36867" name="Rectangle 3"/>
          <p:cNvSpPr>
            <a:spLocks noChangeArrowheads="1"/>
          </p:cNvSpPr>
          <p:nvPr/>
        </p:nvSpPr>
        <p:spPr bwMode="auto">
          <a:xfrm>
            <a:off x="0" y="1425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686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3686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07704" y="3068960"/>
            <a:ext cx="4830763" cy="838200"/>
          </a:xfrm>
          <a:prstGeom prst="rect">
            <a:avLst/>
          </a:prstGeom>
          <a:noFill/>
        </p:spPr>
      </p:pic>
      <p:sp>
        <p:nvSpPr>
          <p:cNvPr id="36870" name="Rectangle 6"/>
          <p:cNvSpPr>
            <a:spLocks noChangeArrowheads="1"/>
          </p:cNvSpPr>
          <p:nvPr/>
        </p:nvSpPr>
        <p:spPr bwMode="auto">
          <a:xfrm>
            <a:off x="0" y="1295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687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3687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347864" y="4293096"/>
            <a:ext cx="2079625" cy="525463"/>
          </a:xfrm>
          <a:prstGeom prst="rect">
            <a:avLst/>
          </a:prstGeom>
          <a:noFill/>
        </p:spPr>
      </p:pic>
      <p:sp>
        <p:nvSpPr>
          <p:cNvPr id="36873" name="Rectangle 9"/>
          <p:cNvSpPr>
            <a:spLocks noChangeArrowheads="1"/>
          </p:cNvSpPr>
          <p:nvPr/>
        </p:nvSpPr>
        <p:spPr bwMode="auto">
          <a:xfrm>
            <a:off x="0" y="98266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ZoneTexte 10"/>
          <p:cNvSpPr txBox="1"/>
          <p:nvPr/>
        </p:nvSpPr>
        <p:spPr>
          <a:xfrm>
            <a:off x="755576" y="2492896"/>
            <a:ext cx="1368152" cy="369332"/>
          </a:xfrm>
          <a:prstGeom prst="rect">
            <a:avLst/>
          </a:prstGeom>
          <a:noFill/>
        </p:spPr>
        <p:txBody>
          <a:bodyPr wrap="square" rtlCol="0">
            <a:spAutoFit/>
          </a:bodyPr>
          <a:lstStyle/>
          <a:p>
            <a:r>
              <a:rPr lang="fr-FR" dirty="0" smtClean="0"/>
              <a:t>A.N:</a:t>
            </a:r>
            <a:endParaRPr lang="fr-FR" dirty="0"/>
          </a:p>
        </p:txBody>
      </p:sp>
      <p:sp>
        <p:nvSpPr>
          <p:cNvPr id="12" name="ZoneTexte 11"/>
          <p:cNvSpPr txBox="1"/>
          <p:nvPr/>
        </p:nvSpPr>
        <p:spPr>
          <a:xfrm>
            <a:off x="611560" y="5157192"/>
            <a:ext cx="8208912" cy="923330"/>
          </a:xfrm>
          <a:prstGeom prst="rect">
            <a:avLst/>
          </a:prstGeom>
          <a:noFill/>
        </p:spPr>
        <p:txBody>
          <a:bodyPr wrap="square" rtlCol="0">
            <a:spAutoFit/>
          </a:bodyPr>
          <a:lstStyle/>
          <a:p>
            <a:r>
              <a:rPr lang="fr-FR" dirty="0" smtClean="0"/>
              <a:t>Remarque:</a:t>
            </a:r>
          </a:p>
          <a:p>
            <a:r>
              <a:rPr lang="fr-FR" dirty="0" smtClean="0"/>
              <a:t> p = </a:t>
            </a:r>
            <a:r>
              <a:rPr lang="fr-FR" dirty="0" err="1" smtClean="0"/>
              <a:t>m.g</a:t>
            </a:r>
            <a:endParaRPr lang="fr-FR" dirty="0" smtClean="0"/>
          </a:p>
          <a:p>
            <a:r>
              <a:rPr lang="fr-FR" dirty="0" smtClean="0"/>
              <a:t>p = 60.9.81</a:t>
            </a:r>
            <a:r>
              <a:rPr lang="fr-FR" dirty="0" smtClean="0">
                <a:sym typeface="Symbol"/>
              </a:rPr>
              <a:t> F</a:t>
            </a:r>
            <a:r>
              <a:rPr lang="fr-FR" baseline="-25000" dirty="0" smtClean="0">
                <a:sym typeface="Symbol"/>
              </a:rPr>
              <a:t>T|P</a:t>
            </a:r>
            <a:r>
              <a:rPr lang="fr-FR" dirty="0" smtClean="0"/>
              <a:t> N le poids et </a:t>
            </a:r>
            <a:r>
              <a:rPr lang="fr-FR" dirty="0" err="1" smtClean="0"/>
              <a:t>quasiement</a:t>
            </a:r>
            <a:r>
              <a:rPr lang="fr-FR" dirty="0" smtClean="0"/>
              <a:t> égal à la force gravitationnelle</a:t>
            </a:r>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727</TotalTime>
  <Words>716</Words>
  <Application>Microsoft Office PowerPoint</Application>
  <PresentationFormat>Affichage à l'écran (4:3)</PresentationFormat>
  <Paragraphs>145</Paragraphs>
  <Slides>20</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22" baseType="lpstr">
      <vt:lpstr>Thème Office</vt:lpstr>
      <vt:lpstr>Document</vt:lpstr>
      <vt:lpstr>Chap 4:   Mouvements et interactions</vt:lpstr>
      <vt:lpstr>I. Comment décrire le mouvement ? Pages 205-207 </vt:lpstr>
      <vt:lpstr>Diapositive 3</vt:lpstr>
      <vt:lpstr>Diapositive 4</vt:lpstr>
      <vt:lpstr>Diapositive 5</vt:lpstr>
      <vt:lpstr>Diapositive 6</vt:lpstr>
      <vt:lpstr>C’est une technique photographique qui permet de prendre une succession d’images à intervalles de temps réguliers en vue d’étudier le mouvement d’un objet.</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physalp</dc:creator>
  <cp:lastModifiedBy>physalp</cp:lastModifiedBy>
  <cp:revision>96</cp:revision>
  <dcterms:created xsi:type="dcterms:W3CDTF">2009-11-14T18:27:26Z</dcterms:created>
  <dcterms:modified xsi:type="dcterms:W3CDTF">2021-03-29T07:58:34Z</dcterms:modified>
</cp:coreProperties>
</file>